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2"/>
  </p:notesMasterIdLst>
  <p:sldIdLst>
    <p:sldId id="374" r:id="rId2"/>
    <p:sldId id="377" r:id="rId3"/>
    <p:sldId id="408"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37" r:id="rId33"/>
    <p:sldId id="438" r:id="rId34"/>
    <p:sldId id="439" r:id="rId35"/>
    <p:sldId id="440" r:id="rId36"/>
    <p:sldId id="441" r:id="rId37"/>
    <p:sldId id="442" r:id="rId38"/>
    <p:sldId id="378" r:id="rId39"/>
    <p:sldId id="406" r:id="rId40"/>
    <p:sldId id="407"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74E4"/>
    <a:srgbClr val="0E5229"/>
    <a:srgbClr val="043333"/>
    <a:srgbClr val="198A46"/>
    <a:srgbClr val="22B35B"/>
    <a:srgbClr val="00006E"/>
    <a:srgbClr val="FFEAD5"/>
    <a:srgbClr val="E41F07"/>
    <a:srgbClr val="CCCCCC"/>
    <a:srgbClr val="135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0" autoAdjust="0"/>
    <p:restoredTop sz="71696" autoAdjust="0"/>
  </p:normalViewPr>
  <p:slideViewPr>
    <p:cSldViewPr snapToGrid="0">
      <p:cViewPr>
        <p:scale>
          <a:sx n="90" d="100"/>
          <a:sy n="90" d="100"/>
        </p:scale>
        <p:origin x="-618"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2344" y="16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jacinto\Desktop\Powerpoints\Chapter%2010\Growth%20rates%20of%20real%20GDP,%20consump.(2014)%20with%20ressession%20bar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jacinto\Desktop\Powerpoints\Chapter%2010\Growth%20rates%20of%20real%20GDP,%20consump.,%20investment%20(2014)%20with%20ressession%20bar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jacinto\Desktop\Powerpoints\Chapter%2010\Unemploment%20(2014)%20with%20ressesion%20bar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jacinto\Desktop\Mankiw%202015%20PPTs\data%20from%20the%20textbook%20author\Ch10Data9e%20%20rtp.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ebastian\Documents\Work%20Folder\Data\Chapter%209%20(10)\Slide%2013-14%20(index%20leading%20econ%20indicato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998123812452901E-2"/>
          <c:y val="4.8443098357032102E-2"/>
          <c:w val="0.87671171009767102"/>
          <c:h val="0.88332403513857305"/>
        </c:manualLayout>
      </c:layout>
      <c:barChart>
        <c:barDir val="col"/>
        <c:grouping val="clustered"/>
        <c:varyColors val="0"/>
        <c:ser>
          <c:idx val="3"/>
          <c:order val="2"/>
          <c:tx>
            <c:strRef>
              <c:f>Sheet1!$N$13</c:f>
              <c:strCache>
                <c:ptCount val="1"/>
                <c:pt idx="0">
                  <c:v>Recession</c:v>
                </c:pt>
              </c:strCache>
            </c:strRef>
          </c:tx>
          <c:spPr>
            <a:solidFill>
              <a:srgbClr val="FFCCCC"/>
            </a:solidFill>
          </c:spPr>
          <c:invertIfNegative val="0"/>
          <c:cat>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cat>
          <c:val>
            <c:numRef>
              <c:f>Sheet1!$N$14:$N$192</c:f>
              <c:numCache>
                <c:formatCode>General</c:formatCode>
                <c:ptCount val="179"/>
                <c:pt idx="0">
                  <c:v>100</c:v>
                </c:pt>
                <c:pt idx="1">
                  <c:v>100</c:v>
                </c:pt>
                <c:pt idx="2">
                  <c:v>100</c:v>
                </c:pt>
                <c:pt idx="3">
                  <c:v>100</c:v>
                </c:pt>
                <c:pt idx="15">
                  <c:v>100</c:v>
                </c:pt>
                <c:pt idx="16">
                  <c:v>100</c:v>
                </c:pt>
                <c:pt idx="17">
                  <c:v>100</c:v>
                </c:pt>
                <c:pt idx="18">
                  <c:v>100</c:v>
                </c:pt>
                <c:pt idx="19">
                  <c:v>100</c:v>
                </c:pt>
                <c:pt idx="20">
                  <c:v>100</c:v>
                </c:pt>
                <c:pt idx="40">
                  <c:v>100</c:v>
                </c:pt>
                <c:pt idx="41">
                  <c:v>100</c:v>
                </c:pt>
                <c:pt idx="42">
                  <c:v>100</c:v>
                </c:pt>
                <c:pt idx="46">
                  <c:v>100</c:v>
                </c:pt>
                <c:pt idx="47">
                  <c:v>100</c:v>
                </c:pt>
                <c:pt idx="48">
                  <c:v>100</c:v>
                </c:pt>
                <c:pt idx="49">
                  <c:v>100</c:v>
                </c:pt>
                <c:pt idx="50">
                  <c:v>100</c:v>
                </c:pt>
                <c:pt idx="51">
                  <c:v>100</c:v>
                </c:pt>
                <c:pt idx="82">
                  <c:v>100</c:v>
                </c:pt>
                <c:pt idx="83">
                  <c:v>100</c:v>
                </c:pt>
                <c:pt idx="84">
                  <c:v>100</c:v>
                </c:pt>
                <c:pt idx="124">
                  <c:v>100</c:v>
                </c:pt>
                <c:pt idx="125">
                  <c:v>100</c:v>
                </c:pt>
                <c:pt idx="126">
                  <c:v>100</c:v>
                </c:pt>
                <c:pt idx="151">
                  <c:v>100</c:v>
                </c:pt>
                <c:pt idx="152">
                  <c:v>100</c:v>
                </c:pt>
                <c:pt idx="153">
                  <c:v>100</c:v>
                </c:pt>
                <c:pt idx="154">
                  <c:v>100</c:v>
                </c:pt>
                <c:pt idx="155">
                  <c:v>100</c:v>
                </c:pt>
                <c:pt idx="156">
                  <c:v>100</c:v>
                </c:pt>
                <c:pt idx="157">
                  <c:v>100</c:v>
                </c:pt>
              </c:numCache>
            </c:numRef>
          </c:val>
        </c:ser>
        <c:dLbls>
          <c:showLegendKey val="0"/>
          <c:showVal val="0"/>
          <c:showCatName val="0"/>
          <c:showSerName val="0"/>
          <c:showPercent val="0"/>
          <c:showBubbleSize val="0"/>
        </c:dLbls>
        <c:gapWidth val="0"/>
        <c:overlap val="39"/>
        <c:axId val="135620096"/>
        <c:axId val="135618560"/>
      </c:barChart>
      <c:scatterChart>
        <c:scatterStyle val="lineMarker"/>
        <c:varyColors val="0"/>
        <c:ser>
          <c:idx val="0"/>
          <c:order val="0"/>
          <c:tx>
            <c:strRef>
              <c:f>Sheet1!$K$13</c:f>
              <c:strCache>
                <c:ptCount val="1"/>
                <c:pt idx="0">
                  <c:v>Var GDP</c:v>
                </c:pt>
              </c:strCache>
            </c:strRef>
          </c:tx>
          <c:spPr>
            <a:ln w="38100">
              <a:solidFill>
                <a:srgbClr val="0000FF"/>
              </a:solidFill>
            </a:ln>
          </c:spPr>
          <c:marker>
            <c:symbol val="none"/>
          </c:marker>
          <c:xVal>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Sheet1!$K$14:$K$192</c:f>
              <c:numCache>
                <c:formatCode>0.0</c:formatCode>
                <c:ptCount val="179"/>
                <c:pt idx="0">
                  <c:v>0.33038000000000001</c:v>
                </c:pt>
                <c:pt idx="1">
                  <c:v>0.18484</c:v>
                </c:pt>
                <c:pt idx="2">
                  <c:v>0.44551000000000002</c:v>
                </c:pt>
                <c:pt idx="3">
                  <c:v>-0.15268999999999999</c:v>
                </c:pt>
                <c:pt idx="4">
                  <c:v>2.7023000000000001</c:v>
                </c:pt>
                <c:pt idx="5">
                  <c:v>3.10684</c:v>
                </c:pt>
                <c:pt idx="6">
                  <c:v>3.00177</c:v>
                </c:pt>
                <c:pt idx="7">
                  <c:v>4.3752500000000003</c:v>
                </c:pt>
                <c:pt idx="8">
                  <c:v>3.4772400000000001</c:v>
                </c:pt>
                <c:pt idx="9">
                  <c:v>5.2736599999999996</c:v>
                </c:pt>
                <c:pt idx="10">
                  <c:v>5.4163300000000003</c:v>
                </c:pt>
                <c:pt idx="11">
                  <c:v>6.8554999999999966</c:v>
                </c:pt>
                <c:pt idx="12">
                  <c:v>7.55837</c:v>
                </c:pt>
                <c:pt idx="13">
                  <c:v>6.314599999999996</c:v>
                </c:pt>
                <c:pt idx="14">
                  <c:v>4.7721400000000003</c:v>
                </c:pt>
                <c:pt idx="15">
                  <c:v>4.0219399999999963</c:v>
                </c:pt>
                <c:pt idx="16">
                  <c:v>0.67837999999999998</c:v>
                </c:pt>
                <c:pt idx="17">
                  <c:v>-0.18745000000000001</c:v>
                </c:pt>
                <c:pt idx="18">
                  <c:v>-0.61346000000000001</c:v>
                </c:pt>
                <c:pt idx="19">
                  <c:v>-1.9258900000000001</c:v>
                </c:pt>
                <c:pt idx="20">
                  <c:v>-2.30017</c:v>
                </c:pt>
                <c:pt idx="21">
                  <c:v>-1.8062</c:v>
                </c:pt>
                <c:pt idx="22">
                  <c:v>0.79386999999999996</c:v>
                </c:pt>
                <c:pt idx="23">
                  <c:v>2.5610400000000002</c:v>
                </c:pt>
                <c:pt idx="24">
                  <c:v>6.16167</c:v>
                </c:pt>
                <c:pt idx="25">
                  <c:v>6.1463999999999999</c:v>
                </c:pt>
                <c:pt idx="26">
                  <c:v>4.9507500000000002</c:v>
                </c:pt>
                <c:pt idx="27">
                  <c:v>4.3334999999999999</c:v>
                </c:pt>
                <c:pt idx="28">
                  <c:v>3.216159999999999</c:v>
                </c:pt>
                <c:pt idx="29">
                  <c:v>4.4515099999999999</c:v>
                </c:pt>
                <c:pt idx="30">
                  <c:v>5.76119</c:v>
                </c:pt>
                <c:pt idx="31">
                  <c:v>4.98386</c:v>
                </c:pt>
                <c:pt idx="32">
                  <c:v>4.1384999999999996</c:v>
                </c:pt>
                <c:pt idx="33">
                  <c:v>6.1051899999999959</c:v>
                </c:pt>
                <c:pt idx="34">
                  <c:v>5.2795100000000001</c:v>
                </c:pt>
                <c:pt idx="35">
                  <c:v>6.6814</c:v>
                </c:pt>
                <c:pt idx="36">
                  <c:v>6.5207299999999986</c:v>
                </c:pt>
                <c:pt idx="37">
                  <c:v>2.6585899999999998</c:v>
                </c:pt>
                <c:pt idx="38">
                  <c:v>2.3961000000000001</c:v>
                </c:pt>
                <c:pt idx="39">
                  <c:v>1.3021199999999999</c:v>
                </c:pt>
                <c:pt idx="40">
                  <c:v>1.4285699999999999</c:v>
                </c:pt>
                <c:pt idx="41">
                  <c:v>-0.74834999999999996</c:v>
                </c:pt>
                <c:pt idx="42">
                  <c:v>-1.60626</c:v>
                </c:pt>
                <c:pt idx="43">
                  <c:v>-4.1509999999999998E-2</c:v>
                </c:pt>
                <c:pt idx="44">
                  <c:v>1.69811</c:v>
                </c:pt>
                <c:pt idx="45">
                  <c:v>3.0457100000000001</c:v>
                </c:pt>
                <c:pt idx="46">
                  <c:v>4.3867200000000004</c:v>
                </c:pt>
                <c:pt idx="47">
                  <c:v>1.29053</c:v>
                </c:pt>
                <c:pt idx="48">
                  <c:v>-2.4217499999999981</c:v>
                </c:pt>
                <c:pt idx="49">
                  <c:v>-1.1704300000000001</c:v>
                </c:pt>
                <c:pt idx="50">
                  <c:v>-2.6429900000000002</c:v>
                </c:pt>
                <c:pt idx="51">
                  <c:v>-1.3970899999999999</c:v>
                </c:pt>
                <c:pt idx="52">
                  <c:v>1.59382</c:v>
                </c:pt>
                <c:pt idx="53">
                  <c:v>3.3501300000000001</c:v>
                </c:pt>
                <c:pt idx="54">
                  <c:v>5.7532199999999998</c:v>
                </c:pt>
                <c:pt idx="55">
                  <c:v>7.8298499999999986</c:v>
                </c:pt>
                <c:pt idx="56">
                  <c:v>8.5494500000000002</c:v>
                </c:pt>
                <c:pt idx="57">
                  <c:v>7.9916200000000002</c:v>
                </c:pt>
                <c:pt idx="58">
                  <c:v>6.9606399999999997</c:v>
                </c:pt>
                <c:pt idx="59">
                  <c:v>5.6345099999999961</c:v>
                </c:pt>
                <c:pt idx="60">
                  <c:v>4.6060600000000003</c:v>
                </c:pt>
                <c:pt idx="61">
                  <c:v>3.7420900000000001</c:v>
                </c:pt>
                <c:pt idx="62">
                  <c:v>4.3298099999999966</c:v>
                </c:pt>
                <c:pt idx="63">
                  <c:v>4.2806899999999999</c:v>
                </c:pt>
                <c:pt idx="64">
                  <c:v>4.2117899999999997</c:v>
                </c:pt>
                <c:pt idx="65">
                  <c:v>3.73977</c:v>
                </c:pt>
                <c:pt idx="66">
                  <c:v>3.1795399999999998</c:v>
                </c:pt>
                <c:pt idx="67">
                  <c:v>2.9419400000000002</c:v>
                </c:pt>
                <c:pt idx="68">
                  <c:v>2.7093699999999998</c:v>
                </c:pt>
                <c:pt idx="69">
                  <c:v>3.3875500000000001</c:v>
                </c:pt>
                <c:pt idx="70">
                  <c:v>3.2841300000000002</c:v>
                </c:pt>
                <c:pt idx="71">
                  <c:v>4.4486400000000001</c:v>
                </c:pt>
                <c:pt idx="72">
                  <c:v>4.3064400000000003</c:v>
                </c:pt>
                <c:pt idx="73">
                  <c:v>4.5122299999999997</c:v>
                </c:pt>
                <c:pt idx="74">
                  <c:v>4.1713699999999996</c:v>
                </c:pt>
                <c:pt idx="75">
                  <c:v>3.83711</c:v>
                </c:pt>
                <c:pt idx="76">
                  <c:v>4.29772</c:v>
                </c:pt>
                <c:pt idx="77">
                  <c:v>3.7469700000000001</c:v>
                </c:pt>
                <c:pt idx="78">
                  <c:v>3.9207800000000002</c:v>
                </c:pt>
                <c:pt idx="79">
                  <c:v>2.7790400000000002</c:v>
                </c:pt>
                <c:pt idx="80">
                  <c:v>2.8674200000000001</c:v>
                </c:pt>
                <c:pt idx="81">
                  <c:v>2.45947</c:v>
                </c:pt>
                <c:pt idx="82">
                  <c:v>1.7256400000000001</c:v>
                </c:pt>
                <c:pt idx="83">
                  <c:v>0.64631000000000005</c:v>
                </c:pt>
                <c:pt idx="84">
                  <c:v>-0.91091</c:v>
                </c:pt>
                <c:pt idx="85">
                  <c:v>-0.52663000000000004</c:v>
                </c:pt>
                <c:pt idx="86">
                  <c:v>-7.3459999999999998E-2</c:v>
                </c:pt>
                <c:pt idx="87">
                  <c:v>1.2237</c:v>
                </c:pt>
                <c:pt idx="88">
                  <c:v>2.9033600000000002</c:v>
                </c:pt>
                <c:pt idx="89">
                  <c:v>3.235809999999999</c:v>
                </c:pt>
                <c:pt idx="90">
                  <c:v>3.74166</c:v>
                </c:pt>
                <c:pt idx="91">
                  <c:v>4.3265599999999962</c:v>
                </c:pt>
                <c:pt idx="92">
                  <c:v>3.3004500000000001</c:v>
                </c:pt>
                <c:pt idx="93">
                  <c:v>2.7820200000000002</c:v>
                </c:pt>
                <c:pt idx="94">
                  <c:v>2.2881499999999999</c:v>
                </c:pt>
                <c:pt idx="95">
                  <c:v>2.6258400000000002</c:v>
                </c:pt>
                <c:pt idx="96">
                  <c:v>3.43906</c:v>
                </c:pt>
                <c:pt idx="97">
                  <c:v>4.2330800000000002</c:v>
                </c:pt>
                <c:pt idx="98">
                  <c:v>4.3395700000000001</c:v>
                </c:pt>
                <c:pt idx="99">
                  <c:v>4.1332199999999997</c:v>
                </c:pt>
                <c:pt idx="100">
                  <c:v>3.4744899999999981</c:v>
                </c:pt>
                <c:pt idx="101">
                  <c:v>2.4358900000000001</c:v>
                </c:pt>
                <c:pt idx="102">
                  <c:v>2.7073299999999998</c:v>
                </c:pt>
                <c:pt idx="103">
                  <c:v>2.275059999999999</c:v>
                </c:pt>
                <c:pt idx="104">
                  <c:v>2.59545</c:v>
                </c:pt>
                <c:pt idx="105">
                  <c:v>4.0238699999999996</c:v>
                </c:pt>
                <c:pt idx="106">
                  <c:v>4.0945099999999961</c:v>
                </c:pt>
                <c:pt idx="107">
                  <c:v>4.4537599999999999</c:v>
                </c:pt>
                <c:pt idx="108">
                  <c:v>4.5628899999999959</c:v>
                </c:pt>
                <c:pt idx="109">
                  <c:v>4.3193299999999999</c:v>
                </c:pt>
                <c:pt idx="110">
                  <c:v>4.6787400000000003</c:v>
                </c:pt>
                <c:pt idx="111">
                  <c:v>4.3876999999999997</c:v>
                </c:pt>
                <c:pt idx="112">
                  <c:v>4.6234599999999961</c:v>
                </c:pt>
                <c:pt idx="113">
                  <c:v>4.0676600000000001</c:v>
                </c:pt>
                <c:pt idx="114">
                  <c:v>4.1046399999999963</c:v>
                </c:pt>
                <c:pt idx="115">
                  <c:v>4.9989699999999999</c:v>
                </c:pt>
                <c:pt idx="116">
                  <c:v>4.8007299999999997</c:v>
                </c:pt>
                <c:pt idx="117">
                  <c:v>4.6496399999999998</c:v>
                </c:pt>
                <c:pt idx="118">
                  <c:v>4.5982099999999999</c:v>
                </c:pt>
                <c:pt idx="119">
                  <c:v>4.6947099999999962</c:v>
                </c:pt>
                <c:pt idx="120">
                  <c:v>4.1669799999999961</c:v>
                </c:pt>
                <c:pt idx="121">
                  <c:v>5.2664600000000004</c:v>
                </c:pt>
                <c:pt idx="122">
                  <c:v>4.0831799999999996</c:v>
                </c:pt>
                <c:pt idx="123">
                  <c:v>2.8888400000000001</c:v>
                </c:pt>
                <c:pt idx="124">
                  <c:v>2.2995199999999998</c:v>
                </c:pt>
                <c:pt idx="125">
                  <c:v>0.93547999999999998</c:v>
                </c:pt>
                <c:pt idx="126">
                  <c:v>0.49493999999999999</c:v>
                </c:pt>
                <c:pt idx="127">
                  <c:v>0.20505999999999999</c:v>
                </c:pt>
                <c:pt idx="128">
                  <c:v>1.41577</c:v>
                </c:pt>
                <c:pt idx="129">
                  <c:v>1.4374199999999999</c:v>
                </c:pt>
                <c:pt idx="130">
                  <c:v>2.2549199999999998</c:v>
                </c:pt>
                <c:pt idx="131">
                  <c:v>2.0361600000000002</c:v>
                </c:pt>
                <c:pt idx="132">
                  <c:v>1.6291899999999999</c:v>
                </c:pt>
                <c:pt idx="133">
                  <c:v>2.00962</c:v>
                </c:pt>
                <c:pt idx="134">
                  <c:v>3.215549999999999</c:v>
                </c:pt>
                <c:pt idx="135">
                  <c:v>4.3559099999999962</c:v>
                </c:pt>
                <c:pt idx="136">
                  <c:v>4.41479</c:v>
                </c:pt>
                <c:pt idx="137">
                  <c:v>4.2130200000000002</c:v>
                </c:pt>
                <c:pt idx="138">
                  <c:v>3.4279600000000001</c:v>
                </c:pt>
                <c:pt idx="139">
                  <c:v>3.1170800000000001</c:v>
                </c:pt>
                <c:pt idx="140">
                  <c:v>3.62033</c:v>
                </c:pt>
                <c:pt idx="141">
                  <c:v>3.4035700000000002</c:v>
                </c:pt>
                <c:pt idx="142">
                  <c:v>3.3331400000000002</c:v>
                </c:pt>
                <c:pt idx="143">
                  <c:v>3.032169999999998</c:v>
                </c:pt>
                <c:pt idx="144">
                  <c:v>3.17042</c:v>
                </c:pt>
                <c:pt idx="145">
                  <c:v>2.94157</c:v>
                </c:pt>
                <c:pt idx="146">
                  <c:v>2.174669999999999</c:v>
                </c:pt>
                <c:pt idx="147">
                  <c:v>2.389829999999999</c:v>
                </c:pt>
                <c:pt idx="148">
                  <c:v>1.2367600000000001</c:v>
                </c:pt>
                <c:pt idx="149">
                  <c:v>1.7073799999999999</c:v>
                </c:pt>
                <c:pt idx="150">
                  <c:v>2.300279999999999</c:v>
                </c:pt>
                <c:pt idx="151">
                  <c:v>1.86792</c:v>
                </c:pt>
                <c:pt idx="152">
                  <c:v>1.1102799999999999</c:v>
                </c:pt>
                <c:pt idx="153">
                  <c:v>0.84036999999999995</c:v>
                </c:pt>
                <c:pt idx="154">
                  <c:v>-0.31395000000000001</c:v>
                </c:pt>
                <c:pt idx="155">
                  <c:v>-2.766849999999998</c:v>
                </c:pt>
                <c:pt idx="156">
                  <c:v>-3.455459999999996</c:v>
                </c:pt>
                <c:pt idx="157">
                  <c:v>-4.0619099999999966</c:v>
                </c:pt>
                <c:pt idx="158">
                  <c:v>-3.2844000000000002</c:v>
                </c:pt>
                <c:pt idx="159">
                  <c:v>-0.24079</c:v>
                </c:pt>
                <c:pt idx="160">
                  <c:v>1.5986100000000001</c:v>
                </c:pt>
                <c:pt idx="161">
                  <c:v>2.7187999999999999</c:v>
                </c:pt>
                <c:pt idx="162">
                  <c:v>3.07585</c:v>
                </c:pt>
                <c:pt idx="163">
                  <c:v>2.7307299999999999</c:v>
                </c:pt>
                <c:pt idx="164">
                  <c:v>1.8932100000000001</c:v>
                </c:pt>
                <c:pt idx="165">
                  <c:v>1.65266</c:v>
                </c:pt>
                <c:pt idx="166">
                  <c:v>1.18285</c:v>
                </c:pt>
                <c:pt idx="167">
                  <c:v>1.6821699999999999</c:v>
                </c:pt>
                <c:pt idx="168">
                  <c:v>2.6456</c:v>
                </c:pt>
                <c:pt idx="169">
                  <c:v>2.3156099999999959</c:v>
                </c:pt>
                <c:pt idx="170">
                  <c:v>2.7308300000000001</c:v>
                </c:pt>
                <c:pt idx="171">
                  <c:v>1.6023400000000001</c:v>
                </c:pt>
                <c:pt idx="172">
                  <c:v>1.7243900000000001</c:v>
                </c:pt>
                <c:pt idx="173">
                  <c:v>1.75983</c:v>
                </c:pt>
                <c:pt idx="174">
                  <c:v>2.2590400000000002</c:v>
                </c:pt>
                <c:pt idx="175">
                  <c:v>3.1262799999999991</c:v>
                </c:pt>
                <c:pt idx="176">
                  <c:v>1.88758</c:v>
                </c:pt>
                <c:pt idx="177">
                  <c:v>2.5873699999999999</c:v>
                </c:pt>
                <c:pt idx="178">
                  <c:v>2.69774</c:v>
                </c:pt>
              </c:numCache>
            </c:numRef>
          </c:yVal>
          <c:smooth val="0"/>
        </c:ser>
        <c:ser>
          <c:idx val="1"/>
          <c:order val="1"/>
          <c:tx>
            <c:strRef>
              <c:f>Sheet1!$L$13</c:f>
              <c:strCache>
                <c:ptCount val="1"/>
                <c:pt idx="0">
                  <c:v>Var Consump Expend</c:v>
                </c:pt>
              </c:strCache>
            </c:strRef>
          </c:tx>
          <c:spPr>
            <a:ln w="38100">
              <a:solidFill>
                <a:srgbClr val="CC6600"/>
              </a:solidFill>
            </a:ln>
          </c:spPr>
          <c:marker>
            <c:symbol val="none"/>
          </c:marker>
          <c:xVal>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Sheet1!$L$14:$L$192</c:f>
              <c:numCache>
                <c:formatCode>0.0</c:formatCode>
                <c:ptCount val="179"/>
                <c:pt idx="0">
                  <c:v>2.5655600000000001</c:v>
                </c:pt>
                <c:pt idx="1">
                  <c:v>2.3866800000000001</c:v>
                </c:pt>
                <c:pt idx="2">
                  <c:v>2.7832499999999998</c:v>
                </c:pt>
                <c:pt idx="3">
                  <c:v>1.69302</c:v>
                </c:pt>
                <c:pt idx="4">
                  <c:v>3.0009700000000001</c:v>
                </c:pt>
                <c:pt idx="5">
                  <c:v>3.4706600000000001</c:v>
                </c:pt>
                <c:pt idx="6">
                  <c:v>3.3891300000000002</c:v>
                </c:pt>
                <c:pt idx="7">
                  <c:v>5.3926999999999996</c:v>
                </c:pt>
                <c:pt idx="8">
                  <c:v>4.7795500000000004</c:v>
                </c:pt>
                <c:pt idx="9">
                  <c:v>5.8073600000000001</c:v>
                </c:pt>
                <c:pt idx="10">
                  <c:v>6.5891900000000003</c:v>
                </c:pt>
                <c:pt idx="11">
                  <c:v>7.3087299999999997</c:v>
                </c:pt>
                <c:pt idx="12">
                  <c:v>7.8436399999999997</c:v>
                </c:pt>
                <c:pt idx="13">
                  <c:v>5.7788199999999996</c:v>
                </c:pt>
                <c:pt idx="14">
                  <c:v>4.5447499999999996</c:v>
                </c:pt>
                <c:pt idx="15">
                  <c:v>1.8453900000000001</c:v>
                </c:pt>
                <c:pt idx="16">
                  <c:v>-0.84953000000000001</c:v>
                </c:pt>
                <c:pt idx="17">
                  <c:v>-0.46222000000000002</c:v>
                </c:pt>
                <c:pt idx="18">
                  <c:v>-0.40708</c:v>
                </c:pt>
                <c:pt idx="19">
                  <c:v>-1.5794999999999999</c:v>
                </c:pt>
                <c:pt idx="20">
                  <c:v>0.11724999999999999</c:v>
                </c:pt>
                <c:pt idx="21">
                  <c:v>1.43503</c:v>
                </c:pt>
                <c:pt idx="22">
                  <c:v>2.45845</c:v>
                </c:pt>
                <c:pt idx="23">
                  <c:v>5.0870600000000001</c:v>
                </c:pt>
                <c:pt idx="24">
                  <c:v>6.2969200000000001</c:v>
                </c:pt>
                <c:pt idx="25">
                  <c:v>5.5142099999999976</c:v>
                </c:pt>
                <c:pt idx="26">
                  <c:v>5.1338100000000004</c:v>
                </c:pt>
                <c:pt idx="27">
                  <c:v>5.3882700000000003</c:v>
                </c:pt>
                <c:pt idx="28">
                  <c:v>4.5057799999999997</c:v>
                </c:pt>
                <c:pt idx="29">
                  <c:v>4.1231599999999959</c:v>
                </c:pt>
                <c:pt idx="30">
                  <c:v>4.0106400000000004</c:v>
                </c:pt>
                <c:pt idx="31">
                  <c:v>4.2187299999999999</c:v>
                </c:pt>
                <c:pt idx="32">
                  <c:v>3.6357200000000001</c:v>
                </c:pt>
                <c:pt idx="33">
                  <c:v>5.2664099999999996</c:v>
                </c:pt>
                <c:pt idx="34">
                  <c:v>4.7107999999999999</c:v>
                </c:pt>
                <c:pt idx="35">
                  <c:v>3.98237</c:v>
                </c:pt>
                <c:pt idx="36">
                  <c:v>3.907249999999999</c:v>
                </c:pt>
                <c:pt idx="37">
                  <c:v>1.6753100000000001</c:v>
                </c:pt>
                <c:pt idx="38">
                  <c:v>2.2481599999999999</c:v>
                </c:pt>
                <c:pt idx="39">
                  <c:v>1.70804</c:v>
                </c:pt>
                <c:pt idx="40">
                  <c:v>1.0392300000000001</c:v>
                </c:pt>
                <c:pt idx="41">
                  <c:v>-1.1755</c:v>
                </c:pt>
                <c:pt idx="42">
                  <c:v>-1.0844400000000001</c:v>
                </c:pt>
                <c:pt idx="43">
                  <c:v>-3.9690000000000003E-2</c:v>
                </c:pt>
                <c:pt idx="44">
                  <c:v>0.64097999999999999</c:v>
                </c:pt>
                <c:pt idx="45">
                  <c:v>2.93811</c:v>
                </c:pt>
                <c:pt idx="46">
                  <c:v>2.2505000000000002</c:v>
                </c:pt>
                <c:pt idx="47">
                  <c:v>0.15386</c:v>
                </c:pt>
                <c:pt idx="48">
                  <c:v>0.29128999999999999</c:v>
                </c:pt>
                <c:pt idx="49">
                  <c:v>0.68145999999999995</c:v>
                </c:pt>
                <c:pt idx="50">
                  <c:v>1.05253</c:v>
                </c:pt>
                <c:pt idx="51">
                  <c:v>3.6745199999999998</c:v>
                </c:pt>
                <c:pt idx="52">
                  <c:v>3.98996</c:v>
                </c:pt>
                <c:pt idx="53">
                  <c:v>5.6600499999999956</c:v>
                </c:pt>
                <c:pt idx="54">
                  <c:v>6.68987</c:v>
                </c:pt>
                <c:pt idx="55">
                  <c:v>6.4289499999999986</c:v>
                </c:pt>
                <c:pt idx="56">
                  <c:v>6.2985199999999963</c:v>
                </c:pt>
                <c:pt idx="57">
                  <c:v>5.7212500000000004</c:v>
                </c:pt>
                <c:pt idx="58">
                  <c:v>4.696519999999996</c:v>
                </c:pt>
                <c:pt idx="59">
                  <c:v>4.4350100000000001</c:v>
                </c:pt>
                <c:pt idx="60">
                  <c:v>5.3174199999999958</c:v>
                </c:pt>
                <c:pt idx="61">
                  <c:v>4.8100999999999976</c:v>
                </c:pt>
                <c:pt idx="62">
                  <c:v>6.0087099999999998</c:v>
                </c:pt>
                <c:pt idx="63">
                  <c:v>4.8938899999999963</c:v>
                </c:pt>
                <c:pt idx="64">
                  <c:v>4.0171699999999966</c:v>
                </c:pt>
                <c:pt idx="65">
                  <c:v>4.2018399999999998</c:v>
                </c:pt>
                <c:pt idx="66">
                  <c:v>4.0897699999999997</c:v>
                </c:pt>
                <c:pt idx="67">
                  <c:v>4.4872199999999998</c:v>
                </c:pt>
                <c:pt idx="68">
                  <c:v>3.6242000000000001</c:v>
                </c:pt>
                <c:pt idx="69">
                  <c:v>3.899729999999999</c:v>
                </c:pt>
                <c:pt idx="70">
                  <c:v>3.2340900000000001</c:v>
                </c:pt>
                <c:pt idx="71">
                  <c:v>2.7936899999999998</c:v>
                </c:pt>
                <c:pt idx="72">
                  <c:v>4.6037699999999999</c:v>
                </c:pt>
                <c:pt idx="73">
                  <c:v>3.9313600000000002</c:v>
                </c:pt>
                <c:pt idx="74">
                  <c:v>3.6166499999999959</c:v>
                </c:pt>
                <c:pt idx="75">
                  <c:v>4.58432</c:v>
                </c:pt>
                <c:pt idx="76">
                  <c:v>3.2328800000000002</c:v>
                </c:pt>
                <c:pt idx="77">
                  <c:v>2.9617100000000001</c:v>
                </c:pt>
                <c:pt idx="78">
                  <c:v>3.1046399999999998</c:v>
                </c:pt>
                <c:pt idx="79">
                  <c:v>2.3869500000000001</c:v>
                </c:pt>
                <c:pt idx="80">
                  <c:v>2.79196</c:v>
                </c:pt>
                <c:pt idx="81">
                  <c:v>2.63063</c:v>
                </c:pt>
                <c:pt idx="82">
                  <c:v>2.031899999999998</c:v>
                </c:pt>
                <c:pt idx="83">
                  <c:v>0.81452999999999998</c:v>
                </c:pt>
                <c:pt idx="84">
                  <c:v>-0.38878000000000001</c:v>
                </c:pt>
                <c:pt idx="85">
                  <c:v>0.13389000000000001</c:v>
                </c:pt>
                <c:pt idx="86">
                  <c:v>0.21581</c:v>
                </c:pt>
                <c:pt idx="87">
                  <c:v>0.95115000000000005</c:v>
                </c:pt>
                <c:pt idx="88">
                  <c:v>3.2039499999999999</c:v>
                </c:pt>
                <c:pt idx="89">
                  <c:v>3.0470999999999999</c:v>
                </c:pt>
                <c:pt idx="90">
                  <c:v>3.65916</c:v>
                </c:pt>
                <c:pt idx="91">
                  <c:v>4.9211</c:v>
                </c:pt>
                <c:pt idx="92">
                  <c:v>3.3778000000000001</c:v>
                </c:pt>
                <c:pt idx="93">
                  <c:v>3.59551</c:v>
                </c:pt>
                <c:pt idx="94">
                  <c:v>3.6161300000000001</c:v>
                </c:pt>
                <c:pt idx="95">
                  <c:v>3.306569999999998</c:v>
                </c:pt>
                <c:pt idx="96">
                  <c:v>4.0938499999999998</c:v>
                </c:pt>
                <c:pt idx="97">
                  <c:v>3.9684200000000001</c:v>
                </c:pt>
                <c:pt idx="98">
                  <c:v>3.6317400000000002</c:v>
                </c:pt>
                <c:pt idx="99">
                  <c:v>3.8260200000000002</c:v>
                </c:pt>
                <c:pt idx="100">
                  <c:v>2.9216799999999981</c:v>
                </c:pt>
                <c:pt idx="101">
                  <c:v>3.0449999999999999</c:v>
                </c:pt>
                <c:pt idx="102">
                  <c:v>3.18988</c:v>
                </c:pt>
                <c:pt idx="103">
                  <c:v>2.8089</c:v>
                </c:pt>
                <c:pt idx="104">
                  <c:v>3.4890599999999981</c:v>
                </c:pt>
                <c:pt idx="105">
                  <c:v>3.68262</c:v>
                </c:pt>
                <c:pt idx="106">
                  <c:v>3.35955</c:v>
                </c:pt>
                <c:pt idx="107">
                  <c:v>3.44509</c:v>
                </c:pt>
                <c:pt idx="108">
                  <c:v>3.5753900000000001</c:v>
                </c:pt>
                <c:pt idx="109">
                  <c:v>2.9272100000000001</c:v>
                </c:pt>
                <c:pt idx="110">
                  <c:v>4.0614699999999999</c:v>
                </c:pt>
                <c:pt idx="111">
                  <c:v>4.4760799999999996</c:v>
                </c:pt>
                <c:pt idx="112">
                  <c:v>4.4525199999999963</c:v>
                </c:pt>
                <c:pt idx="113">
                  <c:v>5.8176600000000001</c:v>
                </c:pt>
                <c:pt idx="114">
                  <c:v>5.4065899999999996</c:v>
                </c:pt>
                <c:pt idx="115">
                  <c:v>5.6988799999999964</c:v>
                </c:pt>
                <c:pt idx="116">
                  <c:v>5.7127400000000002</c:v>
                </c:pt>
                <c:pt idx="117">
                  <c:v>5.4896399999999996</c:v>
                </c:pt>
                <c:pt idx="118">
                  <c:v>5.365909999999996</c:v>
                </c:pt>
                <c:pt idx="119">
                  <c:v>5.2869400000000004</c:v>
                </c:pt>
                <c:pt idx="120">
                  <c:v>5.7869299999999999</c:v>
                </c:pt>
                <c:pt idx="121">
                  <c:v>5.1394000000000002</c:v>
                </c:pt>
                <c:pt idx="122">
                  <c:v>4.9293100000000001</c:v>
                </c:pt>
                <c:pt idx="123">
                  <c:v>4.4073000000000002</c:v>
                </c:pt>
                <c:pt idx="124">
                  <c:v>3.2056100000000001</c:v>
                </c:pt>
                <c:pt idx="125">
                  <c:v>2.532519999999999</c:v>
                </c:pt>
                <c:pt idx="126">
                  <c:v>1.86304</c:v>
                </c:pt>
                <c:pt idx="127">
                  <c:v>2.4553699999999981</c:v>
                </c:pt>
                <c:pt idx="128">
                  <c:v>2.417809999999998</c:v>
                </c:pt>
                <c:pt idx="129">
                  <c:v>2.6819799999999998</c:v>
                </c:pt>
                <c:pt idx="130">
                  <c:v>3.0646</c:v>
                </c:pt>
                <c:pt idx="131">
                  <c:v>1.9918100000000001</c:v>
                </c:pt>
                <c:pt idx="132">
                  <c:v>2.1719200000000001</c:v>
                </c:pt>
                <c:pt idx="133">
                  <c:v>2.7752500000000002</c:v>
                </c:pt>
                <c:pt idx="134">
                  <c:v>3.5352700000000001</c:v>
                </c:pt>
                <c:pt idx="135">
                  <c:v>3.8666100000000001</c:v>
                </c:pt>
                <c:pt idx="136">
                  <c:v>4.40876</c:v>
                </c:pt>
                <c:pt idx="137">
                  <c:v>3.88531</c:v>
                </c:pt>
                <c:pt idx="138">
                  <c:v>3.36869</c:v>
                </c:pt>
                <c:pt idx="139">
                  <c:v>3.6671399999999998</c:v>
                </c:pt>
                <c:pt idx="140">
                  <c:v>3.4431600000000002</c:v>
                </c:pt>
                <c:pt idx="141">
                  <c:v>3.88313</c:v>
                </c:pt>
                <c:pt idx="142">
                  <c:v>3.6756000000000002</c:v>
                </c:pt>
                <c:pt idx="143">
                  <c:v>3.0039099999999999</c:v>
                </c:pt>
                <c:pt idx="144">
                  <c:v>3.328549999999999</c:v>
                </c:pt>
                <c:pt idx="145">
                  <c:v>2.801909999999999</c:v>
                </c:pt>
                <c:pt idx="146">
                  <c:v>2.6568800000000001</c:v>
                </c:pt>
                <c:pt idx="147">
                  <c:v>3.2688799999999998</c:v>
                </c:pt>
                <c:pt idx="148">
                  <c:v>2.7194099999999981</c:v>
                </c:pt>
                <c:pt idx="149">
                  <c:v>2.518879999999998</c:v>
                </c:pt>
                <c:pt idx="150">
                  <c:v>2.3054100000000002</c:v>
                </c:pt>
                <c:pt idx="151">
                  <c:v>1.46336</c:v>
                </c:pt>
                <c:pt idx="152">
                  <c:v>0.70365</c:v>
                </c:pt>
                <c:pt idx="153">
                  <c:v>0.53169</c:v>
                </c:pt>
                <c:pt idx="154">
                  <c:v>-0.63658999999999999</c:v>
                </c:pt>
                <c:pt idx="155">
                  <c:v>-1.9550099999999999</c:v>
                </c:pt>
                <c:pt idx="156">
                  <c:v>-2.089259999999999</c:v>
                </c:pt>
                <c:pt idx="157">
                  <c:v>-2.69401</c:v>
                </c:pt>
                <c:pt idx="158">
                  <c:v>-1.3912899999999999</c:v>
                </c:pt>
                <c:pt idx="159">
                  <c:v>-0.20132</c:v>
                </c:pt>
                <c:pt idx="160">
                  <c:v>0.67913000000000001</c:v>
                </c:pt>
                <c:pt idx="161">
                  <c:v>1.95791</c:v>
                </c:pt>
                <c:pt idx="162">
                  <c:v>1.9987999999999999</c:v>
                </c:pt>
                <c:pt idx="163">
                  <c:v>3.0542899999999991</c:v>
                </c:pt>
                <c:pt idx="164">
                  <c:v>3.01885</c:v>
                </c:pt>
                <c:pt idx="165">
                  <c:v>2.3933800000000001</c:v>
                </c:pt>
                <c:pt idx="166">
                  <c:v>2.17726</c:v>
                </c:pt>
                <c:pt idx="167">
                  <c:v>1.48238</c:v>
                </c:pt>
                <c:pt idx="168">
                  <c:v>1.6687700000000001</c:v>
                </c:pt>
                <c:pt idx="169">
                  <c:v>1.7826299999999999</c:v>
                </c:pt>
                <c:pt idx="170">
                  <c:v>1.8303499999999999</c:v>
                </c:pt>
                <c:pt idx="171">
                  <c:v>1.97542</c:v>
                </c:pt>
                <c:pt idx="172">
                  <c:v>2.1766299999999981</c:v>
                </c:pt>
                <c:pt idx="173">
                  <c:v>2.3051400000000002</c:v>
                </c:pt>
                <c:pt idx="174">
                  <c:v>2.3198699999999959</c:v>
                </c:pt>
                <c:pt idx="175">
                  <c:v>2.7641</c:v>
                </c:pt>
                <c:pt idx="176">
                  <c:v>2.17266</c:v>
                </c:pt>
                <c:pt idx="177">
                  <c:v>2.3657599999999981</c:v>
                </c:pt>
                <c:pt idx="178">
                  <c:v>2.6714500000000001</c:v>
                </c:pt>
              </c:numCache>
            </c:numRef>
          </c:yVal>
          <c:smooth val="0"/>
        </c:ser>
        <c:dLbls>
          <c:showLegendKey val="0"/>
          <c:showVal val="0"/>
          <c:showCatName val="0"/>
          <c:showSerName val="0"/>
          <c:showPercent val="0"/>
          <c:showBubbleSize val="0"/>
        </c:dLbls>
        <c:axId val="135611136"/>
        <c:axId val="135612672"/>
      </c:scatterChart>
      <c:valAx>
        <c:axId val="135611136"/>
        <c:scaling>
          <c:orientation val="minMax"/>
          <c:max val="2015"/>
          <c:min val="197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135612672"/>
        <c:crossesAt val="-1000"/>
        <c:crossBetween val="midCat"/>
        <c:majorUnit val="5"/>
        <c:minorUnit val="1"/>
      </c:valAx>
      <c:valAx>
        <c:axId val="135612672"/>
        <c:scaling>
          <c:orientation val="minMax"/>
          <c:max val="10"/>
          <c:min val="-4"/>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35611136"/>
        <c:crosses val="autoZero"/>
        <c:crossBetween val="midCat"/>
        <c:majorUnit val="2"/>
        <c:minorUnit val="1"/>
      </c:valAx>
      <c:valAx>
        <c:axId val="135618560"/>
        <c:scaling>
          <c:orientation val="minMax"/>
          <c:max val="100"/>
          <c:min val="0"/>
        </c:scaling>
        <c:delete val="0"/>
        <c:axPos val="r"/>
        <c:numFmt formatCode="General" sourceLinked="1"/>
        <c:majorTickMark val="none"/>
        <c:minorTickMark val="none"/>
        <c:tickLblPos val="none"/>
        <c:crossAx val="135620096"/>
        <c:crosses val="max"/>
        <c:crossBetween val="between"/>
        <c:majorUnit val="20"/>
        <c:minorUnit val="4"/>
      </c:valAx>
      <c:catAx>
        <c:axId val="135620096"/>
        <c:scaling>
          <c:orientation val="minMax"/>
        </c:scaling>
        <c:delete val="1"/>
        <c:axPos val="b"/>
        <c:numFmt formatCode="0.00" sourceLinked="1"/>
        <c:majorTickMark val="out"/>
        <c:minorTickMark val="none"/>
        <c:tickLblPos val="nextTo"/>
        <c:crossAx val="135618560"/>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1932258467692E-2"/>
          <c:y val="5.6000661057457199E-2"/>
          <c:w val="0.88250518685164403"/>
          <c:h val="0.86850383921830998"/>
        </c:manualLayout>
      </c:layout>
      <c:barChart>
        <c:barDir val="col"/>
        <c:grouping val="clustered"/>
        <c:varyColors val="0"/>
        <c:ser>
          <c:idx val="3"/>
          <c:order val="3"/>
          <c:tx>
            <c:strRef>
              <c:f>Sheet1!$N$13</c:f>
              <c:strCache>
                <c:ptCount val="1"/>
                <c:pt idx="0">
                  <c:v>Recession</c:v>
                </c:pt>
              </c:strCache>
            </c:strRef>
          </c:tx>
          <c:spPr>
            <a:solidFill>
              <a:srgbClr val="FFCCCC"/>
            </a:solidFill>
          </c:spPr>
          <c:invertIfNegative val="0"/>
          <c:cat>
            <c:numRef>
              <c:f>Sheet1!$J$14:$J$182</c:f>
              <c:numCache>
                <c:formatCode>0.00</c:formatCode>
                <c:ptCount val="16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numCache>
            </c:numRef>
          </c:cat>
          <c:val>
            <c:numRef>
              <c:f>Sheet1!$N$14:$N$192</c:f>
              <c:numCache>
                <c:formatCode>General</c:formatCode>
                <c:ptCount val="179"/>
                <c:pt idx="0">
                  <c:v>100</c:v>
                </c:pt>
                <c:pt idx="1">
                  <c:v>100</c:v>
                </c:pt>
                <c:pt idx="2">
                  <c:v>100</c:v>
                </c:pt>
                <c:pt idx="3">
                  <c:v>100</c:v>
                </c:pt>
                <c:pt idx="15">
                  <c:v>100</c:v>
                </c:pt>
                <c:pt idx="16">
                  <c:v>100</c:v>
                </c:pt>
                <c:pt idx="17">
                  <c:v>100</c:v>
                </c:pt>
                <c:pt idx="18">
                  <c:v>100</c:v>
                </c:pt>
                <c:pt idx="19">
                  <c:v>100</c:v>
                </c:pt>
                <c:pt idx="20">
                  <c:v>100</c:v>
                </c:pt>
                <c:pt idx="40">
                  <c:v>100</c:v>
                </c:pt>
                <c:pt idx="41">
                  <c:v>100</c:v>
                </c:pt>
                <c:pt idx="42">
                  <c:v>100</c:v>
                </c:pt>
                <c:pt idx="46">
                  <c:v>100</c:v>
                </c:pt>
                <c:pt idx="47">
                  <c:v>100</c:v>
                </c:pt>
                <c:pt idx="48">
                  <c:v>100</c:v>
                </c:pt>
                <c:pt idx="49">
                  <c:v>100</c:v>
                </c:pt>
                <c:pt idx="50">
                  <c:v>100</c:v>
                </c:pt>
                <c:pt idx="51">
                  <c:v>100</c:v>
                </c:pt>
                <c:pt idx="82">
                  <c:v>100</c:v>
                </c:pt>
                <c:pt idx="83">
                  <c:v>100</c:v>
                </c:pt>
                <c:pt idx="84">
                  <c:v>100</c:v>
                </c:pt>
                <c:pt idx="124">
                  <c:v>100</c:v>
                </c:pt>
                <c:pt idx="125">
                  <c:v>100</c:v>
                </c:pt>
                <c:pt idx="126">
                  <c:v>100</c:v>
                </c:pt>
                <c:pt idx="151">
                  <c:v>100</c:v>
                </c:pt>
                <c:pt idx="152">
                  <c:v>100</c:v>
                </c:pt>
                <c:pt idx="153">
                  <c:v>100</c:v>
                </c:pt>
                <c:pt idx="154">
                  <c:v>100</c:v>
                </c:pt>
                <c:pt idx="155">
                  <c:v>100</c:v>
                </c:pt>
                <c:pt idx="156">
                  <c:v>100</c:v>
                </c:pt>
                <c:pt idx="157">
                  <c:v>100</c:v>
                </c:pt>
              </c:numCache>
            </c:numRef>
          </c:val>
        </c:ser>
        <c:dLbls>
          <c:showLegendKey val="0"/>
          <c:showVal val="0"/>
          <c:showCatName val="0"/>
          <c:showSerName val="0"/>
          <c:showPercent val="0"/>
          <c:showBubbleSize val="0"/>
        </c:dLbls>
        <c:gapWidth val="0"/>
        <c:overlap val="39"/>
        <c:axId val="135507328"/>
        <c:axId val="135505792"/>
      </c:barChart>
      <c:scatterChart>
        <c:scatterStyle val="lineMarker"/>
        <c:varyColors val="0"/>
        <c:ser>
          <c:idx val="0"/>
          <c:order val="0"/>
          <c:tx>
            <c:strRef>
              <c:f>Sheet1!$K$13</c:f>
              <c:strCache>
                <c:ptCount val="1"/>
                <c:pt idx="0">
                  <c:v>Var GDP</c:v>
                </c:pt>
              </c:strCache>
            </c:strRef>
          </c:tx>
          <c:spPr>
            <a:ln w="38100">
              <a:solidFill>
                <a:srgbClr val="0000FF"/>
              </a:solidFill>
            </a:ln>
          </c:spPr>
          <c:marker>
            <c:symbol val="none"/>
          </c:marker>
          <c:xVal>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Sheet1!$K$14:$K$192</c:f>
              <c:numCache>
                <c:formatCode>0.0</c:formatCode>
                <c:ptCount val="179"/>
                <c:pt idx="0">
                  <c:v>0.33038000000000001</c:v>
                </c:pt>
                <c:pt idx="1">
                  <c:v>0.18484</c:v>
                </c:pt>
                <c:pt idx="2">
                  <c:v>0.44551000000000002</c:v>
                </c:pt>
                <c:pt idx="3">
                  <c:v>-0.15268999999999999</c:v>
                </c:pt>
                <c:pt idx="4">
                  <c:v>2.7023000000000001</c:v>
                </c:pt>
                <c:pt idx="5">
                  <c:v>3.10684</c:v>
                </c:pt>
                <c:pt idx="6">
                  <c:v>3.00177</c:v>
                </c:pt>
                <c:pt idx="7">
                  <c:v>4.3752500000000003</c:v>
                </c:pt>
                <c:pt idx="8">
                  <c:v>3.4772400000000001</c:v>
                </c:pt>
                <c:pt idx="9">
                  <c:v>5.2736599999999996</c:v>
                </c:pt>
                <c:pt idx="10">
                  <c:v>5.4163300000000003</c:v>
                </c:pt>
                <c:pt idx="11">
                  <c:v>6.8554999999999966</c:v>
                </c:pt>
                <c:pt idx="12">
                  <c:v>7.55837</c:v>
                </c:pt>
                <c:pt idx="13">
                  <c:v>6.314599999999996</c:v>
                </c:pt>
                <c:pt idx="14">
                  <c:v>4.7721400000000003</c:v>
                </c:pt>
                <c:pt idx="15">
                  <c:v>4.0219399999999963</c:v>
                </c:pt>
                <c:pt idx="16">
                  <c:v>0.67837999999999998</c:v>
                </c:pt>
                <c:pt idx="17">
                  <c:v>-0.18745000000000001</c:v>
                </c:pt>
                <c:pt idx="18">
                  <c:v>-0.61346000000000001</c:v>
                </c:pt>
                <c:pt idx="19">
                  <c:v>-1.9258900000000001</c:v>
                </c:pt>
                <c:pt idx="20">
                  <c:v>-2.30017</c:v>
                </c:pt>
                <c:pt idx="21">
                  <c:v>-1.8062</c:v>
                </c:pt>
                <c:pt idx="22">
                  <c:v>0.79386999999999996</c:v>
                </c:pt>
                <c:pt idx="23">
                  <c:v>2.5610400000000002</c:v>
                </c:pt>
                <c:pt idx="24">
                  <c:v>6.16167</c:v>
                </c:pt>
                <c:pt idx="25">
                  <c:v>6.1463999999999999</c:v>
                </c:pt>
                <c:pt idx="26">
                  <c:v>4.9507500000000002</c:v>
                </c:pt>
                <c:pt idx="27">
                  <c:v>4.3334999999999999</c:v>
                </c:pt>
                <c:pt idx="28">
                  <c:v>3.216159999999999</c:v>
                </c:pt>
                <c:pt idx="29">
                  <c:v>4.4515099999999999</c:v>
                </c:pt>
                <c:pt idx="30">
                  <c:v>5.76119</c:v>
                </c:pt>
                <c:pt idx="31">
                  <c:v>4.98386</c:v>
                </c:pt>
                <c:pt idx="32">
                  <c:v>4.1384999999999996</c:v>
                </c:pt>
                <c:pt idx="33">
                  <c:v>6.1051899999999959</c:v>
                </c:pt>
                <c:pt idx="34">
                  <c:v>5.2795100000000001</c:v>
                </c:pt>
                <c:pt idx="35">
                  <c:v>6.6814</c:v>
                </c:pt>
                <c:pt idx="36">
                  <c:v>6.5207299999999986</c:v>
                </c:pt>
                <c:pt idx="37">
                  <c:v>2.6585899999999998</c:v>
                </c:pt>
                <c:pt idx="38">
                  <c:v>2.3961000000000001</c:v>
                </c:pt>
                <c:pt idx="39">
                  <c:v>1.3021199999999999</c:v>
                </c:pt>
                <c:pt idx="40">
                  <c:v>1.4285699999999999</c:v>
                </c:pt>
                <c:pt idx="41">
                  <c:v>-0.74834999999999996</c:v>
                </c:pt>
                <c:pt idx="42">
                  <c:v>-1.60626</c:v>
                </c:pt>
                <c:pt idx="43">
                  <c:v>-4.1509999999999998E-2</c:v>
                </c:pt>
                <c:pt idx="44">
                  <c:v>1.69811</c:v>
                </c:pt>
                <c:pt idx="45">
                  <c:v>3.0457100000000001</c:v>
                </c:pt>
                <c:pt idx="46">
                  <c:v>4.3867200000000004</c:v>
                </c:pt>
                <c:pt idx="47">
                  <c:v>1.29053</c:v>
                </c:pt>
                <c:pt idx="48">
                  <c:v>-2.4217499999999981</c:v>
                </c:pt>
                <c:pt idx="49">
                  <c:v>-1.1704300000000001</c:v>
                </c:pt>
                <c:pt idx="50">
                  <c:v>-2.6429900000000002</c:v>
                </c:pt>
                <c:pt idx="51">
                  <c:v>-1.3970899999999999</c:v>
                </c:pt>
                <c:pt idx="52">
                  <c:v>1.59382</c:v>
                </c:pt>
                <c:pt idx="53">
                  <c:v>3.3501300000000001</c:v>
                </c:pt>
                <c:pt idx="54">
                  <c:v>5.7532199999999998</c:v>
                </c:pt>
                <c:pt idx="55">
                  <c:v>7.8298499999999986</c:v>
                </c:pt>
                <c:pt idx="56">
                  <c:v>8.5494500000000002</c:v>
                </c:pt>
                <c:pt idx="57">
                  <c:v>7.9916200000000002</c:v>
                </c:pt>
                <c:pt idx="58">
                  <c:v>6.9606399999999997</c:v>
                </c:pt>
                <c:pt idx="59">
                  <c:v>5.6345099999999961</c:v>
                </c:pt>
                <c:pt idx="60">
                  <c:v>4.6060600000000003</c:v>
                </c:pt>
                <c:pt idx="61">
                  <c:v>3.7420900000000001</c:v>
                </c:pt>
                <c:pt idx="62">
                  <c:v>4.3298099999999966</c:v>
                </c:pt>
                <c:pt idx="63">
                  <c:v>4.2806899999999999</c:v>
                </c:pt>
                <c:pt idx="64">
                  <c:v>4.2117899999999997</c:v>
                </c:pt>
                <c:pt idx="65">
                  <c:v>3.73977</c:v>
                </c:pt>
                <c:pt idx="66">
                  <c:v>3.1795399999999998</c:v>
                </c:pt>
                <c:pt idx="67">
                  <c:v>2.9419400000000002</c:v>
                </c:pt>
                <c:pt idx="68">
                  <c:v>2.7093699999999998</c:v>
                </c:pt>
                <c:pt idx="69">
                  <c:v>3.3875500000000001</c:v>
                </c:pt>
                <c:pt idx="70">
                  <c:v>3.2841300000000002</c:v>
                </c:pt>
                <c:pt idx="71">
                  <c:v>4.4486400000000001</c:v>
                </c:pt>
                <c:pt idx="72">
                  <c:v>4.3064400000000003</c:v>
                </c:pt>
                <c:pt idx="73">
                  <c:v>4.5122299999999997</c:v>
                </c:pt>
                <c:pt idx="74">
                  <c:v>4.1713699999999996</c:v>
                </c:pt>
                <c:pt idx="75">
                  <c:v>3.83711</c:v>
                </c:pt>
                <c:pt idx="76">
                  <c:v>4.29772</c:v>
                </c:pt>
                <c:pt idx="77">
                  <c:v>3.7469700000000001</c:v>
                </c:pt>
                <c:pt idx="78">
                  <c:v>3.9207800000000002</c:v>
                </c:pt>
                <c:pt idx="79">
                  <c:v>2.7790400000000002</c:v>
                </c:pt>
                <c:pt idx="80">
                  <c:v>2.8674200000000001</c:v>
                </c:pt>
                <c:pt idx="81">
                  <c:v>2.45947</c:v>
                </c:pt>
                <c:pt idx="82">
                  <c:v>1.7256400000000001</c:v>
                </c:pt>
                <c:pt idx="83">
                  <c:v>0.64631000000000005</c:v>
                </c:pt>
                <c:pt idx="84">
                  <c:v>-0.91091</c:v>
                </c:pt>
                <c:pt idx="85">
                  <c:v>-0.52663000000000004</c:v>
                </c:pt>
                <c:pt idx="86">
                  <c:v>-7.3459999999999998E-2</c:v>
                </c:pt>
                <c:pt idx="87">
                  <c:v>1.2237</c:v>
                </c:pt>
                <c:pt idx="88">
                  <c:v>2.9033600000000002</c:v>
                </c:pt>
                <c:pt idx="89">
                  <c:v>3.235809999999999</c:v>
                </c:pt>
                <c:pt idx="90">
                  <c:v>3.74166</c:v>
                </c:pt>
                <c:pt idx="91">
                  <c:v>4.3265599999999962</c:v>
                </c:pt>
                <c:pt idx="92">
                  <c:v>3.3004500000000001</c:v>
                </c:pt>
                <c:pt idx="93">
                  <c:v>2.7820200000000002</c:v>
                </c:pt>
                <c:pt idx="94">
                  <c:v>2.2881499999999999</c:v>
                </c:pt>
                <c:pt idx="95">
                  <c:v>2.6258400000000002</c:v>
                </c:pt>
                <c:pt idx="96">
                  <c:v>3.43906</c:v>
                </c:pt>
                <c:pt idx="97">
                  <c:v>4.2330800000000002</c:v>
                </c:pt>
                <c:pt idx="98">
                  <c:v>4.3395700000000001</c:v>
                </c:pt>
                <c:pt idx="99">
                  <c:v>4.1332199999999997</c:v>
                </c:pt>
                <c:pt idx="100">
                  <c:v>3.4744899999999981</c:v>
                </c:pt>
                <c:pt idx="101">
                  <c:v>2.4358900000000001</c:v>
                </c:pt>
                <c:pt idx="102">
                  <c:v>2.7073299999999998</c:v>
                </c:pt>
                <c:pt idx="103">
                  <c:v>2.275059999999999</c:v>
                </c:pt>
                <c:pt idx="104">
                  <c:v>2.59545</c:v>
                </c:pt>
                <c:pt idx="105">
                  <c:v>4.0238699999999996</c:v>
                </c:pt>
                <c:pt idx="106">
                  <c:v>4.0945099999999961</c:v>
                </c:pt>
                <c:pt idx="107">
                  <c:v>4.4537599999999999</c:v>
                </c:pt>
                <c:pt idx="108">
                  <c:v>4.5628899999999959</c:v>
                </c:pt>
                <c:pt idx="109">
                  <c:v>4.3193299999999999</c:v>
                </c:pt>
                <c:pt idx="110">
                  <c:v>4.6787400000000003</c:v>
                </c:pt>
                <c:pt idx="111">
                  <c:v>4.3876999999999997</c:v>
                </c:pt>
                <c:pt idx="112">
                  <c:v>4.6234599999999961</c:v>
                </c:pt>
                <c:pt idx="113">
                  <c:v>4.0676600000000001</c:v>
                </c:pt>
                <c:pt idx="114">
                  <c:v>4.1046399999999963</c:v>
                </c:pt>
                <c:pt idx="115">
                  <c:v>4.9989699999999999</c:v>
                </c:pt>
                <c:pt idx="116">
                  <c:v>4.8007299999999997</c:v>
                </c:pt>
                <c:pt idx="117">
                  <c:v>4.6496399999999998</c:v>
                </c:pt>
                <c:pt idx="118">
                  <c:v>4.5982099999999999</c:v>
                </c:pt>
                <c:pt idx="119">
                  <c:v>4.6947099999999962</c:v>
                </c:pt>
                <c:pt idx="120">
                  <c:v>4.1669799999999961</c:v>
                </c:pt>
                <c:pt idx="121">
                  <c:v>5.2664600000000004</c:v>
                </c:pt>
                <c:pt idx="122">
                  <c:v>4.0831799999999996</c:v>
                </c:pt>
                <c:pt idx="123">
                  <c:v>2.8888400000000001</c:v>
                </c:pt>
                <c:pt idx="124">
                  <c:v>2.2995199999999998</c:v>
                </c:pt>
                <c:pt idx="125">
                  <c:v>0.93547999999999998</c:v>
                </c:pt>
                <c:pt idx="126">
                  <c:v>0.49493999999999999</c:v>
                </c:pt>
                <c:pt idx="127">
                  <c:v>0.20505999999999999</c:v>
                </c:pt>
                <c:pt idx="128">
                  <c:v>1.41577</c:v>
                </c:pt>
                <c:pt idx="129">
                  <c:v>1.4374199999999999</c:v>
                </c:pt>
                <c:pt idx="130">
                  <c:v>2.2549199999999998</c:v>
                </c:pt>
                <c:pt idx="131">
                  <c:v>2.0361600000000002</c:v>
                </c:pt>
                <c:pt idx="132">
                  <c:v>1.6291899999999999</c:v>
                </c:pt>
                <c:pt idx="133">
                  <c:v>2.00962</c:v>
                </c:pt>
                <c:pt idx="134">
                  <c:v>3.215549999999999</c:v>
                </c:pt>
                <c:pt idx="135">
                  <c:v>4.3559099999999962</c:v>
                </c:pt>
                <c:pt idx="136">
                  <c:v>4.41479</c:v>
                </c:pt>
                <c:pt idx="137">
                  <c:v>4.2130200000000002</c:v>
                </c:pt>
                <c:pt idx="138">
                  <c:v>3.4279600000000001</c:v>
                </c:pt>
                <c:pt idx="139">
                  <c:v>3.1170800000000001</c:v>
                </c:pt>
                <c:pt idx="140">
                  <c:v>3.62033</c:v>
                </c:pt>
                <c:pt idx="141">
                  <c:v>3.4035700000000002</c:v>
                </c:pt>
                <c:pt idx="142">
                  <c:v>3.3331400000000002</c:v>
                </c:pt>
                <c:pt idx="143">
                  <c:v>3.032169999999998</c:v>
                </c:pt>
                <c:pt idx="144">
                  <c:v>3.17042</c:v>
                </c:pt>
                <c:pt idx="145">
                  <c:v>2.94157</c:v>
                </c:pt>
                <c:pt idx="146">
                  <c:v>2.174669999999999</c:v>
                </c:pt>
                <c:pt idx="147">
                  <c:v>2.389829999999999</c:v>
                </c:pt>
                <c:pt idx="148">
                  <c:v>1.2367600000000001</c:v>
                </c:pt>
                <c:pt idx="149">
                  <c:v>1.7073799999999999</c:v>
                </c:pt>
                <c:pt idx="150">
                  <c:v>2.300279999999999</c:v>
                </c:pt>
                <c:pt idx="151">
                  <c:v>1.86792</c:v>
                </c:pt>
                <c:pt idx="152">
                  <c:v>1.1102799999999999</c:v>
                </c:pt>
                <c:pt idx="153">
                  <c:v>0.84036999999999995</c:v>
                </c:pt>
                <c:pt idx="154">
                  <c:v>-0.31395000000000001</c:v>
                </c:pt>
                <c:pt idx="155">
                  <c:v>-2.766849999999998</c:v>
                </c:pt>
                <c:pt idx="156">
                  <c:v>-3.455459999999996</c:v>
                </c:pt>
                <c:pt idx="157">
                  <c:v>-4.0619099999999966</c:v>
                </c:pt>
                <c:pt idx="158">
                  <c:v>-3.2844000000000002</c:v>
                </c:pt>
                <c:pt idx="159">
                  <c:v>-0.24079</c:v>
                </c:pt>
                <c:pt idx="160">
                  <c:v>1.5986100000000001</c:v>
                </c:pt>
                <c:pt idx="161">
                  <c:v>2.7187999999999999</c:v>
                </c:pt>
                <c:pt idx="162">
                  <c:v>3.07585</c:v>
                </c:pt>
                <c:pt idx="163">
                  <c:v>2.7307299999999999</c:v>
                </c:pt>
                <c:pt idx="164">
                  <c:v>1.8932100000000001</c:v>
                </c:pt>
                <c:pt idx="165">
                  <c:v>1.65266</c:v>
                </c:pt>
                <c:pt idx="166">
                  <c:v>1.18285</c:v>
                </c:pt>
                <c:pt idx="167">
                  <c:v>1.6821699999999999</c:v>
                </c:pt>
                <c:pt idx="168">
                  <c:v>2.6456</c:v>
                </c:pt>
                <c:pt idx="169">
                  <c:v>2.3156099999999959</c:v>
                </c:pt>
                <c:pt idx="170">
                  <c:v>2.7308300000000001</c:v>
                </c:pt>
                <c:pt idx="171">
                  <c:v>1.6023400000000001</c:v>
                </c:pt>
                <c:pt idx="172">
                  <c:v>1.7243900000000001</c:v>
                </c:pt>
                <c:pt idx="173">
                  <c:v>1.75983</c:v>
                </c:pt>
                <c:pt idx="174">
                  <c:v>2.2590400000000002</c:v>
                </c:pt>
                <c:pt idx="175">
                  <c:v>3.1262799999999991</c:v>
                </c:pt>
                <c:pt idx="176">
                  <c:v>1.88758</c:v>
                </c:pt>
                <c:pt idx="177">
                  <c:v>2.5873699999999999</c:v>
                </c:pt>
                <c:pt idx="178">
                  <c:v>2.69774</c:v>
                </c:pt>
              </c:numCache>
            </c:numRef>
          </c:yVal>
          <c:smooth val="0"/>
        </c:ser>
        <c:ser>
          <c:idx val="1"/>
          <c:order val="1"/>
          <c:tx>
            <c:strRef>
              <c:f>Sheet1!$L$13</c:f>
              <c:strCache>
                <c:ptCount val="1"/>
                <c:pt idx="0">
                  <c:v>Var Consump Expend</c:v>
                </c:pt>
              </c:strCache>
            </c:strRef>
          </c:tx>
          <c:spPr>
            <a:ln w="38100">
              <a:solidFill>
                <a:srgbClr val="CC6600"/>
              </a:solidFill>
            </a:ln>
          </c:spPr>
          <c:marker>
            <c:symbol val="none"/>
          </c:marker>
          <c:xVal>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Sheet1!$L$14:$L$192</c:f>
              <c:numCache>
                <c:formatCode>0.0</c:formatCode>
                <c:ptCount val="179"/>
                <c:pt idx="0">
                  <c:v>2.5655600000000001</c:v>
                </c:pt>
                <c:pt idx="1">
                  <c:v>2.3866800000000001</c:v>
                </c:pt>
                <c:pt idx="2">
                  <c:v>2.7832499999999998</c:v>
                </c:pt>
                <c:pt idx="3">
                  <c:v>1.69302</c:v>
                </c:pt>
                <c:pt idx="4">
                  <c:v>3.0009700000000001</c:v>
                </c:pt>
                <c:pt idx="5">
                  <c:v>3.4706600000000001</c:v>
                </c:pt>
                <c:pt idx="6">
                  <c:v>3.3891300000000002</c:v>
                </c:pt>
                <c:pt idx="7">
                  <c:v>5.3926999999999996</c:v>
                </c:pt>
                <c:pt idx="8">
                  <c:v>4.7795500000000004</c:v>
                </c:pt>
                <c:pt idx="9">
                  <c:v>5.8073600000000001</c:v>
                </c:pt>
                <c:pt idx="10">
                  <c:v>6.5891900000000003</c:v>
                </c:pt>
                <c:pt idx="11">
                  <c:v>7.3087299999999997</c:v>
                </c:pt>
                <c:pt idx="12">
                  <c:v>7.8436399999999997</c:v>
                </c:pt>
                <c:pt idx="13">
                  <c:v>5.7788199999999996</c:v>
                </c:pt>
                <c:pt idx="14">
                  <c:v>4.5447499999999996</c:v>
                </c:pt>
                <c:pt idx="15">
                  <c:v>1.8453900000000001</c:v>
                </c:pt>
                <c:pt idx="16">
                  <c:v>-0.84953000000000001</c:v>
                </c:pt>
                <c:pt idx="17">
                  <c:v>-0.46222000000000002</c:v>
                </c:pt>
                <c:pt idx="18">
                  <c:v>-0.40708</c:v>
                </c:pt>
                <c:pt idx="19">
                  <c:v>-1.5794999999999999</c:v>
                </c:pt>
                <c:pt idx="20">
                  <c:v>0.11724999999999999</c:v>
                </c:pt>
                <c:pt idx="21">
                  <c:v>1.43503</c:v>
                </c:pt>
                <c:pt idx="22">
                  <c:v>2.45845</c:v>
                </c:pt>
                <c:pt idx="23">
                  <c:v>5.0870600000000001</c:v>
                </c:pt>
                <c:pt idx="24">
                  <c:v>6.2969200000000001</c:v>
                </c:pt>
                <c:pt idx="25">
                  <c:v>5.5142099999999976</c:v>
                </c:pt>
                <c:pt idx="26">
                  <c:v>5.1338100000000004</c:v>
                </c:pt>
                <c:pt idx="27">
                  <c:v>5.3882700000000003</c:v>
                </c:pt>
                <c:pt idx="28">
                  <c:v>4.5057799999999997</c:v>
                </c:pt>
                <c:pt idx="29">
                  <c:v>4.1231599999999959</c:v>
                </c:pt>
                <c:pt idx="30">
                  <c:v>4.0106400000000004</c:v>
                </c:pt>
                <c:pt idx="31">
                  <c:v>4.2187299999999999</c:v>
                </c:pt>
                <c:pt idx="32">
                  <c:v>3.6357200000000001</c:v>
                </c:pt>
                <c:pt idx="33">
                  <c:v>5.2664099999999996</c:v>
                </c:pt>
                <c:pt idx="34">
                  <c:v>4.7107999999999999</c:v>
                </c:pt>
                <c:pt idx="35">
                  <c:v>3.98237</c:v>
                </c:pt>
                <c:pt idx="36">
                  <c:v>3.907249999999999</c:v>
                </c:pt>
                <c:pt idx="37">
                  <c:v>1.6753100000000001</c:v>
                </c:pt>
                <c:pt idx="38">
                  <c:v>2.2481599999999999</c:v>
                </c:pt>
                <c:pt idx="39">
                  <c:v>1.70804</c:v>
                </c:pt>
                <c:pt idx="40">
                  <c:v>1.0392300000000001</c:v>
                </c:pt>
                <c:pt idx="41">
                  <c:v>-1.1755</c:v>
                </c:pt>
                <c:pt idx="42">
                  <c:v>-1.0844400000000001</c:v>
                </c:pt>
                <c:pt idx="43">
                  <c:v>-3.9690000000000003E-2</c:v>
                </c:pt>
                <c:pt idx="44">
                  <c:v>0.64097999999999999</c:v>
                </c:pt>
                <c:pt idx="45">
                  <c:v>2.93811</c:v>
                </c:pt>
                <c:pt idx="46">
                  <c:v>2.2505000000000002</c:v>
                </c:pt>
                <c:pt idx="47">
                  <c:v>0.15386</c:v>
                </c:pt>
                <c:pt idx="48">
                  <c:v>0.29128999999999999</c:v>
                </c:pt>
                <c:pt idx="49">
                  <c:v>0.68145999999999995</c:v>
                </c:pt>
                <c:pt idx="50">
                  <c:v>1.05253</c:v>
                </c:pt>
                <c:pt idx="51">
                  <c:v>3.6745199999999998</c:v>
                </c:pt>
                <c:pt idx="52">
                  <c:v>3.98996</c:v>
                </c:pt>
                <c:pt idx="53">
                  <c:v>5.6600499999999956</c:v>
                </c:pt>
                <c:pt idx="54">
                  <c:v>6.68987</c:v>
                </c:pt>
                <c:pt idx="55">
                  <c:v>6.4289499999999986</c:v>
                </c:pt>
                <c:pt idx="56">
                  <c:v>6.2985199999999963</c:v>
                </c:pt>
                <c:pt idx="57">
                  <c:v>5.7212500000000004</c:v>
                </c:pt>
                <c:pt idx="58">
                  <c:v>4.696519999999996</c:v>
                </c:pt>
                <c:pt idx="59">
                  <c:v>4.4350100000000001</c:v>
                </c:pt>
                <c:pt idx="60">
                  <c:v>5.3174199999999958</c:v>
                </c:pt>
                <c:pt idx="61">
                  <c:v>4.8100999999999976</c:v>
                </c:pt>
                <c:pt idx="62">
                  <c:v>6.0087099999999998</c:v>
                </c:pt>
                <c:pt idx="63">
                  <c:v>4.8938899999999963</c:v>
                </c:pt>
                <c:pt idx="64">
                  <c:v>4.0171699999999966</c:v>
                </c:pt>
                <c:pt idx="65">
                  <c:v>4.2018399999999998</c:v>
                </c:pt>
                <c:pt idx="66">
                  <c:v>4.0897699999999997</c:v>
                </c:pt>
                <c:pt idx="67">
                  <c:v>4.4872199999999998</c:v>
                </c:pt>
                <c:pt idx="68">
                  <c:v>3.6242000000000001</c:v>
                </c:pt>
                <c:pt idx="69">
                  <c:v>3.899729999999999</c:v>
                </c:pt>
                <c:pt idx="70">
                  <c:v>3.2340900000000001</c:v>
                </c:pt>
                <c:pt idx="71">
                  <c:v>2.7936899999999998</c:v>
                </c:pt>
                <c:pt idx="72">
                  <c:v>4.6037699999999999</c:v>
                </c:pt>
                <c:pt idx="73">
                  <c:v>3.9313600000000002</c:v>
                </c:pt>
                <c:pt idx="74">
                  <c:v>3.6166499999999959</c:v>
                </c:pt>
                <c:pt idx="75">
                  <c:v>4.58432</c:v>
                </c:pt>
                <c:pt idx="76">
                  <c:v>3.2328800000000002</c:v>
                </c:pt>
                <c:pt idx="77">
                  <c:v>2.9617100000000001</c:v>
                </c:pt>
                <c:pt idx="78">
                  <c:v>3.1046399999999998</c:v>
                </c:pt>
                <c:pt idx="79">
                  <c:v>2.3869500000000001</c:v>
                </c:pt>
                <c:pt idx="80">
                  <c:v>2.79196</c:v>
                </c:pt>
                <c:pt idx="81">
                  <c:v>2.63063</c:v>
                </c:pt>
                <c:pt idx="82">
                  <c:v>2.031899999999998</c:v>
                </c:pt>
                <c:pt idx="83">
                  <c:v>0.81452999999999998</c:v>
                </c:pt>
                <c:pt idx="84">
                  <c:v>-0.38878000000000001</c:v>
                </c:pt>
                <c:pt idx="85">
                  <c:v>0.13389000000000001</c:v>
                </c:pt>
                <c:pt idx="86">
                  <c:v>0.21581</c:v>
                </c:pt>
                <c:pt idx="87">
                  <c:v>0.95115000000000005</c:v>
                </c:pt>
                <c:pt idx="88">
                  <c:v>3.2039499999999999</c:v>
                </c:pt>
                <c:pt idx="89">
                  <c:v>3.0470999999999999</c:v>
                </c:pt>
                <c:pt idx="90">
                  <c:v>3.65916</c:v>
                </c:pt>
                <c:pt idx="91">
                  <c:v>4.9211</c:v>
                </c:pt>
                <c:pt idx="92">
                  <c:v>3.3778000000000001</c:v>
                </c:pt>
                <c:pt idx="93">
                  <c:v>3.59551</c:v>
                </c:pt>
                <c:pt idx="94">
                  <c:v>3.6161300000000001</c:v>
                </c:pt>
                <c:pt idx="95">
                  <c:v>3.306569999999998</c:v>
                </c:pt>
                <c:pt idx="96">
                  <c:v>4.0938499999999998</c:v>
                </c:pt>
                <c:pt idx="97">
                  <c:v>3.9684200000000001</c:v>
                </c:pt>
                <c:pt idx="98">
                  <c:v>3.6317400000000002</c:v>
                </c:pt>
                <c:pt idx="99">
                  <c:v>3.8260200000000002</c:v>
                </c:pt>
                <c:pt idx="100">
                  <c:v>2.9216799999999981</c:v>
                </c:pt>
                <c:pt idx="101">
                  <c:v>3.0449999999999999</c:v>
                </c:pt>
                <c:pt idx="102">
                  <c:v>3.18988</c:v>
                </c:pt>
                <c:pt idx="103">
                  <c:v>2.8089</c:v>
                </c:pt>
                <c:pt idx="104">
                  <c:v>3.4890599999999981</c:v>
                </c:pt>
                <c:pt idx="105">
                  <c:v>3.68262</c:v>
                </c:pt>
                <c:pt idx="106">
                  <c:v>3.35955</c:v>
                </c:pt>
                <c:pt idx="107">
                  <c:v>3.44509</c:v>
                </c:pt>
                <c:pt idx="108">
                  <c:v>3.5753900000000001</c:v>
                </c:pt>
                <c:pt idx="109">
                  <c:v>2.9272100000000001</c:v>
                </c:pt>
                <c:pt idx="110">
                  <c:v>4.0614699999999999</c:v>
                </c:pt>
                <c:pt idx="111">
                  <c:v>4.4760799999999996</c:v>
                </c:pt>
                <c:pt idx="112">
                  <c:v>4.4525199999999963</c:v>
                </c:pt>
                <c:pt idx="113">
                  <c:v>5.8176600000000001</c:v>
                </c:pt>
                <c:pt idx="114">
                  <c:v>5.4065899999999996</c:v>
                </c:pt>
                <c:pt idx="115">
                  <c:v>5.6988799999999964</c:v>
                </c:pt>
                <c:pt idx="116">
                  <c:v>5.7127400000000002</c:v>
                </c:pt>
                <c:pt idx="117">
                  <c:v>5.4896399999999996</c:v>
                </c:pt>
                <c:pt idx="118">
                  <c:v>5.365909999999996</c:v>
                </c:pt>
                <c:pt idx="119">
                  <c:v>5.2869400000000004</c:v>
                </c:pt>
                <c:pt idx="120">
                  <c:v>5.7869299999999999</c:v>
                </c:pt>
                <c:pt idx="121">
                  <c:v>5.1394000000000002</c:v>
                </c:pt>
                <c:pt idx="122">
                  <c:v>4.9293100000000001</c:v>
                </c:pt>
                <c:pt idx="123">
                  <c:v>4.4073000000000002</c:v>
                </c:pt>
                <c:pt idx="124">
                  <c:v>3.2056100000000001</c:v>
                </c:pt>
                <c:pt idx="125">
                  <c:v>2.532519999999999</c:v>
                </c:pt>
                <c:pt idx="126">
                  <c:v>1.86304</c:v>
                </c:pt>
                <c:pt idx="127">
                  <c:v>2.4553699999999981</c:v>
                </c:pt>
                <c:pt idx="128">
                  <c:v>2.417809999999998</c:v>
                </c:pt>
                <c:pt idx="129">
                  <c:v>2.6819799999999998</c:v>
                </c:pt>
                <c:pt idx="130">
                  <c:v>3.0646</c:v>
                </c:pt>
                <c:pt idx="131">
                  <c:v>1.9918100000000001</c:v>
                </c:pt>
                <c:pt idx="132">
                  <c:v>2.1719200000000001</c:v>
                </c:pt>
                <c:pt idx="133">
                  <c:v>2.7752500000000002</c:v>
                </c:pt>
                <c:pt idx="134">
                  <c:v>3.5352700000000001</c:v>
                </c:pt>
                <c:pt idx="135">
                  <c:v>3.8666100000000001</c:v>
                </c:pt>
                <c:pt idx="136">
                  <c:v>4.40876</c:v>
                </c:pt>
                <c:pt idx="137">
                  <c:v>3.88531</c:v>
                </c:pt>
                <c:pt idx="138">
                  <c:v>3.36869</c:v>
                </c:pt>
                <c:pt idx="139">
                  <c:v>3.6671399999999998</c:v>
                </c:pt>
                <c:pt idx="140">
                  <c:v>3.4431600000000002</c:v>
                </c:pt>
                <c:pt idx="141">
                  <c:v>3.88313</c:v>
                </c:pt>
                <c:pt idx="142">
                  <c:v>3.6756000000000002</c:v>
                </c:pt>
                <c:pt idx="143">
                  <c:v>3.0039099999999999</c:v>
                </c:pt>
                <c:pt idx="144">
                  <c:v>3.328549999999999</c:v>
                </c:pt>
                <c:pt idx="145">
                  <c:v>2.801909999999999</c:v>
                </c:pt>
                <c:pt idx="146">
                  <c:v>2.6568800000000001</c:v>
                </c:pt>
                <c:pt idx="147">
                  <c:v>3.2688799999999998</c:v>
                </c:pt>
                <c:pt idx="148">
                  <c:v>2.7194099999999981</c:v>
                </c:pt>
                <c:pt idx="149">
                  <c:v>2.518879999999998</c:v>
                </c:pt>
                <c:pt idx="150">
                  <c:v>2.3054100000000002</c:v>
                </c:pt>
                <c:pt idx="151">
                  <c:v>1.46336</c:v>
                </c:pt>
                <c:pt idx="152">
                  <c:v>0.70365</c:v>
                </c:pt>
                <c:pt idx="153">
                  <c:v>0.53169</c:v>
                </c:pt>
                <c:pt idx="154">
                  <c:v>-0.63658999999999999</c:v>
                </c:pt>
                <c:pt idx="155">
                  <c:v>-1.9550099999999999</c:v>
                </c:pt>
                <c:pt idx="156">
                  <c:v>-2.089259999999999</c:v>
                </c:pt>
                <c:pt idx="157">
                  <c:v>-2.69401</c:v>
                </c:pt>
                <c:pt idx="158">
                  <c:v>-1.3912899999999999</c:v>
                </c:pt>
                <c:pt idx="159">
                  <c:v>-0.20132</c:v>
                </c:pt>
                <c:pt idx="160">
                  <c:v>0.67913000000000001</c:v>
                </c:pt>
                <c:pt idx="161">
                  <c:v>1.95791</c:v>
                </c:pt>
                <c:pt idx="162">
                  <c:v>1.9987999999999999</c:v>
                </c:pt>
                <c:pt idx="163">
                  <c:v>3.0542899999999991</c:v>
                </c:pt>
                <c:pt idx="164">
                  <c:v>3.01885</c:v>
                </c:pt>
                <c:pt idx="165">
                  <c:v>2.3933800000000001</c:v>
                </c:pt>
                <c:pt idx="166">
                  <c:v>2.17726</c:v>
                </c:pt>
                <c:pt idx="167">
                  <c:v>1.48238</c:v>
                </c:pt>
                <c:pt idx="168">
                  <c:v>1.6687700000000001</c:v>
                </c:pt>
                <c:pt idx="169">
                  <c:v>1.7826299999999999</c:v>
                </c:pt>
                <c:pt idx="170">
                  <c:v>1.8303499999999999</c:v>
                </c:pt>
                <c:pt idx="171">
                  <c:v>1.97542</c:v>
                </c:pt>
                <c:pt idx="172">
                  <c:v>2.1766299999999981</c:v>
                </c:pt>
                <c:pt idx="173">
                  <c:v>2.3051400000000002</c:v>
                </c:pt>
                <c:pt idx="174">
                  <c:v>2.3198699999999959</c:v>
                </c:pt>
                <c:pt idx="175">
                  <c:v>2.7641</c:v>
                </c:pt>
                <c:pt idx="176">
                  <c:v>2.17266</c:v>
                </c:pt>
                <c:pt idx="177">
                  <c:v>2.3657599999999981</c:v>
                </c:pt>
                <c:pt idx="178">
                  <c:v>2.6714500000000001</c:v>
                </c:pt>
              </c:numCache>
            </c:numRef>
          </c:yVal>
          <c:smooth val="0"/>
        </c:ser>
        <c:ser>
          <c:idx val="2"/>
          <c:order val="2"/>
          <c:tx>
            <c:strRef>
              <c:f>Sheet1!$M$13</c:f>
              <c:strCache>
                <c:ptCount val="1"/>
                <c:pt idx="0">
                  <c:v>Investment</c:v>
                </c:pt>
              </c:strCache>
            </c:strRef>
          </c:tx>
          <c:spPr>
            <a:ln w="38100">
              <a:solidFill>
                <a:srgbClr val="009900"/>
              </a:solidFill>
            </a:ln>
          </c:spPr>
          <c:marker>
            <c:symbol val="none"/>
          </c:marker>
          <c:xVal>
            <c:numRef>
              <c:f>Sheet1!$J$14:$J$192</c:f>
              <c:numCache>
                <c:formatCode>0.00</c:formatCode>
                <c:ptCount val="179"/>
                <c:pt idx="0">
                  <c:v>1970</c:v>
                </c:pt>
                <c:pt idx="1">
                  <c:v>1970.25</c:v>
                </c:pt>
                <c:pt idx="2">
                  <c:v>1970.5</c:v>
                </c:pt>
                <c:pt idx="3">
                  <c:v>1970.75</c:v>
                </c:pt>
                <c:pt idx="4">
                  <c:v>1971</c:v>
                </c:pt>
                <c:pt idx="5">
                  <c:v>1971.25</c:v>
                </c:pt>
                <c:pt idx="6">
                  <c:v>1971.5</c:v>
                </c:pt>
                <c:pt idx="7">
                  <c:v>1971.75</c:v>
                </c:pt>
                <c:pt idx="8">
                  <c:v>1972</c:v>
                </c:pt>
                <c:pt idx="9">
                  <c:v>1972.25</c:v>
                </c:pt>
                <c:pt idx="10">
                  <c:v>1972.5</c:v>
                </c:pt>
                <c:pt idx="11">
                  <c:v>1972.75</c:v>
                </c:pt>
                <c:pt idx="12">
                  <c:v>1973</c:v>
                </c:pt>
                <c:pt idx="13">
                  <c:v>1973.25</c:v>
                </c:pt>
                <c:pt idx="14">
                  <c:v>1973.5</c:v>
                </c:pt>
                <c:pt idx="15">
                  <c:v>1973.75</c:v>
                </c:pt>
                <c:pt idx="16">
                  <c:v>1974</c:v>
                </c:pt>
                <c:pt idx="17">
                  <c:v>1974.25</c:v>
                </c:pt>
                <c:pt idx="18">
                  <c:v>1974.5</c:v>
                </c:pt>
                <c:pt idx="19">
                  <c:v>1974.75</c:v>
                </c:pt>
                <c:pt idx="20">
                  <c:v>1975</c:v>
                </c:pt>
                <c:pt idx="21">
                  <c:v>1975.25</c:v>
                </c:pt>
                <c:pt idx="22">
                  <c:v>1975.5</c:v>
                </c:pt>
                <c:pt idx="23">
                  <c:v>1975.75</c:v>
                </c:pt>
                <c:pt idx="24">
                  <c:v>1976</c:v>
                </c:pt>
                <c:pt idx="25">
                  <c:v>1976.25</c:v>
                </c:pt>
                <c:pt idx="26">
                  <c:v>1976.5</c:v>
                </c:pt>
                <c:pt idx="27">
                  <c:v>1976.75</c:v>
                </c:pt>
                <c:pt idx="28">
                  <c:v>1977</c:v>
                </c:pt>
                <c:pt idx="29">
                  <c:v>1977.25</c:v>
                </c:pt>
                <c:pt idx="30">
                  <c:v>1977.5</c:v>
                </c:pt>
                <c:pt idx="31">
                  <c:v>1977.75</c:v>
                </c:pt>
                <c:pt idx="32">
                  <c:v>1978</c:v>
                </c:pt>
                <c:pt idx="33">
                  <c:v>1978.25</c:v>
                </c:pt>
                <c:pt idx="34">
                  <c:v>1978.5</c:v>
                </c:pt>
                <c:pt idx="35">
                  <c:v>1978.75</c:v>
                </c:pt>
                <c:pt idx="36">
                  <c:v>1979</c:v>
                </c:pt>
                <c:pt idx="37">
                  <c:v>1979.25</c:v>
                </c:pt>
                <c:pt idx="38">
                  <c:v>1979.5</c:v>
                </c:pt>
                <c:pt idx="39">
                  <c:v>1979.75</c:v>
                </c:pt>
                <c:pt idx="40">
                  <c:v>1980</c:v>
                </c:pt>
                <c:pt idx="41">
                  <c:v>1980.25</c:v>
                </c:pt>
                <c:pt idx="42">
                  <c:v>1980.5</c:v>
                </c:pt>
                <c:pt idx="43">
                  <c:v>1980.75</c:v>
                </c:pt>
                <c:pt idx="44">
                  <c:v>1981</c:v>
                </c:pt>
                <c:pt idx="45">
                  <c:v>1981.25</c:v>
                </c:pt>
                <c:pt idx="46">
                  <c:v>1981.5</c:v>
                </c:pt>
                <c:pt idx="47">
                  <c:v>1981.75</c:v>
                </c:pt>
                <c:pt idx="48">
                  <c:v>1982</c:v>
                </c:pt>
                <c:pt idx="49">
                  <c:v>1982.25</c:v>
                </c:pt>
                <c:pt idx="50">
                  <c:v>1982.5</c:v>
                </c:pt>
                <c:pt idx="51">
                  <c:v>1982.75</c:v>
                </c:pt>
                <c:pt idx="52">
                  <c:v>1983</c:v>
                </c:pt>
                <c:pt idx="53">
                  <c:v>1983.25</c:v>
                </c:pt>
                <c:pt idx="54">
                  <c:v>1983.5</c:v>
                </c:pt>
                <c:pt idx="55">
                  <c:v>1983.75</c:v>
                </c:pt>
                <c:pt idx="56">
                  <c:v>1984</c:v>
                </c:pt>
                <c:pt idx="57">
                  <c:v>1984.25</c:v>
                </c:pt>
                <c:pt idx="58">
                  <c:v>1984.5</c:v>
                </c:pt>
                <c:pt idx="59">
                  <c:v>1984.75</c:v>
                </c:pt>
                <c:pt idx="60">
                  <c:v>1985</c:v>
                </c:pt>
                <c:pt idx="61">
                  <c:v>1985.25</c:v>
                </c:pt>
                <c:pt idx="62">
                  <c:v>1985.5</c:v>
                </c:pt>
                <c:pt idx="63">
                  <c:v>1985.75</c:v>
                </c:pt>
                <c:pt idx="64">
                  <c:v>1986</c:v>
                </c:pt>
                <c:pt idx="65">
                  <c:v>1986.25</c:v>
                </c:pt>
                <c:pt idx="66">
                  <c:v>1986.5</c:v>
                </c:pt>
                <c:pt idx="67">
                  <c:v>1986.75</c:v>
                </c:pt>
                <c:pt idx="68">
                  <c:v>1987</c:v>
                </c:pt>
                <c:pt idx="69">
                  <c:v>1987.25</c:v>
                </c:pt>
                <c:pt idx="70">
                  <c:v>1987.5</c:v>
                </c:pt>
                <c:pt idx="71">
                  <c:v>1987.75</c:v>
                </c:pt>
                <c:pt idx="72">
                  <c:v>1988</c:v>
                </c:pt>
                <c:pt idx="73">
                  <c:v>1988.25</c:v>
                </c:pt>
                <c:pt idx="74">
                  <c:v>1988.5</c:v>
                </c:pt>
                <c:pt idx="75">
                  <c:v>1988.75</c:v>
                </c:pt>
                <c:pt idx="76">
                  <c:v>1989</c:v>
                </c:pt>
                <c:pt idx="77">
                  <c:v>1989.25</c:v>
                </c:pt>
                <c:pt idx="78">
                  <c:v>1989.5</c:v>
                </c:pt>
                <c:pt idx="79">
                  <c:v>1989.75</c:v>
                </c:pt>
                <c:pt idx="80">
                  <c:v>1990</c:v>
                </c:pt>
                <c:pt idx="81">
                  <c:v>1990.25</c:v>
                </c:pt>
                <c:pt idx="82">
                  <c:v>1990.5</c:v>
                </c:pt>
                <c:pt idx="83">
                  <c:v>1990.75</c:v>
                </c:pt>
                <c:pt idx="84">
                  <c:v>1991</c:v>
                </c:pt>
                <c:pt idx="85">
                  <c:v>1991.25</c:v>
                </c:pt>
                <c:pt idx="86">
                  <c:v>1991.5</c:v>
                </c:pt>
                <c:pt idx="87">
                  <c:v>1991.75</c:v>
                </c:pt>
                <c:pt idx="88">
                  <c:v>1992</c:v>
                </c:pt>
                <c:pt idx="89">
                  <c:v>1992.25</c:v>
                </c:pt>
                <c:pt idx="90">
                  <c:v>1992.5</c:v>
                </c:pt>
                <c:pt idx="91">
                  <c:v>1992.75</c:v>
                </c:pt>
                <c:pt idx="92">
                  <c:v>1993</c:v>
                </c:pt>
                <c:pt idx="93">
                  <c:v>1993.25</c:v>
                </c:pt>
                <c:pt idx="94">
                  <c:v>1993.5</c:v>
                </c:pt>
                <c:pt idx="95">
                  <c:v>1993.75</c:v>
                </c:pt>
                <c:pt idx="96">
                  <c:v>1994</c:v>
                </c:pt>
                <c:pt idx="97">
                  <c:v>1994.25</c:v>
                </c:pt>
                <c:pt idx="98">
                  <c:v>1994.5</c:v>
                </c:pt>
                <c:pt idx="99">
                  <c:v>1994.75</c:v>
                </c:pt>
                <c:pt idx="100">
                  <c:v>1995</c:v>
                </c:pt>
                <c:pt idx="101">
                  <c:v>1995.25</c:v>
                </c:pt>
                <c:pt idx="102">
                  <c:v>1995.5</c:v>
                </c:pt>
                <c:pt idx="103">
                  <c:v>1995.75</c:v>
                </c:pt>
                <c:pt idx="104">
                  <c:v>1996</c:v>
                </c:pt>
                <c:pt idx="105">
                  <c:v>1996.25</c:v>
                </c:pt>
                <c:pt idx="106">
                  <c:v>1996.5</c:v>
                </c:pt>
                <c:pt idx="107">
                  <c:v>1996.75</c:v>
                </c:pt>
                <c:pt idx="108">
                  <c:v>1997</c:v>
                </c:pt>
                <c:pt idx="109">
                  <c:v>1997.25</c:v>
                </c:pt>
                <c:pt idx="110">
                  <c:v>1997.5</c:v>
                </c:pt>
                <c:pt idx="111">
                  <c:v>1997.75</c:v>
                </c:pt>
                <c:pt idx="112">
                  <c:v>1998</c:v>
                </c:pt>
                <c:pt idx="113">
                  <c:v>1998.25</c:v>
                </c:pt>
                <c:pt idx="114">
                  <c:v>1998.5</c:v>
                </c:pt>
                <c:pt idx="115">
                  <c:v>1998.75</c:v>
                </c:pt>
                <c:pt idx="116">
                  <c:v>1999</c:v>
                </c:pt>
                <c:pt idx="117">
                  <c:v>1999.25</c:v>
                </c:pt>
                <c:pt idx="118">
                  <c:v>1999.5</c:v>
                </c:pt>
                <c:pt idx="119">
                  <c:v>1999.75</c:v>
                </c:pt>
                <c:pt idx="120">
                  <c:v>2000</c:v>
                </c:pt>
                <c:pt idx="121">
                  <c:v>2000.25</c:v>
                </c:pt>
                <c:pt idx="122">
                  <c:v>2000.5</c:v>
                </c:pt>
                <c:pt idx="123">
                  <c:v>2000.75</c:v>
                </c:pt>
                <c:pt idx="124">
                  <c:v>2001</c:v>
                </c:pt>
                <c:pt idx="125">
                  <c:v>2001.25</c:v>
                </c:pt>
                <c:pt idx="126">
                  <c:v>2001.5</c:v>
                </c:pt>
                <c:pt idx="127">
                  <c:v>2001.75</c:v>
                </c:pt>
                <c:pt idx="128">
                  <c:v>2002</c:v>
                </c:pt>
                <c:pt idx="129">
                  <c:v>2002.25</c:v>
                </c:pt>
                <c:pt idx="130">
                  <c:v>2002.5</c:v>
                </c:pt>
                <c:pt idx="131">
                  <c:v>2002.75</c:v>
                </c:pt>
                <c:pt idx="132">
                  <c:v>2003</c:v>
                </c:pt>
                <c:pt idx="133">
                  <c:v>2003.25</c:v>
                </c:pt>
                <c:pt idx="134">
                  <c:v>2003.5</c:v>
                </c:pt>
                <c:pt idx="135">
                  <c:v>2003.75</c:v>
                </c:pt>
                <c:pt idx="136">
                  <c:v>2004</c:v>
                </c:pt>
                <c:pt idx="137">
                  <c:v>2004.25</c:v>
                </c:pt>
                <c:pt idx="138">
                  <c:v>2004.5</c:v>
                </c:pt>
                <c:pt idx="139">
                  <c:v>2004.75</c:v>
                </c:pt>
                <c:pt idx="140">
                  <c:v>2005</c:v>
                </c:pt>
                <c:pt idx="141">
                  <c:v>2005.25</c:v>
                </c:pt>
                <c:pt idx="142">
                  <c:v>2005.5</c:v>
                </c:pt>
                <c:pt idx="143">
                  <c:v>2005.75</c:v>
                </c:pt>
                <c:pt idx="144">
                  <c:v>2006</c:v>
                </c:pt>
                <c:pt idx="145">
                  <c:v>2006.25</c:v>
                </c:pt>
                <c:pt idx="146">
                  <c:v>2006.5</c:v>
                </c:pt>
                <c:pt idx="147">
                  <c:v>2006.75</c:v>
                </c:pt>
                <c:pt idx="148">
                  <c:v>2007</c:v>
                </c:pt>
                <c:pt idx="149">
                  <c:v>2007.25</c:v>
                </c:pt>
                <c:pt idx="150">
                  <c:v>2007.5</c:v>
                </c:pt>
                <c:pt idx="151">
                  <c:v>2007.75</c:v>
                </c:pt>
                <c:pt idx="152">
                  <c:v>2008</c:v>
                </c:pt>
                <c:pt idx="153">
                  <c:v>2008.25</c:v>
                </c:pt>
                <c:pt idx="154">
                  <c:v>2008.5</c:v>
                </c:pt>
                <c:pt idx="155">
                  <c:v>2008.75</c:v>
                </c:pt>
                <c:pt idx="156">
                  <c:v>2009</c:v>
                </c:pt>
                <c:pt idx="157">
                  <c:v>2009.25</c:v>
                </c:pt>
                <c:pt idx="158">
                  <c:v>2009.5</c:v>
                </c:pt>
                <c:pt idx="159">
                  <c:v>2009.75</c:v>
                </c:pt>
                <c:pt idx="160">
                  <c:v>2010</c:v>
                </c:pt>
                <c:pt idx="161">
                  <c:v>2010.25</c:v>
                </c:pt>
                <c:pt idx="162">
                  <c:v>2010.5</c:v>
                </c:pt>
                <c:pt idx="163">
                  <c:v>2010.75</c:v>
                </c:pt>
                <c:pt idx="164">
                  <c:v>2011</c:v>
                </c:pt>
                <c:pt idx="165">
                  <c:v>2011.25</c:v>
                </c:pt>
                <c:pt idx="166">
                  <c:v>2011.5</c:v>
                </c:pt>
                <c:pt idx="167">
                  <c:v>2011.75</c:v>
                </c:pt>
                <c:pt idx="168">
                  <c:v>2012</c:v>
                </c:pt>
                <c:pt idx="169">
                  <c:v>2012.25</c:v>
                </c:pt>
                <c:pt idx="170">
                  <c:v>2012.5</c:v>
                </c:pt>
                <c:pt idx="171">
                  <c:v>2012.75</c:v>
                </c:pt>
                <c:pt idx="172">
                  <c:v>2013</c:v>
                </c:pt>
                <c:pt idx="173">
                  <c:v>2013.25</c:v>
                </c:pt>
                <c:pt idx="174">
                  <c:v>2013.5</c:v>
                </c:pt>
                <c:pt idx="175">
                  <c:v>2013.75</c:v>
                </c:pt>
                <c:pt idx="176">
                  <c:v>2014</c:v>
                </c:pt>
                <c:pt idx="177">
                  <c:v>2014.25</c:v>
                </c:pt>
                <c:pt idx="178">
                  <c:v>2014.5</c:v>
                </c:pt>
              </c:numCache>
            </c:numRef>
          </c:xVal>
          <c:yVal>
            <c:numRef>
              <c:f>Sheet1!$M$14:$M$192</c:f>
              <c:numCache>
                <c:formatCode>0.0</c:formatCode>
                <c:ptCount val="179"/>
                <c:pt idx="0">
                  <c:v>-6.3475099999999962</c:v>
                </c:pt>
                <c:pt idx="1">
                  <c:v>-5.5877099999999986</c:v>
                </c:pt>
                <c:pt idx="2">
                  <c:v>-5.9603599999999997</c:v>
                </c:pt>
                <c:pt idx="3">
                  <c:v>-6.4355099999999998</c:v>
                </c:pt>
                <c:pt idx="4">
                  <c:v>7.6844399999999959</c:v>
                </c:pt>
                <c:pt idx="5">
                  <c:v>10.50009</c:v>
                </c:pt>
                <c:pt idx="6">
                  <c:v>10.049609999999999</c:v>
                </c:pt>
                <c:pt idx="7">
                  <c:v>13.09046</c:v>
                </c:pt>
                <c:pt idx="8">
                  <c:v>7.9562600000000003</c:v>
                </c:pt>
                <c:pt idx="9">
                  <c:v>10.94035</c:v>
                </c:pt>
                <c:pt idx="10">
                  <c:v>11.16691</c:v>
                </c:pt>
                <c:pt idx="11">
                  <c:v>14.959770000000001</c:v>
                </c:pt>
                <c:pt idx="12">
                  <c:v>14.173640000000001</c:v>
                </c:pt>
                <c:pt idx="13">
                  <c:v>12.642049999999999</c:v>
                </c:pt>
                <c:pt idx="14">
                  <c:v>7.0377700000000001</c:v>
                </c:pt>
                <c:pt idx="15">
                  <c:v>10.15962</c:v>
                </c:pt>
                <c:pt idx="16">
                  <c:v>-1.8815</c:v>
                </c:pt>
                <c:pt idx="17">
                  <c:v>-6.2684699999999998</c:v>
                </c:pt>
                <c:pt idx="18">
                  <c:v>-7.7825799999999976</c:v>
                </c:pt>
                <c:pt idx="19">
                  <c:v>-10.413919999999999</c:v>
                </c:pt>
                <c:pt idx="20">
                  <c:v>-20.292400000000001</c:v>
                </c:pt>
                <c:pt idx="21">
                  <c:v>-22.355540000000001</c:v>
                </c:pt>
                <c:pt idx="22">
                  <c:v>-11.76301</c:v>
                </c:pt>
                <c:pt idx="23">
                  <c:v>-9.847290000000001</c:v>
                </c:pt>
                <c:pt idx="24">
                  <c:v>17.831250000000001</c:v>
                </c:pt>
                <c:pt idx="25">
                  <c:v>26.253779999999999</c:v>
                </c:pt>
                <c:pt idx="26">
                  <c:v>17.578679999999981</c:v>
                </c:pt>
                <c:pt idx="27">
                  <c:v>15.24189</c:v>
                </c:pt>
                <c:pt idx="28">
                  <c:v>9.9709200000000013</c:v>
                </c:pt>
                <c:pt idx="29">
                  <c:v>13.36795</c:v>
                </c:pt>
                <c:pt idx="30">
                  <c:v>18.691009999999999</c:v>
                </c:pt>
                <c:pt idx="31">
                  <c:v>14.853949999999999</c:v>
                </c:pt>
                <c:pt idx="32">
                  <c:v>11.907120000000001</c:v>
                </c:pt>
                <c:pt idx="33">
                  <c:v>11.20316</c:v>
                </c:pt>
                <c:pt idx="34">
                  <c:v>8.9311900000000009</c:v>
                </c:pt>
                <c:pt idx="35">
                  <c:v>14.31907</c:v>
                </c:pt>
                <c:pt idx="36">
                  <c:v>12.321389999999999</c:v>
                </c:pt>
                <c:pt idx="37">
                  <c:v>5.3755499999999996</c:v>
                </c:pt>
                <c:pt idx="38">
                  <c:v>0.66579999999999995</c:v>
                </c:pt>
                <c:pt idx="39">
                  <c:v>-3.3587500000000001</c:v>
                </c:pt>
                <c:pt idx="40">
                  <c:v>-4.1845499999999962</c:v>
                </c:pt>
                <c:pt idx="41">
                  <c:v>-12.250970000000001</c:v>
                </c:pt>
                <c:pt idx="42">
                  <c:v>-16.63128</c:v>
                </c:pt>
                <c:pt idx="43">
                  <c:v>-7.2007099999999999</c:v>
                </c:pt>
                <c:pt idx="44">
                  <c:v>2.1099800000000002</c:v>
                </c:pt>
                <c:pt idx="45">
                  <c:v>6.9661</c:v>
                </c:pt>
                <c:pt idx="46">
                  <c:v>20.937059999999999</c:v>
                </c:pt>
                <c:pt idx="47">
                  <c:v>6.6616799999999996</c:v>
                </c:pt>
                <c:pt idx="48">
                  <c:v>-12.016780000000001</c:v>
                </c:pt>
                <c:pt idx="49">
                  <c:v>-8.3244700000000016</c:v>
                </c:pt>
                <c:pt idx="50">
                  <c:v>-14.01092</c:v>
                </c:pt>
                <c:pt idx="51">
                  <c:v>-17.722729999999959</c:v>
                </c:pt>
                <c:pt idx="52">
                  <c:v>-5.5434099999999997</c:v>
                </c:pt>
                <c:pt idx="53">
                  <c:v>2.9658099999999981</c:v>
                </c:pt>
                <c:pt idx="54">
                  <c:v>10.463179999999999</c:v>
                </c:pt>
                <c:pt idx="55">
                  <c:v>31.37218</c:v>
                </c:pt>
                <c:pt idx="56">
                  <c:v>39.214660000000002</c:v>
                </c:pt>
                <c:pt idx="57">
                  <c:v>32.027479999999997</c:v>
                </c:pt>
                <c:pt idx="58">
                  <c:v>26.926079999999999</c:v>
                </c:pt>
                <c:pt idx="59">
                  <c:v>14.170299999999999</c:v>
                </c:pt>
                <c:pt idx="60">
                  <c:v>1.25943</c:v>
                </c:pt>
                <c:pt idx="61">
                  <c:v>-0.25580000000000003</c:v>
                </c:pt>
                <c:pt idx="62">
                  <c:v>-3.03227</c:v>
                </c:pt>
                <c:pt idx="63">
                  <c:v>1.86348</c:v>
                </c:pt>
                <c:pt idx="64">
                  <c:v>4.7031799999999997</c:v>
                </c:pt>
                <c:pt idx="65">
                  <c:v>1.1515</c:v>
                </c:pt>
                <c:pt idx="66">
                  <c:v>-0.89422000000000001</c:v>
                </c:pt>
                <c:pt idx="67">
                  <c:v>-4.13117</c:v>
                </c:pt>
                <c:pt idx="68">
                  <c:v>-1.5147900000000001</c:v>
                </c:pt>
                <c:pt idx="69">
                  <c:v>0.28760999999999998</c:v>
                </c:pt>
                <c:pt idx="70">
                  <c:v>3.0750999999999991</c:v>
                </c:pt>
                <c:pt idx="71">
                  <c:v>9.7698800000000006</c:v>
                </c:pt>
                <c:pt idx="72">
                  <c:v>1.7550699999999999</c:v>
                </c:pt>
                <c:pt idx="73">
                  <c:v>4.1252199999999961</c:v>
                </c:pt>
                <c:pt idx="74">
                  <c:v>4.6889799999999964</c:v>
                </c:pt>
                <c:pt idx="75">
                  <c:v>-0.49234</c:v>
                </c:pt>
                <c:pt idx="76">
                  <c:v>8.0609600000000015</c:v>
                </c:pt>
                <c:pt idx="77">
                  <c:v>4.53315</c:v>
                </c:pt>
                <c:pt idx="78">
                  <c:v>3.031899999999998</c:v>
                </c:pt>
                <c:pt idx="79">
                  <c:v>0.73980000000000001</c:v>
                </c:pt>
                <c:pt idx="80">
                  <c:v>-1.6035699999999999</c:v>
                </c:pt>
                <c:pt idx="81">
                  <c:v>-0.61409999999999998</c:v>
                </c:pt>
                <c:pt idx="82">
                  <c:v>-1.68066</c:v>
                </c:pt>
                <c:pt idx="83">
                  <c:v>-6.4728899999999996</c:v>
                </c:pt>
                <c:pt idx="84">
                  <c:v>-10.460380000000001</c:v>
                </c:pt>
                <c:pt idx="85">
                  <c:v>-10.48691</c:v>
                </c:pt>
                <c:pt idx="86">
                  <c:v>-6.8897500000000003</c:v>
                </c:pt>
                <c:pt idx="87">
                  <c:v>2.1002000000000001</c:v>
                </c:pt>
                <c:pt idx="88">
                  <c:v>3.6716799999999981</c:v>
                </c:pt>
                <c:pt idx="89">
                  <c:v>9.5432600000000001</c:v>
                </c:pt>
                <c:pt idx="90">
                  <c:v>8.2729700000000008</c:v>
                </c:pt>
                <c:pt idx="91">
                  <c:v>7.7651299999999956</c:v>
                </c:pt>
                <c:pt idx="92">
                  <c:v>12.36079</c:v>
                </c:pt>
                <c:pt idx="93">
                  <c:v>6.9341200000000001</c:v>
                </c:pt>
                <c:pt idx="94">
                  <c:v>5.3644799999999959</c:v>
                </c:pt>
                <c:pt idx="95">
                  <c:v>7.5961099999999986</c:v>
                </c:pt>
                <c:pt idx="96">
                  <c:v>9.1827100000000002</c:v>
                </c:pt>
                <c:pt idx="97">
                  <c:v>13.88847</c:v>
                </c:pt>
                <c:pt idx="98">
                  <c:v>12.773669999999999</c:v>
                </c:pt>
                <c:pt idx="99">
                  <c:v>11.560029999999999</c:v>
                </c:pt>
                <c:pt idx="100">
                  <c:v>8.5759400000000028</c:v>
                </c:pt>
                <c:pt idx="101">
                  <c:v>1.35822</c:v>
                </c:pt>
                <c:pt idx="102">
                  <c:v>2.4431699999999998</c:v>
                </c:pt>
                <c:pt idx="103">
                  <c:v>0.84543999999999997</c:v>
                </c:pt>
                <c:pt idx="104">
                  <c:v>1.2959499999999999</c:v>
                </c:pt>
                <c:pt idx="105">
                  <c:v>8.4504800000000007</c:v>
                </c:pt>
                <c:pt idx="106">
                  <c:v>14.12227</c:v>
                </c:pt>
                <c:pt idx="107">
                  <c:v>11.31662</c:v>
                </c:pt>
                <c:pt idx="108">
                  <c:v>12.00492</c:v>
                </c:pt>
                <c:pt idx="109">
                  <c:v>12.729290000000001</c:v>
                </c:pt>
                <c:pt idx="110">
                  <c:v>9.6953300000000002</c:v>
                </c:pt>
                <c:pt idx="111">
                  <c:v>11.28396</c:v>
                </c:pt>
                <c:pt idx="112">
                  <c:v>13.78336</c:v>
                </c:pt>
                <c:pt idx="113">
                  <c:v>7.0998599999999996</c:v>
                </c:pt>
                <c:pt idx="114">
                  <c:v>8.0264000000000006</c:v>
                </c:pt>
                <c:pt idx="115">
                  <c:v>9.5221900000000002</c:v>
                </c:pt>
                <c:pt idx="116">
                  <c:v>7.84002</c:v>
                </c:pt>
                <c:pt idx="117">
                  <c:v>8.6697799999999994</c:v>
                </c:pt>
                <c:pt idx="118">
                  <c:v>8.4929600000000001</c:v>
                </c:pt>
                <c:pt idx="119">
                  <c:v>8.614650000000001</c:v>
                </c:pt>
                <c:pt idx="120">
                  <c:v>4.6550299999999956</c:v>
                </c:pt>
                <c:pt idx="121">
                  <c:v>10.8111</c:v>
                </c:pt>
                <c:pt idx="122">
                  <c:v>6.7485299999999997</c:v>
                </c:pt>
                <c:pt idx="123">
                  <c:v>3.7653799999999999</c:v>
                </c:pt>
                <c:pt idx="124">
                  <c:v>-0.11216</c:v>
                </c:pt>
                <c:pt idx="125">
                  <c:v>-6.0831900000000001</c:v>
                </c:pt>
                <c:pt idx="126">
                  <c:v>-6.5806500000000003</c:v>
                </c:pt>
                <c:pt idx="127">
                  <c:v>-11.216010000000001</c:v>
                </c:pt>
                <c:pt idx="128">
                  <c:v>-3.6094300000000001</c:v>
                </c:pt>
                <c:pt idx="129">
                  <c:v>-2.2899699999999998</c:v>
                </c:pt>
                <c:pt idx="130">
                  <c:v>-0.53559000000000001</c:v>
                </c:pt>
                <c:pt idx="131">
                  <c:v>4.4090400000000001</c:v>
                </c:pt>
                <c:pt idx="132">
                  <c:v>1.6659900000000001</c:v>
                </c:pt>
                <c:pt idx="133">
                  <c:v>1.18512</c:v>
                </c:pt>
                <c:pt idx="134">
                  <c:v>4.7773700000000003</c:v>
                </c:pt>
                <c:pt idx="135">
                  <c:v>8.6680300000000017</c:v>
                </c:pt>
                <c:pt idx="136">
                  <c:v>7.8167499999999999</c:v>
                </c:pt>
                <c:pt idx="137">
                  <c:v>11.0863</c:v>
                </c:pt>
                <c:pt idx="138">
                  <c:v>8.9444800000000004</c:v>
                </c:pt>
                <c:pt idx="139">
                  <c:v>7.3545199999999937</c:v>
                </c:pt>
                <c:pt idx="140">
                  <c:v>10.34699</c:v>
                </c:pt>
                <c:pt idx="141">
                  <c:v>5.1837600000000004</c:v>
                </c:pt>
                <c:pt idx="142">
                  <c:v>4.6659899999999928</c:v>
                </c:pt>
                <c:pt idx="143">
                  <c:v>5.6752099999999999</c:v>
                </c:pt>
                <c:pt idx="144">
                  <c:v>4.1085699999999976</c:v>
                </c:pt>
                <c:pt idx="145">
                  <c:v>4.7598399999999996</c:v>
                </c:pt>
                <c:pt idx="146">
                  <c:v>2.6238000000000001</c:v>
                </c:pt>
                <c:pt idx="147">
                  <c:v>-2.7252999999999998</c:v>
                </c:pt>
                <c:pt idx="148">
                  <c:v>-4.8776700000000002</c:v>
                </c:pt>
                <c:pt idx="149">
                  <c:v>-2.9398599999999959</c:v>
                </c:pt>
                <c:pt idx="150">
                  <c:v>-2.5473699999999999</c:v>
                </c:pt>
                <c:pt idx="151">
                  <c:v>-2.171209999999999</c:v>
                </c:pt>
                <c:pt idx="152">
                  <c:v>-4.5879699999999994</c:v>
                </c:pt>
                <c:pt idx="153">
                  <c:v>-7.5551299999999966</c:v>
                </c:pt>
                <c:pt idx="154">
                  <c:v>-9.5686100000000014</c:v>
                </c:pt>
                <c:pt idx="155">
                  <c:v>-15.9361</c:v>
                </c:pt>
                <c:pt idx="156">
                  <c:v>-23.030830000000009</c:v>
                </c:pt>
                <c:pt idx="157">
                  <c:v>-26.371749999999999</c:v>
                </c:pt>
                <c:pt idx="158">
                  <c:v>-24.923069999999999</c:v>
                </c:pt>
                <c:pt idx="159">
                  <c:v>-10.980980000000001</c:v>
                </c:pt>
                <c:pt idx="160">
                  <c:v>3.882019999999998</c:v>
                </c:pt>
                <c:pt idx="161">
                  <c:v>16.278500000000001</c:v>
                </c:pt>
                <c:pt idx="162">
                  <c:v>21.113119999999999</c:v>
                </c:pt>
                <c:pt idx="163">
                  <c:v>11.109780000000001</c:v>
                </c:pt>
                <c:pt idx="164">
                  <c:v>5.614689999999996</c:v>
                </c:pt>
                <c:pt idx="165">
                  <c:v>4.3017500000000002</c:v>
                </c:pt>
                <c:pt idx="166">
                  <c:v>1.29569</c:v>
                </c:pt>
                <c:pt idx="167">
                  <c:v>9.5838000000000001</c:v>
                </c:pt>
                <c:pt idx="168">
                  <c:v>13.53552</c:v>
                </c:pt>
                <c:pt idx="169">
                  <c:v>10.870609999999999</c:v>
                </c:pt>
                <c:pt idx="170">
                  <c:v>11.00653</c:v>
                </c:pt>
                <c:pt idx="171">
                  <c:v>2.1289199999999999</c:v>
                </c:pt>
                <c:pt idx="172">
                  <c:v>2.2912400000000002</c:v>
                </c:pt>
                <c:pt idx="173">
                  <c:v>2.5609999999999999</c:v>
                </c:pt>
                <c:pt idx="174">
                  <c:v>6.2072399999999996</c:v>
                </c:pt>
                <c:pt idx="175">
                  <c:v>8.6793700000000005</c:v>
                </c:pt>
                <c:pt idx="176">
                  <c:v>4.8296200000000002</c:v>
                </c:pt>
                <c:pt idx="177">
                  <c:v>7.6893000000000002</c:v>
                </c:pt>
                <c:pt idx="178">
                  <c:v>5.3855399999999962</c:v>
                </c:pt>
              </c:numCache>
            </c:numRef>
          </c:yVal>
          <c:smooth val="0"/>
        </c:ser>
        <c:dLbls>
          <c:showLegendKey val="0"/>
          <c:showVal val="0"/>
          <c:showCatName val="0"/>
          <c:showSerName val="0"/>
          <c:showPercent val="0"/>
          <c:showBubbleSize val="0"/>
        </c:dLbls>
        <c:axId val="135481984"/>
        <c:axId val="135504256"/>
      </c:scatterChart>
      <c:valAx>
        <c:axId val="135481984"/>
        <c:scaling>
          <c:orientation val="minMax"/>
          <c:max val="2015"/>
          <c:min val="197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135504256"/>
        <c:crossesAt val="-1000"/>
        <c:crossBetween val="midCat"/>
        <c:majorUnit val="5"/>
        <c:minorUnit val="1"/>
      </c:valAx>
      <c:valAx>
        <c:axId val="135504256"/>
        <c:scaling>
          <c:orientation val="minMax"/>
          <c:max val="45"/>
          <c:min val="-3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35481984"/>
        <c:crosses val="autoZero"/>
        <c:crossBetween val="midCat"/>
        <c:majorUnit val="10"/>
        <c:minorUnit val="2"/>
      </c:valAx>
      <c:valAx>
        <c:axId val="135505792"/>
        <c:scaling>
          <c:orientation val="minMax"/>
          <c:max val="100"/>
          <c:min val="0"/>
        </c:scaling>
        <c:delete val="0"/>
        <c:axPos val="r"/>
        <c:numFmt formatCode="General" sourceLinked="1"/>
        <c:majorTickMark val="none"/>
        <c:minorTickMark val="none"/>
        <c:tickLblPos val="none"/>
        <c:crossAx val="135507328"/>
        <c:crosses val="max"/>
        <c:crossBetween val="between"/>
        <c:majorUnit val="20"/>
        <c:minorUnit val="4"/>
      </c:valAx>
      <c:catAx>
        <c:axId val="135507328"/>
        <c:scaling>
          <c:orientation val="minMax"/>
        </c:scaling>
        <c:delete val="1"/>
        <c:axPos val="b"/>
        <c:numFmt formatCode="0.00" sourceLinked="1"/>
        <c:majorTickMark val="out"/>
        <c:minorTickMark val="none"/>
        <c:tickLblPos val="nextTo"/>
        <c:crossAx val="135505792"/>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928361659050404E-2"/>
          <c:y val="3.3249158249158202E-2"/>
          <c:w val="0.88038037415140402"/>
          <c:h val="0.88160774410774401"/>
        </c:manualLayout>
      </c:layout>
      <c:barChart>
        <c:barDir val="col"/>
        <c:grouping val="clustered"/>
        <c:varyColors val="0"/>
        <c:ser>
          <c:idx val="1"/>
          <c:order val="1"/>
          <c:tx>
            <c:strRef>
              <c:f>Data!$D$7</c:f>
              <c:strCache>
                <c:ptCount val="1"/>
                <c:pt idx="0">
                  <c:v>Recession</c:v>
                </c:pt>
              </c:strCache>
            </c:strRef>
          </c:tx>
          <c:spPr>
            <a:solidFill>
              <a:srgbClr val="FFCCCC"/>
            </a:solidFill>
          </c:spPr>
          <c:invertIfNegative val="0"/>
          <c:cat>
            <c:numRef>
              <c:f>Data!$B$8:$B$197</c:f>
              <c:numCache>
                <c:formatCode>0.00</c:formatCode>
                <c:ptCount val="190"/>
                <c:pt idx="0">
                  <c:v>1965</c:v>
                </c:pt>
                <c:pt idx="1">
                  <c:v>1965.25</c:v>
                </c:pt>
                <c:pt idx="2">
                  <c:v>1965.5</c:v>
                </c:pt>
                <c:pt idx="3">
                  <c:v>1965.75</c:v>
                </c:pt>
                <c:pt idx="4">
                  <c:v>1966</c:v>
                </c:pt>
                <c:pt idx="5">
                  <c:v>1966.25</c:v>
                </c:pt>
                <c:pt idx="6">
                  <c:v>1966.5</c:v>
                </c:pt>
                <c:pt idx="7">
                  <c:v>1966.75</c:v>
                </c:pt>
                <c:pt idx="8">
                  <c:v>1967</c:v>
                </c:pt>
                <c:pt idx="9">
                  <c:v>1967.25</c:v>
                </c:pt>
                <c:pt idx="10">
                  <c:v>1967.5</c:v>
                </c:pt>
                <c:pt idx="11">
                  <c:v>1967.75</c:v>
                </c:pt>
                <c:pt idx="12">
                  <c:v>1968</c:v>
                </c:pt>
                <c:pt idx="13">
                  <c:v>1968.25</c:v>
                </c:pt>
                <c:pt idx="14">
                  <c:v>1968.5</c:v>
                </c:pt>
                <c:pt idx="15">
                  <c:v>1968.75</c:v>
                </c:pt>
                <c:pt idx="16">
                  <c:v>1969</c:v>
                </c:pt>
                <c:pt idx="17">
                  <c:v>1969.25</c:v>
                </c:pt>
                <c:pt idx="18">
                  <c:v>1969.5</c:v>
                </c:pt>
                <c:pt idx="19">
                  <c:v>1969.75</c:v>
                </c:pt>
                <c:pt idx="20">
                  <c:v>1970</c:v>
                </c:pt>
                <c:pt idx="21">
                  <c:v>1970.25</c:v>
                </c:pt>
                <c:pt idx="22">
                  <c:v>1970.5</c:v>
                </c:pt>
                <c:pt idx="23">
                  <c:v>1970.75</c:v>
                </c:pt>
                <c:pt idx="24">
                  <c:v>1971</c:v>
                </c:pt>
                <c:pt idx="25">
                  <c:v>1971.25</c:v>
                </c:pt>
                <c:pt idx="26">
                  <c:v>1971.5</c:v>
                </c:pt>
                <c:pt idx="27">
                  <c:v>1971.75</c:v>
                </c:pt>
                <c:pt idx="28">
                  <c:v>1972</c:v>
                </c:pt>
                <c:pt idx="29">
                  <c:v>1972.25</c:v>
                </c:pt>
                <c:pt idx="30">
                  <c:v>1972.5</c:v>
                </c:pt>
                <c:pt idx="31">
                  <c:v>1972.75</c:v>
                </c:pt>
                <c:pt idx="32">
                  <c:v>1973</c:v>
                </c:pt>
                <c:pt idx="33">
                  <c:v>1973.25</c:v>
                </c:pt>
                <c:pt idx="34">
                  <c:v>1973.5</c:v>
                </c:pt>
                <c:pt idx="35">
                  <c:v>1973.75</c:v>
                </c:pt>
                <c:pt idx="36">
                  <c:v>1974</c:v>
                </c:pt>
                <c:pt idx="37">
                  <c:v>1974.25</c:v>
                </c:pt>
                <c:pt idx="38">
                  <c:v>1974.5</c:v>
                </c:pt>
                <c:pt idx="39">
                  <c:v>1974.75</c:v>
                </c:pt>
                <c:pt idx="40">
                  <c:v>1975</c:v>
                </c:pt>
                <c:pt idx="41">
                  <c:v>1975.25</c:v>
                </c:pt>
                <c:pt idx="42">
                  <c:v>1975.5</c:v>
                </c:pt>
                <c:pt idx="43">
                  <c:v>1975.75</c:v>
                </c:pt>
                <c:pt idx="44">
                  <c:v>1976</c:v>
                </c:pt>
                <c:pt idx="45">
                  <c:v>1976.25</c:v>
                </c:pt>
                <c:pt idx="46">
                  <c:v>1976.5</c:v>
                </c:pt>
                <c:pt idx="47">
                  <c:v>1976.75</c:v>
                </c:pt>
                <c:pt idx="48">
                  <c:v>1977</c:v>
                </c:pt>
                <c:pt idx="49">
                  <c:v>1977.25</c:v>
                </c:pt>
                <c:pt idx="50">
                  <c:v>1977.5</c:v>
                </c:pt>
                <c:pt idx="51">
                  <c:v>1977.75</c:v>
                </c:pt>
                <c:pt idx="52">
                  <c:v>1978</c:v>
                </c:pt>
                <c:pt idx="53">
                  <c:v>1978.25</c:v>
                </c:pt>
                <c:pt idx="54">
                  <c:v>1978.5</c:v>
                </c:pt>
                <c:pt idx="55">
                  <c:v>1978.75</c:v>
                </c:pt>
                <c:pt idx="56">
                  <c:v>1979</c:v>
                </c:pt>
                <c:pt idx="57">
                  <c:v>1979.25</c:v>
                </c:pt>
                <c:pt idx="58">
                  <c:v>1979.5</c:v>
                </c:pt>
                <c:pt idx="59">
                  <c:v>1979.75</c:v>
                </c:pt>
                <c:pt idx="60">
                  <c:v>1980</c:v>
                </c:pt>
                <c:pt idx="61">
                  <c:v>1980.25</c:v>
                </c:pt>
                <c:pt idx="62">
                  <c:v>1980.5</c:v>
                </c:pt>
                <c:pt idx="63">
                  <c:v>1980.75</c:v>
                </c:pt>
                <c:pt idx="64">
                  <c:v>1981</c:v>
                </c:pt>
                <c:pt idx="65">
                  <c:v>1981.25</c:v>
                </c:pt>
                <c:pt idx="66">
                  <c:v>1981.5</c:v>
                </c:pt>
                <c:pt idx="67">
                  <c:v>1981.75</c:v>
                </c:pt>
                <c:pt idx="68">
                  <c:v>1982</c:v>
                </c:pt>
                <c:pt idx="69">
                  <c:v>1982.25</c:v>
                </c:pt>
                <c:pt idx="70">
                  <c:v>1982.5</c:v>
                </c:pt>
                <c:pt idx="71">
                  <c:v>1982.75</c:v>
                </c:pt>
                <c:pt idx="72">
                  <c:v>1983</c:v>
                </c:pt>
                <c:pt idx="73">
                  <c:v>1983.25</c:v>
                </c:pt>
                <c:pt idx="74">
                  <c:v>1983.5</c:v>
                </c:pt>
                <c:pt idx="75">
                  <c:v>1983.75</c:v>
                </c:pt>
                <c:pt idx="76">
                  <c:v>1984</c:v>
                </c:pt>
                <c:pt idx="77">
                  <c:v>1984.25</c:v>
                </c:pt>
                <c:pt idx="78">
                  <c:v>1984.5</c:v>
                </c:pt>
                <c:pt idx="79">
                  <c:v>1984.75</c:v>
                </c:pt>
                <c:pt idx="80">
                  <c:v>1985</c:v>
                </c:pt>
                <c:pt idx="81">
                  <c:v>1985.25</c:v>
                </c:pt>
                <c:pt idx="82">
                  <c:v>1985.5</c:v>
                </c:pt>
                <c:pt idx="83">
                  <c:v>1985.75</c:v>
                </c:pt>
                <c:pt idx="84">
                  <c:v>1986</c:v>
                </c:pt>
                <c:pt idx="85">
                  <c:v>1986.25</c:v>
                </c:pt>
                <c:pt idx="86">
                  <c:v>1986.5</c:v>
                </c:pt>
                <c:pt idx="87">
                  <c:v>1986.75</c:v>
                </c:pt>
                <c:pt idx="88">
                  <c:v>1987</c:v>
                </c:pt>
                <c:pt idx="89">
                  <c:v>1987.25</c:v>
                </c:pt>
                <c:pt idx="90">
                  <c:v>1987.5</c:v>
                </c:pt>
                <c:pt idx="91">
                  <c:v>1987.75</c:v>
                </c:pt>
                <c:pt idx="92">
                  <c:v>1988</c:v>
                </c:pt>
                <c:pt idx="93">
                  <c:v>1988.25</c:v>
                </c:pt>
                <c:pt idx="94">
                  <c:v>1988.5</c:v>
                </c:pt>
                <c:pt idx="95">
                  <c:v>1988.75</c:v>
                </c:pt>
                <c:pt idx="96">
                  <c:v>1989</c:v>
                </c:pt>
                <c:pt idx="97">
                  <c:v>1989.25</c:v>
                </c:pt>
                <c:pt idx="98">
                  <c:v>1989.5</c:v>
                </c:pt>
                <c:pt idx="99">
                  <c:v>1989.75</c:v>
                </c:pt>
                <c:pt idx="100">
                  <c:v>1990</c:v>
                </c:pt>
                <c:pt idx="101">
                  <c:v>1990.25</c:v>
                </c:pt>
                <c:pt idx="102">
                  <c:v>1990.5</c:v>
                </c:pt>
                <c:pt idx="103">
                  <c:v>1990.75</c:v>
                </c:pt>
                <c:pt idx="104">
                  <c:v>1991</c:v>
                </c:pt>
                <c:pt idx="105">
                  <c:v>1991.25</c:v>
                </c:pt>
                <c:pt idx="106">
                  <c:v>1991.5</c:v>
                </c:pt>
                <c:pt idx="107">
                  <c:v>1991.75</c:v>
                </c:pt>
                <c:pt idx="108">
                  <c:v>1992</c:v>
                </c:pt>
                <c:pt idx="109">
                  <c:v>1992.25</c:v>
                </c:pt>
                <c:pt idx="110">
                  <c:v>1992.5</c:v>
                </c:pt>
                <c:pt idx="111">
                  <c:v>1992.75</c:v>
                </c:pt>
                <c:pt idx="112">
                  <c:v>1993</c:v>
                </c:pt>
                <c:pt idx="113">
                  <c:v>1993.25</c:v>
                </c:pt>
                <c:pt idx="114">
                  <c:v>1993.5</c:v>
                </c:pt>
                <c:pt idx="115">
                  <c:v>1993.75</c:v>
                </c:pt>
                <c:pt idx="116">
                  <c:v>1994</c:v>
                </c:pt>
                <c:pt idx="117">
                  <c:v>1994.25</c:v>
                </c:pt>
                <c:pt idx="118">
                  <c:v>1994.5</c:v>
                </c:pt>
                <c:pt idx="119">
                  <c:v>1994.75</c:v>
                </c:pt>
                <c:pt idx="120">
                  <c:v>1995</c:v>
                </c:pt>
                <c:pt idx="121">
                  <c:v>1995.25</c:v>
                </c:pt>
                <c:pt idx="122">
                  <c:v>1995.5</c:v>
                </c:pt>
                <c:pt idx="123">
                  <c:v>1995.75</c:v>
                </c:pt>
                <c:pt idx="124">
                  <c:v>1996</c:v>
                </c:pt>
                <c:pt idx="125">
                  <c:v>1996.25</c:v>
                </c:pt>
                <c:pt idx="126">
                  <c:v>1996.5</c:v>
                </c:pt>
                <c:pt idx="127">
                  <c:v>1996.75</c:v>
                </c:pt>
                <c:pt idx="128">
                  <c:v>1997</c:v>
                </c:pt>
                <c:pt idx="129">
                  <c:v>1997.25</c:v>
                </c:pt>
                <c:pt idx="130">
                  <c:v>1997.5</c:v>
                </c:pt>
                <c:pt idx="131">
                  <c:v>1997.75</c:v>
                </c:pt>
                <c:pt idx="132">
                  <c:v>1998</c:v>
                </c:pt>
                <c:pt idx="133">
                  <c:v>1998.25</c:v>
                </c:pt>
                <c:pt idx="134">
                  <c:v>1998.5</c:v>
                </c:pt>
                <c:pt idx="135">
                  <c:v>1998.75</c:v>
                </c:pt>
                <c:pt idx="136">
                  <c:v>1999</c:v>
                </c:pt>
                <c:pt idx="137">
                  <c:v>1999.25</c:v>
                </c:pt>
                <c:pt idx="138">
                  <c:v>1999.5</c:v>
                </c:pt>
                <c:pt idx="139">
                  <c:v>1999.75</c:v>
                </c:pt>
                <c:pt idx="140">
                  <c:v>2000</c:v>
                </c:pt>
                <c:pt idx="141">
                  <c:v>2000.25</c:v>
                </c:pt>
                <c:pt idx="142">
                  <c:v>2000.5</c:v>
                </c:pt>
                <c:pt idx="143">
                  <c:v>2000.75</c:v>
                </c:pt>
                <c:pt idx="144">
                  <c:v>2001</c:v>
                </c:pt>
                <c:pt idx="145">
                  <c:v>2001.25</c:v>
                </c:pt>
                <c:pt idx="146">
                  <c:v>2001.5</c:v>
                </c:pt>
                <c:pt idx="147">
                  <c:v>2001.75</c:v>
                </c:pt>
                <c:pt idx="148">
                  <c:v>2002</c:v>
                </c:pt>
                <c:pt idx="149">
                  <c:v>2002.25</c:v>
                </c:pt>
                <c:pt idx="150">
                  <c:v>2002.5</c:v>
                </c:pt>
                <c:pt idx="151">
                  <c:v>2002.75</c:v>
                </c:pt>
                <c:pt idx="152">
                  <c:v>2003</c:v>
                </c:pt>
                <c:pt idx="153">
                  <c:v>2003.25</c:v>
                </c:pt>
                <c:pt idx="154">
                  <c:v>2003.5</c:v>
                </c:pt>
                <c:pt idx="155">
                  <c:v>2003.75</c:v>
                </c:pt>
                <c:pt idx="156">
                  <c:v>2004</c:v>
                </c:pt>
                <c:pt idx="157">
                  <c:v>2004.25</c:v>
                </c:pt>
                <c:pt idx="158">
                  <c:v>2004.5</c:v>
                </c:pt>
                <c:pt idx="159">
                  <c:v>2004.75</c:v>
                </c:pt>
                <c:pt idx="160">
                  <c:v>2005</c:v>
                </c:pt>
                <c:pt idx="161">
                  <c:v>2005.25</c:v>
                </c:pt>
                <c:pt idx="162">
                  <c:v>2005.5</c:v>
                </c:pt>
                <c:pt idx="163">
                  <c:v>2005.75</c:v>
                </c:pt>
                <c:pt idx="164">
                  <c:v>2006</c:v>
                </c:pt>
                <c:pt idx="165">
                  <c:v>2006.25</c:v>
                </c:pt>
                <c:pt idx="166">
                  <c:v>2006.5</c:v>
                </c:pt>
                <c:pt idx="167">
                  <c:v>2006.75</c:v>
                </c:pt>
                <c:pt idx="168">
                  <c:v>2007</c:v>
                </c:pt>
                <c:pt idx="169">
                  <c:v>2007.25</c:v>
                </c:pt>
                <c:pt idx="170">
                  <c:v>2007.5</c:v>
                </c:pt>
                <c:pt idx="171">
                  <c:v>2007.75</c:v>
                </c:pt>
                <c:pt idx="172">
                  <c:v>2008</c:v>
                </c:pt>
                <c:pt idx="173">
                  <c:v>2008.25</c:v>
                </c:pt>
                <c:pt idx="174">
                  <c:v>2008.5</c:v>
                </c:pt>
                <c:pt idx="175">
                  <c:v>2008.75</c:v>
                </c:pt>
                <c:pt idx="176">
                  <c:v>2009</c:v>
                </c:pt>
                <c:pt idx="177">
                  <c:v>2009.25</c:v>
                </c:pt>
                <c:pt idx="178">
                  <c:v>2009.5</c:v>
                </c:pt>
                <c:pt idx="179">
                  <c:v>2009.75</c:v>
                </c:pt>
                <c:pt idx="180">
                  <c:v>2010</c:v>
                </c:pt>
                <c:pt idx="181">
                  <c:v>2010.25</c:v>
                </c:pt>
                <c:pt idx="182">
                  <c:v>2010.5</c:v>
                </c:pt>
                <c:pt idx="183">
                  <c:v>2010.75</c:v>
                </c:pt>
                <c:pt idx="184">
                  <c:v>2011</c:v>
                </c:pt>
                <c:pt idx="185">
                  <c:v>2011.25</c:v>
                </c:pt>
                <c:pt idx="186">
                  <c:v>2011.5</c:v>
                </c:pt>
                <c:pt idx="187">
                  <c:v>2011.75</c:v>
                </c:pt>
                <c:pt idx="188">
                  <c:v>2012</c:v>
                </c:pt>
                <c:pt idx="189">
                  <c:v>2012.25</c:v>
                </c:pt>
              </c:numCache>
            </c:numRef>
          </c:cat>
          <c:val>
            <c:numRef>
              <c:f>Data!$D$28:$D$207</c:f>
              <c:numCache>
                <c:formatCode>General</c:formatCode>
                <c:ptCount val="180"/>
                <c:pt idx="0">
                  <c:v>100</c:v>
                </c:pt>
                <c:pt idx="1">
                  <c:v>100</c:v>
                </c:pt>
                <c:pt idx="2">
                  <c:v>100</c:v>
                </c:pt>
                <c:pt idx="3">
                  <c:v>100</c:v>
                </c:pt>
                <c:pt idx="15">
                  <c:v>100</c:v>
                </c:pt>
                <c:pt idx="16">
                  <c:v>100</c:v>
                </c:pt>
                <c:pt idx="17">
                  <c:v>100</c:v>
                </c:pt>
                <c:pt idx="18">
                  <c:v>100</c:v>
                </c:pt>
                <c:pt idx="19">
                  <c:v>100</c:v>
                </c:pt>
                <c:pt idx="20">
                  <c:v>100</c:v>
                </c:pt>
                <c:pt idx="40">
                  <c:v>100</c:v>
                </c:pt>
                <c:pt idx="41">
                  <c:v>100</c:v>
                </c:pt>
                <c:pt idx="42">
                  <c:v>100</c:v>
                </c:pt>
                <c:pt idx="46">
                  <c:v>100</c:v>
                </c:pt>
                <c:pt idx="47">
                  <c:v>100</c:v>
                </c:pt>
                <c:pt idx="48">
                  <c:v>100</c:v>
                </c:pt>
                <c:pt idx="49">
                  <c:v>100</c:v>
                </c:pt>
                <c:pt idx="50">
                  <c:v>100</c:v>
                </c:pt>
                <c:pt idx="51">
                  <c:v>100</c:v>
                </c:pt>
                <c:pt idx="82">
                  <c:v>100</c:v>
                </c:pt>
                <c:pt idx="83">
                  <c:v>100</c:v>
                </c:pt>
                <c:pt idx="84">
                  <c:v>100</c:v>
                </c:pt>
                <c:pt idx="124">
                  <c:v>100</c:v>
                </c:pt>
                <c:pt idx="125">
                  <c:v>100</c:v>
                </c:pt>
                <c:pt idx="126">
                  <c:v>100</c:v>
                </c:pt>
                <c:pt idx="151">
                  <c:v>100</c:v>
                </c:pt>
                <c:pt idx="152">
                  <c:v>100</c:v>
                </c:pt>
                <c:pt idx="153">
                  <c:v>100</c:v>
                </c:pt>
                <c:pt idx="154">
                  <c:v>100</c:v>
                </c:pt>
                <c:pt idx="155">
                  <c:v>100</c:v>
                </c:pt>
                <c:pt idx="156">
                  <c:v>100</c:v>
                </c:pt>
                <c:pt idx="157">
                  <c:v>100</c:v>
                </c:pt>
              </c:numCache>
            </c:numRef>
          </c:val>
        </c:ser>
        <c:dLbls>
          <c:showLegendKey val="0"/>
          <c:showVal val="0"/>
          <c:showCatName val="0"/>
          <c:showSerName val="0"/>
          <c:showPercent val="0"/>
          <c:showBubbleSize val="0"/>
        </c:dLbls>
        <c:gapWidth val="0"/>
        <c:overlap val="39"/>
        <c:axId val="137980544"/>
        <c:axId val="137979008"/>
      </c:barChart>
      <c:scatterChart>
        <c:scatterStyle val="lineMarker"/>
        <c:varyColors val="0"/>
        <c:ser>
          <c:idx val="0"/>
          <c:order val="0"/>
          <c:tx>
            <c:strRef>
              <c:f>Data!$C$7</c:f>
              <c:strCache>
                <c:ptCount val="1"/>
                <c:pt idx="0">
                  <c:v>Unemployment Rate</c:v>
                </c:pt>
              </c:strCache>
            </c:strRef>
          </c:tx>
          <c:spPr>
            <a:ln w="38100">
              <a:solidFill>
                <a:srgbClr val="FF0000"/>
              </a:solidFill>
            </a:ln>
          </c:spPr>
          <c:marker>
            <c:symbol val="none"/>
          </c:marker>
          <c:xVal>
            <c:numRef>
              <c:f>Data!$B$8:$B$207</c:f>
              <c:numCache>
                <c:formatCode>0.00</c:formatCode>
                <c:ptCount val="200"/>
                <c:pt idx="0">
                  <c:v>1965</c:v>
                </c:pt>
                <c:pt idx="1">
                  <c:v>1965.25</c:v>
                </c:pt>
                <c:pt idx="2">
                  <c:v>1965.5</c:v>
                </c:pt>
                <c:pt idx="3">
                  <c:v>1965.75</c:v>
                </c:pt>
                <c:pt idx="4">
                  <c:v>1966</c:v>
                </c:pt>
                <c:pt idx="5">
                  <c:v>1966.25</c:v>
                </c:pt>
                <c:pt idx="6">
                  <c:v>1966.5</c:v>
                </c:pt>
                <c:pt idx="7">
                  <c:v>1966.75</c:v>
                </c:pt>
                <c:pt idx="8">
                  <c:v>1967</c:v>
                </c:pt>
                <c:pt idx="9">
                  <c:v>1967.25</c:v>
                </c:pt>
                <c:pt idx="10">
                  <c:v>1967.5</c:v>
                </c:pt>
                <c:pt idx="11">
                  <c:v>1967.75</c:v>
                </c:pt>
                <c:pt idx="12">
                  <c:v>1968</c:v>
                </c:pt>
                <c:pt idx="13">
                  <c:v>1968.25</c:v>
                </c:pt>
                <c:pt idx="14">
                  <c:v>1968.5</c:v>
                </c:pt>
                <c:pt idx="15">
                  <c:v>1968.75</c:v>
                </c:pt>
                <c:pt idx="16">
                  <c:v>1969</c:v>
                </c:pt>
                <c:pt idx="17">
                  <c:v>1969.25</c:v>
                </c:pt>
                <c:pt idx="18">
                  <c:v>1969.5</c:v>
                </c:pt>
                <c:pt idx="19">
                  <c:v>1969.75</c:v>
                </c:pt>
                <c:pt idx="20">
                  <c:v>1970</c:v>
                </c:pt>
                <c:pt idx="21">
                  <c:v>1970.25</c:v>
                </c:pt>
                <c:pt idx="22">
                  <c:v>1970.5</c:v>
                </c:pt>
                <c:pt idx="23">
                  <c:v>1970.75</c:v>
                </c:pt>
                <c:pt idx="24">
                  <c:v>1971</c:v>
                </c:pt>
                <c:pt idx="25">
                  <c:v>1971.25</c:v>
                </c:pt>
                <c:pt idx="26">
                  <c:v>1971.5</c:v>
                </c:pt>
                <c:pt idx="27">
                  <c:v>1971.75</c:v>
                </c:pt>
                <c:pt idx="28">
                  <c:v>1972</c:v>
                </c:pt>
                <c:pt idx="29">
                  <c:v>1972.25</c:v>
                </c:pt>
                <c:pt idx="30">
                  <c:v>1972.5</c:v>
                </c:pt>
                <c:pt idx="31">
                  <c:v>1972.75</c:v>
                </c:pt>
                <c:pt idx="32">
                  <c:v>1973</c:v>
                </c:pt>
                <c:pt idx="33">
                  <c:v>1973.25</c:v>
                </c:pt>
                <c:pt idx="34">
                  <c:v>1973.5</c:v>
                </c:pt>
                <c:pt idx="35">
                  <c:v>1973.75</c:v>
                </c:pt>
                <c:pt idx="36">
                  <c:v>1974</c:v>
                </c:pt>
                <c:pt idx="37">
                  <c:v>1974.25</c:v>
                </c:pt>
                <c:pt idx="38">
                  <c:v>1974.5</c:v>
                </c:pt>
                <c:pt idx="39">
                  <c:v>1974.75</c:v>
                </c:pt>
                <c:pt idx="40">
                  <c:v>1975</c:v>
                </c:pt>
                <c:pt idx="41">
                  <c:v>1975.25</c:v>
                </c:pt>
                <c:pt idx="42">
                  <c:v>1975.5</c:v>
                </c:pt>
                <c:pt idx="43">
                  <c:v>1975.75</c:v>
                </c:pt>
                <c:pt idx="44">
                  <c:v>1976</c:v>
                </c:pt>
                <c:pt idx="45">
                  <c:v>1976.25</c:v>
                </c:pt>
                <c:pt idx="46">
                  <c:v>1976.5</c:v>
                </c:pt>
                <c:pt idx="47">
                  <c:v>1976.75</c:v>
                </c:pt>
                <c:pt idx="48">
                  <c:v>1977</c:v>
                </c:pt>
                <c:pt idx="49">
                  <c:v>1977.25</c:v>
                </c:pt>
                <c:pt idx="50">
                  <c:v>1977.5</c:v>
                </c:pt>
                <c:pt idx="51">
                  <c:v>1977.75</c:v>
                </c:pt>
                <c:pt idx="52">
                  <c:v>1978</c:v>
                </c:pt>
                <c:pt idx="53">
                  <c:v>1978.25</c:v>
                </c:pt>
                <c:pt idx="54">
                  <c:v>1978.5</c:v>
                </c:pt>
                <c:pt idx="55">
                  <c:v>1978.75</c:v>
                </c:pt>
                <c:pt idx="56">
                  <c:v>1979</c:v>
                </c:pt>
                <c:pt idx="57">
                  <c:v>1979.25</c:v>
                </c:pt>
                <c:pt idx="58">
                  <c:v>1979.5</c:v>
                </c:pt>
                <c:pt idx="59">
                  <c:v>1979.75</c:v>
                </c:pt>
                <c:pt idx="60">
                  <c:v>1980</c:v>
                </c:pt>
                <c:pt idx="61">
                  <c:v>1980.25</c:v>
                </c:pt>
                <c:pt idx="62">
                  <c:v>1980.5</c:v>
                </c:pt>
                <c:pt idx="63">
                  <c:v>1980.75</c:v>
                </c:pt>
                <c:pt idx="64">
                  <c:v>1981</c:v>
                </c:pt>
                <c:pt idx="65">
                  <c:v>1981.25</c:v>
                </c:pt>
                <c:pt idx="66">
                  <c:v>1981.5</c:v>
                </c:pt>
                <c:pt idx="67">
                  <c:v>1981.75</c:v>
                </c:pt>
                <c:pt idx="68">
                  <c:v>1982</c:v>
                </c:pt>
                <c:pt idx="69">
                  <c:v>1982.25</c:v>
                </c:pt>
                <c:pt idx="70">
                  <c:v>1982.5</c:v>
                </c:pt>
                <c:pt idx="71">
                  <c:v>1982.75</c:v>
                </c:pt>
                <c:pt idx="72">
                  <c:v>1983</c:v>
                </c:pt>
                <c:pt idx="73">
                  <c:v>1983.25</c:v>
                </c:pt>
                <c:pt idx="74">
                  <c:v>1983.5</c:v>
                </c:pt>
                <c:pt idx="75">
                  <c:v>1983.75</c:v>
                </c:pt>
                <c:pt idx="76">
                  <c:v>1984</c:v>
                </c:pt>
                <c:pt idx="77">
                  <c:v>1984.25</c:v>
                </c:pt>
                <c:pt idx="78">
                  <c:v>1984.5</c:v>
                </c:pt>
                <c:pt idx="79">
                  <c:v>1984.75</c:v>
                </c:pt>
                <c:pt idx="80">
                  <c:v>1985</c:v>
                </c:pt>
                <c:pt idx="81">
                  <c:v>1985.25</c:v>
                </c:pt>
                <c:pt idx="82">
                  <c:v>1985.5</c:v>
                </c:pt>
                <c:pt idx="83">
                  <c:v>1985.75</c:v>
                </c:pt>
                <c:pt idx="84">
                  <c:v>1986</c:v>
                </c:pt>
                <c:pt idx="85">
                  <c:v>1986.25</c:v>
                </c:pt>
                <c:pt idx="86">
                  <c:v>1986.5</c:v>
                </c:pt>
                <c:pt idx="87">
                  <c:v>1986.75</c:v>
                </c:pt>
                <c:pt idx="88">
                  <c:v>1987</c:v>
                </c:pt>
                <c:pt idx="89">
                  <c:v>1987.25</c:v>
                </c:pt>
                <c:pt idx="90">
                  <c:v>1987.5</c:v>
                </c:pt>
                <c:pt idx="91">
                  <c:v>1987.75</c:v>
                </c:pt>
                <c:pt idx="92">
                  <c:v>1988</c:v>
                </c:pt>
                <c:pt idx="93">
                  <c:v>1988.25</c:v>
                </c:pt>
                <c:pt idx="94">
                  <c:v>1988.5</c:v>
                </c:pt>
                <c:pt idx="95">
                  <c:v>1988.75</c:v>
                </c:pt>
                <c:pt idx="96">
                  <c:v>1989</c:v>
                </c:pt>
                <c:pt idx="97">
                  <c:v>1989.25</c:v>
                </c:pt>
                <c:pt idx="98">
                  <c:v>1989.5</c:v>
                </c:pt>
                <c:pt idx="99">
                  <c:v>1989.75</c:v>
                </c:pt>
                <c:pt idx="100">
                  <c:v>1990</c:v>
                </c:pt>
                <c:pt idx="101">
                  <c:v>1990.25</c:v>
                </c:pt>
                <c:pt idx="102">
                  <c:v>1990.5</c:v>
                </c:pt>
                <c:pt idx="103">
                  <c:v>1990.75</c:v>
                </c:pt>
                <c:pt idx="104">
                  <c:v>1991</c:v>
                </c:pt>
                <c:pt idx="105">
                  <c:v>1991.25</c:v>
                </c:pt>
                <c:pt idx="106">
                  <c:v>1991.5</c:v>
                </c:pt>
                <c:pt idx="107">
                  <c:v>1991.75</c:v>
                </c:pt>
                <c:pt idx="108">
                  <c:v>1992</c:v>
                </c:pt>
                <c:pt idx="109">
                  <c:v>1992.25</c:v>
                </c:pt>
                <c:pt idx="110">
                  <c:v>1992.5</c:v>
                </c:pt>
                <c:pt idx="111">
                  <c:v>1992.75</c:v>
                </c:pt>
                <c:pt idx="112">
                  <c:v>1993</c:v>
                </c:pt>
                <c:pt idx="113">
                  <c:v>1993.25</c:v>
                </c:pt>
                <c:pt idx="114">
                  <c:v>1993.5</c:v>
                </c:pt>
                <c:pt idx="115">
                  <c:v>1993.75</c:v>
                </c:pt>
                <c:pt idx="116">
                  <c:v>1994</c:v>
                </c:pt>
                <c:pt idx="117">
                  <c:v>1994.25</c:v>
                </c:pt>
                <c:pt idx="118">
                  <c:v>1994.5</c:v>
                </c:pt>
                <c:pt idx="119">
                  <c:v>1994.75</c:v>
                </c:pt>
                <c:pt idx="120">
                  <c:v>1995</c:v>
                </c:pt>
                <c:pt idx="121">
                  <c:v>1995.25</c:v>
                </c:pt>
                <c:pt idx="122">
                  <c:v>1995.5</c:v>
                </c:pt>
                <c:pt idx="123">
                  <c:v>1995.75</c:v>
                </c:pt>
                <c:pt idx="124">
                  <c:v>1996</c:v>
                </c:pt>
                <c:pt idx="125">
                  <c:v>1996.25</c:v>
                </c:pt>
                <c:pt idx="126">
                  <c:v>1996.5</c:v>
                </c:pt>
                <c:pt idx="127">
                  <c:v>1996.75</c:v>
                </c:pt>
                <c:pt idx="128">
                  <c:v>1997</c:v>
                </c:pt>
                <c:pt idx="129">
                  <c:v>1997.25</c:v>
                </c:pt>
                <c:pt idx="130">
                  <c:v>1997.5</c:v>
                </c:pt>
                <c:pt idx="131">
                  <c:v>1997.75</c:v>
                </c:pt>
                <c:pt idx="132">
                  <c:v>1998</c:v>
                </c:pt>
                <c:pt idx="133">
                  <c:v>1998.25</c:v>
                </c:pt>
                <c:pt idx="134">
                  <c:v>1998.5</c:v>
                </c:pt>
                <c:pt idx="135">
                  <c:v>1998.75</c:v>
                </c:pt>
                <c:pt idx="136">
                  <c:v>1999</c:v>
                </c:pt>
                <c:pt idx="137">
                  <c:v>1999.25</c:v>
                </c:pt>
                <c:pt idx="138">
                  <c:v>1999.5</c:v>
                </c:pt>
                <c:pt idx="139">
                  <c:v>1999.75</c:v>
                </c:pt>
                <c:pt idx="140">
                  <c:v>2000</c:v>
                </c:pt>
                <c:pt idx="141">
                  <c:v>2000.25</c:v>
                </c:pt>
                <c:pt idx="142">
                  <c:v>2000.5</c:v>
                </c:pt>
                <c:pt idx="143">
                  <c:v>2000.75</c:v>
                </c:pt>
                <c:pt idx="144">
                  <c:v>2001</c:v>
                </c:pt>
                <c:pt idx="145">
                  <c:v>2001.25</c:v>
                </c:pt>
                <c:pt idx="146">
                  <c:v>2001.5</c:v>
                </c:pt>
                <c:pt idx="147">
                  <c:v>2001.75</c:v>
                </c:pt>
                <c:pt idx="148">
                  <c:v>2002</c:v>
                </c:pt>
                <c:pt idx="149">
                  <c:v>2002.25</c:v>
                </c:pt>
                <c:pt idx="150">
                  <c:v>2002.5</c:v>
                </c:pt>
                <c:pt idx="151">
                  <c:v>2002.75</c:v>
                </c:pt>
                <c:pt idx="152">
                  <c:v>2003</c:v>
                </c:pt>
                <c:pt idx="153">
                  <c:v>2003.25</c:v>
                </c:pt>
                <c:pt idx="154">
                  <c:v>2003.5</c:v>
                </c:pt>
                <c:pt idx="155">
                  <c:v>2003.75</c:v>
                </c:pt>
                <c:pt idx="156">
                  <c:v>2004</c:v>
                </c:pt>
                <c:pt idx="157">
                  <c:v>2004.25</c:v>
                </c:pt>
                <c:pt idx="158">
                  <c:v>2004.5</c:v>
                </c:pt>
                <c:pt idx="159">
                  <c:v>2004.75</c:v>
                </c:pt>
                <c:pt idx="160">
                  <c:v>2005</c:v>
                </c:pt>
                <c:pt idx="161">
                  <c:v>2005.25</c:v>
                </c:pt>
                <c:pt idx="162">
                  <c:v>2005.5</c:v>
                </c:pt>
                <c:pt idx="163">
                  <c:v>2005.75</c:v>
                </c:pt>
                <c:pt idx="164">
                  <c:v>2006</c:v>
                </c:pt>
                <c:pt idx="165">
                  <c:v>2006.25</c:v>
                </c:pt>
                <c:pt idx="166">
                  <c:v>2006.5</c:v>
                </c:pt>
                <c:pt idx="167">
                  <c:v>2006.75</c:v>
                </c:pt>
                <c:pt idx="168">
                  <c:v>2007</c:v>
                </c:pt>
                <c:pt idx="169">
                  <c:v>2007.25</c:v>
                </c:pt>
                <c:pt idx="170">
                  <c:v>2007.5</c:v>
                </c:pt>
                <c:pt idx="171">
                  <c:v>2007.75</c:v>
                </c:pt>
                <c:pt idx="172">
                  <c:v>2008</c:v>
                </c:pt>
                <c:pt idx="173">
                  <c:v>2008.25</c:v>
                </c:pt>
                <c:pt idx="174">
                  <c:v>2008.5</c:v>
                </c:pt>
                <c:pt idx="175">
                  <c:v>2008.75</c:v>
                </c:pt>
                <c:pt idx="176">
                  <c:v>2009</c:v>
                </c:pt>
                <c:pt idx="177">
                  <c:v>2009.25</c:v>
                </c:pt>
                <c:pt idx="178">
                  <c:v>2009.5</c:v>
                </c:pt>
                <c:pt idx="179">
                  <c:v>2009.75</c:v>
                </c:pt>
                <c:pt idx="180">
                  <c:v>2010</c:v>
                </c:pt>
                <c:pt idx="181">
                  <c:v>2010.25</c:v>
                </c:pt>
                <c:pt idx="182">
                  <c:v>2010.5</c:v>
                </c:pt>
                <c:pt idx="183">
                  <c:v>2010.75</c:v>
                </c:pt>
                <c:pt idx="184">
                  <c:v>2011</c:v>
                </c:pt>
                <c:pt idx="185">
                  <c:v>2011.25</c:v>
                </c:pt>
                <c:pt idx="186">
                  <c:v>2011.5</c:v>
                </c:pt>
                <c:pt idx="187">
                  <c:v>2011.75</c:v>
                </c:pt>
                <c:pt idx="188">
                  <c:v>2012</c:v>
                </c:pt>
                <c:pt idx="189">
                  <c:v>2012.25</c:v>
                </c:pt>
                <c:pt idx="190">
                  <c:v>2012.5</c:v>
                </c:pt>
                <c:pt idx="191">
                  <c:v>2012.75</c:v>
                </c:pt>
                <c:pt idx="192">
                  <c:v>2013</c:v>
                </c:pt>
                <c:pt idx="193">
                  <c:v>2013.25</c:v>
                </c:pt>
                <c:pt idx="194">
                  <c:v>2013.5</c:v>
                </c:pt>
                <c:pt idx="195">
                  <c:v>2013.75</c:v>
                </c:pt>
                <c:pt idx="196">
                  <c:v>2014</c:v>
                </c:pt>
                <c:pt idx="197">
                  <c:v>2014.25</c:v>
                </c:pt>
                <c:pt idx="198">
                  <c:v>2014.5</c:v>
                </c:pt>
                <c:pt idx="199">
                  <c:v>2014.75</c:v>
                </c:pt>
              </c:numCache>
            </c:numRef>
          </c:xVal>
          <c:yVal>
            <c:numRef>
              <c:f>Data!$C$8:$C$207</c:f>
              <c:numCache>
                <c:formatCode>0.0</c:formatCode>
                <c:ptCount val="200"/>
                <c:pt idx="0">
                  <c:v>4.9000000000000004</c:v>
                </c:pt>
                <c:pt idx="1">
                  <c:v>4.7</c:v>
                </c:pt>
                <c:pt idx="2">
                  <c:v>4.4000000000000004</c:v>
                </c:pt>
                <c:pt idx="3">
                  <c:v>4.0999999999999996</c:v>
                </c:pt>
                <c:pt idx="4">
                  <c:v>3.9</c:v>
                </c:pt>
                <c:pt idx="5">
                  <c:v>3.8</c:v>
                </c:pt>
                <c:pt idx="6">
                  <c:v>3.8</c:v>
                </c:pt>
                <c:pt idx="7">
                  <c:v>3.7</c:v>
                </c:pt>
                <c:pt idx="8">
                  <c:v>3.8</c:v>
                </c:pt>
                <c:pt idx="9">
                  <c:v>3.8</c:v>
                </c:pt>
                <c:pt idx="10">
                  <c:v>3.8</c:v>
                </c:pt>
                <c:pt idx="11">
                  <c:v>3.9</c:v>
                </c:pt>
                <c:pt idx="12">
                  <c:v>3.7</c:v>
                </c:pt>
                <c:pt idx="13">
                  <c:v>3.6</c:v>
                </c:pt>
                <c:pt idx="14">
                  <c:v>3.5</c:v>
                </c:pt>
                <c:pt idx="15">
                  <c:v>3.4</c:v>
                </c:pt>
                <c:pt idx="16">
                  <c:v>3.4</c:v>
                </c:pt>
                <c:pt idx="17">
                  <c:v>3.4</c:v>
                </c:pt>
                <c:pt idx="18">
                  <c:v>3.6</c:v>
                </c:pt>
                <c:pt idx="19">
                  <c:v>3.6</c:v>
                </c:pt>
                <c:pt idx="20">
                  <c:v>4.2</c:v>
                </c:pt>
                <c:pt idx="21">
                  <c:v>4.8</c:v>
                </c:pt>
                <c:pt idx="22">
                  <c:v>5.2</c:v>
                </c:pt>
                <c:pt idx="23">
                  <c:v>5.8</c:v>
                </c:pt>
                <c:pt idx="24">
                  <c:v>5.9</c:v>
                </c:pt>
                <c:pt idx="25">
                  <c:v>5.9</c:v>
                </c:pt>
                <c:pt idx="26">
                  <c:v>6</c:v>
                </c:pt>
                <c:pt idx="27">
                  <c:v>5.9</c:v>
                </c:pt>
                <c:pt idx="28">
                  <c:v>5.8</c:v>
                </c:pt>
                <c:pt idx="29">
                  <c:v>5.7</c:v>
                </c:pt>
                <c:pt idx="30">
                  <c:v>5.6</c:v>
                </c:pt>
                <c:pt idx="31">
                  <c:v>5.4</c:v>
                </c:pt>
                <c:pt idx="32">
                  <c:v>4.9000000000000004</c:v>
                </c:pt>
                <c:pt idx="33">
                  <c:v>4.9000000000000004</c:v>
                </c:pt>
                <c:pt idx="34">
                  <c:v>4.8</c:v>
                </c:pt>
                <c:pt idx="35">
                  <c:v>4.8</c:v>
                </c:pt>
                <c:pt idx="36">
                  <c:v>5.0999999999999996</c:v>
                </c:pt>
                <c:pt idx="37">
                  <c:v>5.2</c:v>
                </c:pt>
                <c:pt idx="38">
                  <c:v>5.6</c:v>
                </c:pt>
                <c:pt idx="39">
                  <c:v>6.6</c:v>
                </c:pt>
                <c:pt idx="40">
                  <c:v>8.3000000000000007</c:v>
                </c:pt>
                <c:pt idx="41">
                  <c:v>8.9</c:v>
                </c:pt>
                <c:pt idx="42">
                  <c:v>8.5</c:v>
                </c:pt>
                <c:pt idx="43">
                  <c:v>8.3000000000000007</c:v>
                </c:pt>
                <c:pt idx="44">
                  <c:v>7.7</c:v>
                </c:pt>
                <c:pt idx="45">
                  <c:v>7.6</c:v>
                </c:pt>
                <c:pt idx="46">
                  <c:v>7.7</c:v>
                </c:pt>
                <c:pt idx="47">
                  <c:v>7.8</c:v>
                </c:pt>
                <c:pt idx="48">
                  <c:v>7.5</c:v>
                </c:pt>
                <c:pt idx="49">
                  <c:v>7.1</c:v>
                </c:pt>
                <c:pt idx="50">
                  <c:v>6.9</c:v>
                </c:pt>
                <c:pt idx="51">
                  <c:v>6.7</c:v>
                </c:pt>
                <c:pt idx="52">
                  <c:v>6.3</c:v>
                </c:pt>
                <c:pt idx="53">
                  <c:v>6</c:v>
                </c:pt>
                <c:pt idx="54">
                  <c:v>6</c:v>
                </c:pt>
                <c:pt idx="55">
                  <c:v>5.9</c:v>
                </c:pt>
                <c:pt idx="56">
                  <c:v>5.9</c:v>
                </c:pt>
                <c:pt idx="57">
                  <c:v>5.7</c:v>
                </c:pt>
                <c:pt idx="58">
                  <c:v>5.9</c:v>
                </c:pt>
                <c:pt idx="59">
                  <c:v>6</c:v>
                </c:pt>
                <c:pt idx="60">
                  <c:v>6.3</c:v>
                </c:pt>
                <c:pt idx="61">
                  <c:v>7.3</c:v>
                </c:pt>
                <c:pt idx="62">
                  <c:v>7.7</c:v>
                </c:pt>
                <c:pt idx="63">
                  <c:v>7.4</c:v>
                </c:pt>
                <c:pt idx="64">
                  <c:v>7.4</c:v>
                </c:pt>
                <c:pt idx="65">
                  <c:v>7.4</c:v>
                </c:pt>
                <c:pt idx="66">
                  <c:v>7.4</c:v>
                </c:pt>
                <c:pt idx="67">
                  <c:v>8.2000000000000011</c:v>
                </c:pt>
                <c:pt idx="68">
                  <c:v>8.8000000000000007</c:v>
                </c:pt>
                <c:pt idx="69">
                  <c:v>9.4</c:v>
                </c:pt>
                <c:pt idx="70">
                  <c:v>9.9</c:v>
                </c:pt>
                <c:pt idx="71">
                  <c:v>10.7</c:v>
                </c:pt>
                <c:pt idx="72">
                  <c:v>10.4</c:v>
                </c:pt>
                <c:pt idx="73">
                  <c:v>10.1</c:v>
                </c:pt>
                <c:pt idx="74">
                  <c:v>9.4</c:v>
                </c:pt>
                <c:pt idx="75">
                  <c:v>8.5</c:v>
                </c:pt>
                <c:pt idx="76">
                  <c:v>7.9</c:v>
                </c:pt>
                <c:pt idx="77">
                  <c:v>7.4</c:v>
                </c:pt>
                <c:pt idx="78">
                  <c:v>7.4</c:v>
                </c:pt>
                <c:pt idx="79">
                  <c:v>7.3</c:v>
                </c:pt>
                <c:pt idx="80">
                  <c:v>7.2</c:v>
                </c:pt>
                <c:pt idx="81">
                  <c:v>7.3</c:v>
                </c:pt>
                <c:pt idx="82">
                  <c:v>7.2</c:v>
                </c:pt>
                <c:pt idx="83">
                  <c:v>7</c:v>
                </c:pt>
                <c:pt idx="84">
                  <c:v>7</c:v>
                </c:pt>
                <c:pt idx="85">
                  <c:v>7.2</c:v>
                </c:pt>
                <c:pt idx="86">
                  <c:v>7</c:v>
                </c:pt>
                <c:pt idx="87">
                  <c:v>6.8</c:v>
                </c:pt>
                <c:pt idx="88">
                  <c:v>6.6</c:v>
                </c:pt>
                <c:pt idx="89">
                  <c:v>6.3</c:v>
                </c:pt>
                <c:pt idx="90">
                  <c:v>6</c:v>
                </c:pt>
                <c:pt idx="91">
                  <c:v>5.8</c:v>
                </c:pt>
                <c:pt idx="92">
                  <c:v>5.7</c:v>
                </c:pt>
                <c:pt idx="93">
                  <c:v>5.5</c:v>
                </c:pt>
                <c:pt idx="94">
                  <c:v>5.5</c:v>
                </c:pt>
                <c:pt idx="95">
                  <c:v>5.3</c:v>
                </c:pt>
                <c:pt idx="96">
                  <c:v>5.2</c:v>
                </c:pt>
                <c:pt idx="97">
                  <c:v>5.2</c:v>
                </c:pt>
                <c:pt idx="98">
                  <c:v>5.2</c:v>
                </c:pt>
                <c:pt idx="99">
                  <c:v>5.4</c:v>
                </c:pt>
                <c:pt idx="100">
                  <c:v>5.3</c:v>
                </c:pt>
                <c:pt idx="101">
                  <c:v>5.3</c:v>
                </c:pt>
                <c:pt idx="102">
                  <c:v>5.7</c:v>
                </c:pt>
                <c:pt idx="103">
                  <c:v>6.1</c:v>
                </c:pt>
                <c:pt idx="104">
                  <c:v>6.6</c:v>
                </c:pt>
                <c:pt idx="105">
                  <c:v>6.8</c:v>
                </c:pt>
                <c:pt idx="106">
                  <c:v>6.9</c:v>
                </c:pt>
                <c:pt idx="107">
                  <c:v>7.1</c:v>
                </c:pt>
                <c:pt idx="108">
                  <c:v>7.4</c:v>
                </c:pt>
                <c:pt idx="109">
                  <c:v>7.6</c:v>
                </c:pt>
                <c:pt idx="110">
                  <c:v>7.6</c:v>
                </c:pt>
                <c:pt idx="111">
                  <c:v>7.4</c:v>
                </c:pt>
                <c:pt idx="112">
                  <c:v>7.1</c:v>
                </c:pt>
                <c:pt idx="113">
                  <c:v>7.1</c:v>
                </c:pt>
                <c:pt idx="114">
                  <c:v>6.8</c:v>
                </c:pt>
                <c:pt idx="115">
                  <c:v>6.6</c:v>
                </c:pt>
                <c:pt idx="116">
                  <c:v>6.6</c:v>
                </c:pt>
                <c:pt idx="117">
                  <c:v>6.2</c:v>
                </c:pt>
                <c:pt idx="118">
                  <c:v>6</c:v>
                </c:pt>
                <c:pt idx="119">
                  <c:v>5.6</c:v>
                </c:pt>
                <c:pt idx="120">
                  <c:v>5.5</c:v>
                </c:pt>
                <c:pt idx="121">
                  <c:v>5.7</c:v>
                </c:pt>
                <c:pt idx="122">
                  <c:v>5.7</c:v>
                </c:pt>
                <c:pt idx="123">
                  <c:v>5.6</c:v>
                </c:pt>
                <c:pt idx="124">
                  <c:v>5.5</c:v>
                </c:pt>
                <c:pt idx="125">
                  <c:v>5.5</c:v>
                </c:pt>
                <c:pt idx="126">
                  <c:v>5.3</c:v>
                </c:pt>
                <c:pt idx="127">
                  <c:v>5.3</c:v>
                </c:pt>
                <c:pt idx="128">
                  <c:v>5.2</c:v>
                </c:pt>
                <c:pt idx="129">
                  <c:v>5</c:v>
                </c:pt>
                <c:pt idx="130">
                  <c:v>4.9000000000000004</c:v>
                </c:pt>
                <c:pt idx="131">
                  <c:v>4.7</c:v>
                </c:pt>
                <c:pt idx="132">
                  <c:v>4.5999999999999996</c:v>
                </c:pt>
                <c:pt idx="133">
                  <c:v>4.4000000000000004</c:v>
                </c:pt>
                <c:pt idx="134">
                  <c:v>4.5</c:v>
                </c:pt>
                <c:pt idx="135">
                  <c:v>4.4000000000000004</c:v>
                </c:pt>
                <c:pt idx="136">
                  <c:v>4.3</c:v>
                </c:pt>
                <c:pt idx="137">
                  <c:v>4.3</c:v>
                </c:pt>
                <c:pt idx="138">
                  <c:v>4.2</c:v>
                </c:pt>
                <c:pt idx="139">
                  <c:v>4.0999999999999996</c:v>
                </c:pt>
                <c:pt idx="140">
                  <c:v>4</c:v>
                </c:pt>
                <c:pt idx="141">
                  <c:v>3.9</c:v>
                </c:pt>
                <c:pt idx="142">
                  <c:v>4</c:v>
                </c:pt>
                <c:pt idx="143">
                  <c:v>3.9</c:v>
                </c:pt>
                <c:pt idx="144">
                  <c:v>4.2</c:v>
                </c:pt>
                <c:pt idx="145">
                  <c:v>4.4000000000000004</c:v>
                </c:pt>
                <c:pt idx="146">
                  <c:v>4.8</c:v>
                </c:pt>
                <c:pt idx="147">
                  <c:v>5.5</c:v>
                </c:pt>
                <c:pt idx="148">
                  <c:v>5.7</c:v>
                </c:pt>
                <c:pt idx="149">
                  <c:v>5.8</c:v>
                </c:pt>
                <c:pt idx="150">
                  <c:v>5.7</c:v>
                </c:pt>
                <c:pt idx="151">
                  <c:v>5.9</c:v>
                </c:pt>
                <c:pt idx="152">
                  <c:v>5.9</c:v>
                </c:pt>
                <c:pt idx="153">
                  <c:v>6.1</c:v>
                </c:pt>
                <c:pt idx="154">
                  <c:v>6.1</c:v>
                </c:pt>
                <c:pt idx="155">
                  <c:v>5.8</c:v>
                </c:pt>
                <c:pt idx="156">
                  <c:v>5.7</c:v>
                </c:pt>
                <c:pt idx="157">
                  <c:v>5.6</c:v>
                </c:pt>
                <c:pt idx="158">
                  <c:v>5.4</c:v>
                </c:pt>
                <c:pt idx="159">
                  <c:v>5.4</c:v>
                </c:pt>
                <c:pt idx="160">
                  <c:v>5.3</c:v>
                </c:pt>
                <c:pt idx="161">
                  <c:v>5.0999999999999996</c:v>
                </c:pt>
                <c:pt idx="162">
                  <c:v>5</c:v>
                </c:pt>
                <c:pt idx="163">
                  <c:v>5</c:v>
                </c:pt>
                <c:pt idx="164">
                  <c:v>4.7</c:v>
                </c:pt>
                <c:pt idx="165">
                  <c:v>4.5999999999999996</c:v>
                </c:pt>
                <c:pt idx="166">
                  <c:v>4.5999999999999996</c:v>
                </c:pt>
                <c:pt idx="167">
                  <c:v>4.4000000000000004</c:v>
                </c:pt>
                <c:pt idx="168">
                  <c:v>4.5</c:v>
                </c:pt>
                <c:pt idx="169">
                  <c:v>4.5</c:v>
                </c:pt>
                <c:pt idx="170">
                  <c:v>4.7</c:v>
                </c:pt>
                <c:pt idx="171">
                  <c:v>4.8</c:v>
                </c:pt>
                <c:pt idx="172">
                  <c:v>5</c:v>
                </c:pt>
                <c:pt idx="173">
                  <c:v>5.3</c:v>
                </c:pt>
                <c:pt idx="174">
                  <c:v>6</c:v>
                </c:pt>
                <c:pt idx="175">
                  <c:v>6.9</c:v>
                </c:pt>
                <c:pt idx="176">
                  <c:v>8.3000000000000007</c:v>
                </c:pt>
                <c:pt idx="177">
                  <c:v>9.3000000000000007</c:v>
                </c:pt>
                <c:pt idx="178">
                  <c:v>9.6</c:v>
                </c:pt>
                <c:pt idx="179">
                  <c:v>9.9</c:v>
                </c:pt>
                <c:pt idx="180">
                  <c:v>9.8000000000000007</c:v>
                </c:pt>
                <c:pt idx="181">
                  <c:v>9.6</c:v>
                </c:pt>
                <c:pt idx="182">
                  <c:v>9.5</c:v>
                </c:pt>
                <c:pt idx="183">
                  <c:v>9.5</c:v>
                </c:pt>
                <c:pt idx="184">
                  <c:v>9.1</c:v>
                </c:pt>
                <c:pt idx="185">
                  <c:v>9.1</c:v>
                </c:pt>
                <c:pt idx="186">
                  <c:v>9</c:v>
                </c:pt>
                <c:pt idx="187">
                  <c:v>8.6</c:v>
                </c:pt>
                <c:pt idx="188">
                  <c:v>8.3000000000000007</c:v>
                </c:pt>
                <c:pt idx="189">
                  <c:v>8.2000000000000011</c:v>
                </c:pt>
                <c:pt idx="190">
                  <c:v>8</c:v>
                </c:pt>
                <c:pt idx="191">
                  <c:v>7.8</c:v>
                </c:pt>
                <c:pt idx="192">
                  <c:v>7.7</c:v>
                </c:pt>
                <c:pt idx="193">
                  <c:v>7.5</c:v>
                </c:pt>
                <c:pt idx="194">
                  <c:v>7.2</c:v>
                </c:pt>
                <c:pt idx="195">
                  <c:v>7</c:v>
                </c:pt>
                <c:pt idx="196">
                  <c:v>6.6</c:v>
                </c:pt>
                <c:pt idx="197">
                  <c:v>6.2</c:v>
                </c:pt>
                <c:pt idx="198">
                  <c:v>6.1</c:v>
                </c:pt>
                <c:pt idx="199">
                  <c:v>5.7</c:v>
                </c:pt>
              </c:numCache>
            </c:numRef>
          </c:yVal>
          <c:smooth val="0"/>
        </c:ser>
        <c:dLbls>
          <c:showLegendKey val="0"/>
          <c:showVal val="0"/>
          <c:showCatName val="0"/>
          <c:showSerName val="0"/>
          <c:showPercent val="0"/>
          <c:showBubbleSize val="0"/>
        </c:dLbls>
        <c:axId val="137967488"/>
        <c:axId val="137969024"/>
      </c:scatterChart>
      <c:valAx>
        <c:axId val="137967488"/>
        <c:scaling>
          <c:orientation val="minMax"/>
          <c:max val="2015"/>
          <c:min val="197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137969024"/>
        <c:crosses val="autoZero"/>
        <c:crossBetween val="midCat"/>
        <c:majorUnit val="5"/>
        <c:minorUnit val="1"/>
      </c:valAx>
      <c:valAx>
        <c:axId val="137969024"/>
        <c:scaling>
          <c:orientation val="minMax"/>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37967488"/>
        <c:crosses val="autoZero"/>
        <c:crossBetween val="midCat"/>
      </c:valAx>
      <c:valAx>
        <c:axId val="137979008"/>
        <c:scaling>
          <c:orientation val="minMax"/>
          <c:max val="100"/>
        </c:scaling>
        <c:delete val="0"/>
        <c:axPos val="r"/>
        <c:numFmt formatCode="General" sourceLinked="1"/>
        <c:majorTickMark val="none"/>
        <c:minorTickMark val="none"/>
        <c:tickLblPos val="none"/>
        <c:crossAx val="137980544"/>
        <c:crosses val="max"/>
        <c:crossBetween val="between"/>
      </c:valAx>
      <c:catAx>
        <c:axId val="137980544"/>
        <c:scaling>
          <c:orientation val="minMax"/>
        </c:scaling>
        <c:delete val="1"/>
        <c:axPos val="b"/>
        <c:numFmt formatCode="0.00" sourceLinked="1"/>
        <c:majorTickMark val="out"/>
        <c:minorTickMark val="none"/>
        <c:tickLblPos val="nextTo"/>
        <c:crossAx val="137979008"/>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6382350281109"/>
          <c:y val="0.14704343942301301"/>
          <c:w val="0.75298067303823302"/>
          <c:h val="0.72963469250358703"/>
        </c:manualLayout>
      </c:layout>
      <c:scatterChart>
        <c:scatterStyle val="smoothMarker"/>
        <c:varyColors val="0"/>
        <c:ser>
          <c:idx val="1"/>
          <c:order val="1"/>
          <c:spPr>
            <a:ln w="38100">
              <a:solidFill>
                <a:srgbClr val="0070C0"/>
              </a:solidFill>
            </a:ln>
          </c:spPr>
          <c:marker>
            <c:symbol val="none"/>
          </c:marker>
          <c:xVal>
            <c:numRef>
              <c:f>'Fig 10-4 Data'!$H$12:$H$13</c:f>
              <c:numCache>
                <c:formatCode>General</c:formatCode>
                <c:ptCount val="2"/>
                <c:pt idx="0">
                  <c:v>-3</c:v>
                </c:pt>
                <c:pt idx="1">
                  <c:v>4</c:v>
                </c:pt>
              </c:numCache>
            </c:numRef>
          </c:xVal>
          <c:yVal>
            <c:numRef>
              <c:f>'Fig 10-4 Data'!$I$12:$I$13</c:f>
              <c:numCache>
                <c:formatCode>General</c:formatCode>
                <c:ptCount val="2"/>
                <c:pt idx="0">
                  <c:v>9</c:v>
                </c:pt>
                <c:pt idx="1">
                  <c:v>-5</c:v>
                </c:pt>
              </c:numCache>
            </c:numRef>
          </c:yVal>
          <c:smooth val="1"/>
        </c:ser>
        <c:dLbls>
          <c:showLegendKey val="0"/>
          <c:showVal val="0"/>
          <c:showCatName val="0"/>
          <c:showSerName val="0"/>
          <c:showPercent val="0"/>
          <c:showBubbleSize val="0"/>
        </c:dLbls>
        <c:axId val="137573888"/>
        <c:axId val="137575808"/>
      </c:scatterChart>
      <c:scatterChart>
        <c:scatterStyle val="lineMarker"/>
        <c:varyColors val="0"/>
        <c:ser>
          <c:idx val="0"/>
          <c:order val="0"/>
          <c:spPr>
            <a:ln w="47625">
              <a:noFill/>
            </a:ln>
            <a:effectLst>
              <a:outerShdw blurRad="50800" dist="12700" dir="2700000" algn="ctr" rotWithShape="0">
                <a:srgbClr val="000000">
                  <a:alpha val="40000"/>
                </a:srgbClr>
              </a:outerShdw>
            </a:effectLst>
          </c:spPr>
          <c:marker>
            <c:symbol val="square"/>
            <c:size val="9"/>
            <c:spPr>
              <a:solidFill>
                <a:srgbClr val="00B050"/>
              </a:solidFill>
              <a:ln w="6350">
                <a:solidFill>
                  <a:schemeClr val="tx1"/>
                </a:solidFill>
              </a:ln>
              <a:effectLst>
                <a:outerShdw blurRad="50800" dist="12700" dir="2700000" algn="ctr" rotWithShape="0">
                  <a:srgbClr val="000000">
                    <a:alpha val="40000"/>
                  </a:srgbClr>
                </a:outerShdw>
              </a:effectLst>
            </c:spPr>
          </c:marker>
          <c:xVal>
            <c:numRef>
              <c:f>'Fig 10-4 Data'!$D$9:$D$72</c:f>
              <c:numCache>
                <c:formatCode>0.0</c:formatCode>
                <c:ptCount val="64"/>
                <c:pt idx="0">
                  <c:v>-0.9</c:v>
                </c:pt>
                <c:pt idx="1">
                  <c:v>-1.9</c:v>
                </c:pt>
                <c:pt idx="2">
                  <c:v>-0.3</c:v>
                </c:pt>
                <c:pt idx="3">
                  <c:v>-0.1</c:v>
                </c:pt>
                <c:pt idx="4">
                  <c:v>2.7</c:v>
                </c:pt>
                <c:pt idx="5">
                  <c:v>-1.2</c:v>
                </c:pt>
                <c:pt idx="6">
                  <c:v>-0.3</c:v>
                </c:pt>
                <c:pt idx="7">
                  <c:v>0.2</c:v>
                </c:pt>
                <c:pt idx="8">
                  <c:v>2.5</c:v>
                </c:pt>
                <c:pt idx="9">
                  <c:v>-1.3</c:v>
                </c:pt>
                <c:pt idx="10">
                  <c:v>0</c:v>
                </c:pt>
                <c:pt idx="11">
                  <c:v>1.2</c:v>
                </c:pt>
                <c:pt idx="12">
                  <c:v>-1.1000000000000001</c:v>
                </c:pt>
                <c:pt idx="13">
                  <c:v>0</c:v>
                </c:pt>
                <c:pt idx="14">
                  <c:v>-0.4</c:v>
                </c:pt>
                <c:pt idx="15">
                  <c:v>-0.7</c:v>
                </c:pt>
                <c:pt idx="16">
                  <c:v>-0.7</c:v>
                </c:pt>
                <c:pt idx="17">
                  <c:v>0</c:v>
                </c:pt>
                <c:pt idx="18">
                  <c:v>-0.2</c:v>
                </c:pt>
                <c:pt idx="19">
                  <c:v>-0.1</c:v>
                </c:pt>
                <c:pt idx="20">
                  <c:v>1.5</c:v>
                </c:pt>
                <c:pt idx="21">
                  <c:v>1</c:v>
                </c:pt>
                <c:pt idx="22">
                  <c:v>-0.4</c:v>
                </c:pt>
                <c:pt idx="23">
                  <c:v>-0.7</c:v>
                </c:pt>
                <c:pt idx="24">
                  <c:v>0.7</c:v>
                </c:pt>
                <c:pt idx="25">
                  <c:v>2.9</c:v>
                </c:pt>
                <c:pt idx="26">
                  <c:v>-0.8</c:v>
                </c:pt>
                <c:pt idx="27">
                  <c:v>-0.6</c:v>
                </c:pt>
                <c:pt idx="28">
                  <c:v>-1</c:v>
                </c:pt>
                <c:pt idx="29">
                  <c:v>-0.2</c:v>
                </c:pt>
                <c:pt idx="30">
                  <c:v>1.3</c:v>
                </c:pt>
                <c:pt idx="31">
                  <c:v>0.4</c:v>
                </c:pt>
                <c:pt idx="32">
                  <c:v>2.1</c:v>
                </c:pt>
                <c:pt idx="33">
                  <c:v>-0.1</c:v>
                </c:pt>
                <c:pt idx="34">
                  <c:v>-2.1</c:v>
                </c:pt>
                <c:pt idx="35">
                  <c:v>-0.3</c:v>
                </c:pt>
                <c:pt idx="36">
                  <c:v>-0.2</c:v>
                </c:pt>
                <c:pt idx="37">
                  <c:v>-0.8</c:v>
                </c:pt>
                <c:pt idx="38">
                  <c:v>-0.7</c:v>
                </c:pt>
                <c:pt idx="39">
                  <c:v>-0.2</c:v>
                </c:pt>
                <c:pt idx="40">
                  <c:v>0.3</c:v>
                </c:pt>
                <c:pt idx="41">
                  <c:v>1.3</c:v>
                </c:pt>
                <c:pt idx="42">
                  <c:v>0.6</c:v>
                </c:pt>
                <c:pt idx="43">
                  <c:v>-0.6</c:v>
                </c:pt>
                <c:pt idx="44">
                  <c:v>-0.8</c:v>
                </c:pt>
                <c:pt idx="45">
                  <c:v>-0.5</c:v>
                </c:pt>
                <c:pt idx="46">
                  <c:v>-0.2</c:v>
                </c:pt>
                <c:pt idx="47">
                  <c:v>-0.5</c:v>
                </c:pt>
                <c:pt idx="48">
                  <c:v>-0.4</c:v>
                </c:pt>
                <c:pt idx="49">
                  <c:v>-0.3</c:v>
                </c:pt>
                <c:pt idx="50">
                  <c:v>-0.2</c:v>
                </c:pt>
                <c:pt idx="51">
                  <c:v>0.7</c:v>
                </c:pt>
                <c:pt idx="52">
                  <c:v>1.1000000000000001</c:v>
                </c:pt>
                <c:pt idx="53">
                  <c:v>0.2</c:v>
                </c:pt>
                <c:pt idx="54">
                  <c:v>-0.5</c:v>
                </c:pt>
                <c:pt idx="55">
                  <c:v>-0.4</c:v>
                </c:pt>
                <c:pt idx="56">
                  <c:v>-0.5</c:v>
                </c:pt>
                <c:pt idx="57">
                  <c:v>0</c:v>
                </c:pt>
                <c:pt idx="58">
                  <c:v>1.2</c:v>
                </c:pt>
                <c:pt idx="59">
                  <c:v>3.5</c:v>
                </c:pt>
                <c:pt idx="60">
                  <c:v>0.3</c:v>
                </c:pt>
                <c:pt idx="61">
                  <c:v>-0.7</c:v>
                </c:pt>
                <c:pt idx="62">
                  <c:v>-0.8</c:v>
                </c:pt>
                <c:pt idx="63">
                  <c:v>-0.7</c:v>
                </c:pt>
              </c:numCache>
            </c:numRef>
          </c:xVal>
          <c:yVal>
            <c:numRef>
              <c:f>'Fig 10-4 Data'!$C$9:$C$72</c:f>
              <c:numCache>
                <c:formatCode>General</c:formatCode>
                <c:ptCount val="64"/>
                <c:pt idx="0">
                  <c:v>8.7000000000000011</c:v>
                </c:pt>
                <c:pt idx="1">
                  <c:v>8.1</c:v>
                </c:pt>
                <c:pt idx="2">
                  <c:v>4.0999999999999996</c:v>
                </c:pt>
                <c:pt idx="3">
                  <c:v>4.7</c:v>
                </c:pt>
                <c:pt idx="4">
                  <c:v>-0.6</c:v>
                </c:pt>
                <c:pt idx="5">
                  <c:v>7.1</c:v>
                </c:pt>
                <c:pt idx="6">
                  <c:v>2.1</c:v>
                </c:pt>
                <c:pt idx="7">
                  <c:v>2.1</c:v>
                </c:pt>
                <c:pt idx="8">
                  <c:v>-0.7</c:v>
                </c:pt>
                <c:pt idx="9">
                  <c:v>6.9</c:v>
                </c:pt>
                <c:pt idx="10">
                  <c:v>2.6</c:v>
                </c:pt>
                <c:pt idx="11">
                  <c:v>2.6</c:v>
                </c:pt>
                <c:pt idx="12">
                  <c:v>6.1</c:v>
                </c:pt>
                <c:pt idx="13">
                  <c:v>4.4000000000000004</c:v>
                </c:pt>
                <c:pt idx="14">
                  <c:v>5.8</c:v>
                </c:pt>
                <c:pt idx="15">
                  <c:v>6.5</c:v>
                </c:pt>
                <c:pt idx="16">
                  <c:v>6.6</c:v>
                </c:pt>
                <c:pt idx="17">
                  <c:v>2.7</c:v>
                </c:pt>
                <c:pt idx="18">
                  <c:v>4.9000000000000004</c:v>
                </c:pt>
                <c:pt idx="19">
                  <c:v>3.1</c:v>
                </c:pt>
                <c:pt idx="20">
                  <c:v>0.2</c:v>
                </c:pt>
                <c:pt idx="21">
                  <c:v>3.3</c:v>
                </c:pt>
                <c:pt idx="22">
                  <c:v>5.2</c:v>
                </c:pt>
                <c:pt idx="23">
                  <c:v>5.6</c:v>
                </c:pt>
                <c:pt idx="24">
                  <c:v>-0.5</c:v>
                </c:pt>
                <c:pt idx="25">
                  <c:v>-0.2</c:v>
                </c:pt>
                <c:pt idx="26">
                  <c:v>5.4</c:v>
                </c:pt>
                <c:pt idx="27">
                  <c:v>4.5999999999999996</c:v>
                </c:pt>
                <c:pt idx="28">
                  <c:v>5.6</c:v>
                </c:pt>
                <c:pt idx="29">
                  <c:v>3.2</c:v>
                </c:pt>
                <c:pt idx="30">
                  <c:v>-0.2</c:v>
                </c:pt>
                <c:pt idx="31">
                  <c:v>2.6</c:v>
                </c:pt>
                <c:pt idx="32">
                  <c:v>-1.9</c:v>
                </c:pt>
                <c:pt idx="33">
                  <c:v>4.5999999999999996</c:v>
                </c:pt>
                <c:pt idx="34">
                  <c:v>7.3</c:v>
                </c:pt>
                <c:pt idx="35">
                  <c:v>4.2</c:v>
                </c:pt>
                <c:pt idx="36">
                  <c:v>3.5</c:v>
                </c:pt>
                <c:pt idx="37">
                  <c:v>3.5</c:v>
                </c:pt>
                <c:pt idx="38">
                  <c:v>4.2</c:v>
                </c:pt>
                <c:pt idx="39">
                  <c:v>3.7</c:v>
                </c:pt>
                <c:pt idx="40">
                  <c:v>1.9</c:v>
                </c:pt>
                <c:pt idx="41">
                  <c:v>-0.1</c:v>
                </c:pt>
                <c:pt idx="42">
                  <c:v>3.6</c:v>
                </c:pt>
                <c:pt idx="43">
                  <c:v>2.7</c:v>
                </c:pt>
                <c:pt idx="44">
                  <c:v>4</c:v>
                </c:pt>
                <c:pt idx="45">
                  <c:v>2.7</c:v>
                </c:pt>
                <c:pt idx="46">
                  <c:v>3.8</c:v>
                </c:pt>
                <c:pt idx="47">
                  <c:v>4.5</c:v>
                </c:pt>
                <c:pt idx="48">
                  <c:v>4.5</c:v>
                </c:pt>
                <c:pt idx="49">
                  <c:v>4.7</c:v>
                </c:pt>
                <c:pt idx="50">
                  <c:v>4.0999999999999996</c:v>
                </c:pt>
                <c:pt idx="51">
                  <c:v>1</c:v>
                </c:pt>
                <c:pt idx="52">
                  <c:v>1.8</c:v>
                </c:pt>
                <c:pt idx="53">
                  <c:v>2.8</c:v>
                </c:pt>
                <c:pt idx="54">
                  <c:v>3.8</c:v>
                </c:pt>
                <c:pt idx="55">
                  <c:v>3.3</c:v>
                </c:pt>
                <c:pt idx="56">
                  <c:v>2.7</c:v>
                </c:pt>
                <c:pt idx="57">
                  <c:v>1.8</c:v>
                </c:pt>
                <c:pt idx="58">
                  <c:v>-0.3</c:v>
                </c:pt>
                <c:pt idx="59">
                  <c:v>-2.8</c:v>
                </c:pt>
                <c:pt idx="60">
                  <c:v>2.5</c:v>
                </c:pt>
                <c:pt idx="61">
                  <c:v>1.6</c:v>
                </c:pt>
                <c:pt idx="62">
                  <c:v>2.2999999999999998</c:v>
                </c:pt>
                <c:pt idx="63">
                  <c:v>2.2000000000000002</c:v>
                </c:pt>
              </c:numCache>
            </c:numRef>
          </c:yVal>
          <c:smooth val="0"/>
        </c:ser>
        <c:dLbls>
          <c:showLegendKey val="0"/>
          <c:showVal val="0"/>
          <c:showCatName val="0"/>
          <c:showSerName val="0"/>
          <c:showPercent val="0"/>
          <c:showBubbleSize val="0"/>
        </c:dLbls>
        <c:axId val="137573888"/>
        <c:axId val="137575808"/>
      </c:scatterChart>
      <c:valAx>
        <c:axId val="137573888"/>
        <c:scaling>
          <c:orientation val="minMax"/>
          <c:max val="4"/>
          <c:min val="-3"/>
        </c:scaling>
        <c:delete val="0"/>
        <c:axPos val="b"/>
        <c:numFmt formatCode="General" sourceLinked="1"/>
        <c:majorTickMark val="out"/>
        <c:minorTickMark val="none"/>
        <c:tickLblPos val="nextTo"/>
        <c:txPr>
          <a:bodyPr/>
          <a:lstStyle/>
          <a:p>
            <a:pPr>
              <a:defRPr sz="1800"/>
            </a:pPr>
            <a:endParaRPr lang="en-US"/>
          </a:p>
        </c:txPr>
        <c:crossAx val="137575808"/>
        <c:crossesAt val="-6"/>
        <c:crossBetween val="midCat"/>
        <c:majorUnit val="1"/>
      </c:valAx>
      <c:valAx>
        <c:axId val="137575808"/>
        <c:scaling>
          <c:orientation val="minMax"/>
          <c:min val="-4"/>
        </c:scaling>
        <c:delete val="0"/>
        <c:axPos val="l"/>
        <c:numFmt formatCode="General" sourceLinked="1"/>
        <c:majorTickMark val="out"/>
        <c:minorTickMark val="out"/>
        <c:tickLblPos val="nextTo"/>
        <c:spPr>
          <a:ln/>
        </c:spPr>
        <c:txPr>
          <a:bodyPr/>
          <a:lstStyle/>
          <a:p>
            <a:pPr>
              <a:defRPr sz="1800"/>
            </a:pPr>
            <a:endParaRPr lang="en-US"/>
          </a:p>
        </c:txPr>
        <c:crossAx val="137573888"/>
        <c:crossesAt val="-4"/>
        <c:crossBetween val="midCat"/>
        <c:minorUnit val="1"/>
      </c:valAx>
      <c:spPr>
        <a:solidFill>
          <a:schemeClr val="bg1"/>
        </a:solidFill>
        <a:ln>
          <a:solidFill>
            <a:schemeClr val="tx1"/>
          </a:solidFill>
        </a:ln>
      </c:spPr>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076117416890198E-2"/>
          <c:y val="3.3706177553154901E-2"/>
          <c:w val="0.88803548425100298"/>
          <c:h val="0.89359034545663196"/>
        </c:manualLayout>
      </c:layout>
      <c:barChart>
        <c:barDir val="col"/>
        <c:grouping val="clustered"/>
        <c:varyColors val="0"/>
        <c:ser>
          <c:idx val="1"/>
          <c:order val="1"/>
          <c:tx>
            <c:strRef>
              <c:f>Sheet1!$H$5</c:f>
              <c:strCache>
                <c:ptCount val="1"/>
                <c:pt idx="0">
                  <c:v>Recession</c:v>
                </c:pt>
              </c:strCache>
            </c:strRef>
          </c:tx>
          <c:spPr>
            <a:solidFill>
              <a:srgbClr val="FFCCCC"/>
            </a:solidFill>
          </c:spPr>
          <c:invertIfNegative val="0"/>
          <c:cat>
            <c:numRef>
              <c:f>Sheet1!$F$6:$F$513</c:f>
              <c:numCache>
                <c:formatCode>0.00</c:formatCode>
                <c:ptCount val="50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numCache>
            </c:numRef>
          </c:cat>
          <c:val>
            <c:numRef>
              <c:f>Sheet1!$H$6:$H$513</c:f>
              <c:numCache>
                <c:formatCode>General</c:formatCode>
                <c:ptCount val="508"/>
                <c:pt idx="0">
                  <c:v>1</c:v>
                </c:pt>
                <c:pt idx="1">
                  <c:v>1</c:v>
                </c:pt>
                <c:pt idx="2">
                  <c:v>1</c:v>
                </c:pt>
                <c:pt idx="3">
                  <c:v>1</c:v>
                </c:pt>
                <c:pt idx="4">
                  <c:v>1</c:v>
                </c:pt>
                <c:pt idx="5">
                  <c:v>1</c:v>
                </c:pt>
                <c:pt idx="6">
                  <c:v>1</c:v>
                </c:pt>
                <c:pt idx="7">
                  <c:v>1</c:v>
                </c:pt>
                <c:pt idx="8">
                  <c:v>1</c:v>
                </c:pt>
                <c:pt idx="9">
                  <c:v>1</c:v>
                </c:pt>
                <c:pt idx="10">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120">
                  <c:v>1</c:v>
                </c:pt>
                <c:pt idx="121">
                  <c:v>1</c:v>
                </c:pt>
                <c:pt idx="122">
                  <c:v>1</c:v>
                </c:pt>
                <c:pt idx="123">
                  <c:v>1</c:v>
                </c:pt>
                <c:pt idx="124">
                  <c:v>1</c:v>
                </c:pt>
                <c:pt idx="125">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245">
                  <c:v>1</c:v>
                </c:pt>
                <c:pt idx="246">
                  <c:v>1</c:v>
                </c:pt>
                <c:pt idx="247">
                  <c:v>1</c:v>
                </c:pt>
                <c:pt idx="248">
                  <c:v>1</c:v>
                </c:pt>
                <c:pt idx="249">
                  <c:v>1</c:v>
                </c:pt>
                <c:pt idx="250">
                  <c:v>1</c:v>
                </c:pt>
                <c:pt idx="251">
                  <c:v>1</c:v>
                </c:pt>
                <c:pt idx="252">
                  <c:v>1</c:v>
                </c:pt>
                <c:pt idx="374">
                  <c:v>1</c:v>
                </c:pt>
                <c:pt idx="375">
                  <c:v>1</c:v>
                </c:pt>
                <c:pt idx="376">
                  <c:v>1</c:v>
                </c:pt>
                <c:pt idx="377">
                  <c:v>1</c:v>
                </c:pt>
                <c:pt idx="378">
                  <c:v>1</c:v>
                </c:pt>
                <c:pt idx="379">
                  <c:v>1</c:v>
                </c:pt>
                <c:pt idx="380">
                  <c:v>1</c:v>
                </c:pt>
                <c:pt idx="381">
                  <c:v>1</c:v>
                </c:pt>
                <c:pt idx="455">
                  <c:v>1</c:v>
                </c:pt>
                <c:pt idx="456">
                  <c:v>1</c:v>
                </c:pt>
                <c:pt idx="457">
                  <c:v>1</c:v>
                </c:pt>
                <c:pt idx="458">
                  <c:v>1</c:v>
                </c:pt>
                <c:pt idx="459">
                  <c:v>1</c:v>
                </c:pt>
                <c:pt idx="460">
                  <c:v>1</c:v>
                </c:pt>
                <c:pt idx="461">
                  <c:v>1</c:v>
                </c:pt>
                <c:pt idx="462">
                  <c:v>1</c:v>
                </c:pt>
                <c:pt idx="463">
                  <c:v>1</c:v>
                </c:pt>
                <c:pt idx="464">
                  <c:v>1</c:v>
                </c:pt>
                <c:pt idx="465">
                  <c:v>1</c:v>
                </c:pt>
                <c:pt idx="466">
                  <c:v>1</c:v>
                </c:pt>
                <c:pt idx="467">
                  <c:v>1</c:v>
                </c:pt>
                <c:pt idx="468">
                  <c:v>1</c:v>
                </c:pt>
                <c:pt idx="469">
                  <c:v>1</c:v>
                </c:pt>
                <c:pt idx="470">
                  <c:v>1</c:v>
                </c:pt>
                <c:pt idx="471">
                  <c:v>1</c:v>
                </c:pt>
                <c:pt idx="472">
                  <c:v>1</c:v>
                </c:pt>
              </c:numCache>
            </c:numRef>
          </c:val>
        </c:ser>
        <c:dLbls>
          <c:showLegendKey val="0"/>
          <c:showVal val="0"/>
          <c:showCatName val="0"/>
          <c:showSerName val="0"/>
          <c:showPercent val="0"/>
          <c:showBubbleSize val="0"/>
        </c:dLbls>
        <c:gapWidth val="0"/>
        <c:overlap val="39"/>
        <c:axId val="137737728"/>
        <c:axId val="137736192"/>
      </c:barChart>
      <c:scatterChart>
        <c:scatterStyle val="lineMarker"/>
        <c:varyColors val="0"/>
        <c:ser>
          <c:idx val="0"/>
          <c:order val="0"/>
          <c:tx>
            <c:strRef>
              <c:f>Sheet1!$G$5</c:f>
              <c:strCache>
                <c:ptCount val="1"/>
                <c:pt idx="0">
                  <c:v>Index</c:v>
                </c:pt>
              </c:strCache>
            </c:strRef>
          </c:tx>
          <c:spPr>
            <a:ln w="38100">
              <a:solidFill>
                <a:srgbClr val="0000FF"/>
              </a:solidFill>
            </a:ln>
          </c:spPr>
          <c:marker>
            <c:symbol val="none"/>
          </c:marker>
          <c:xVal>
            <c:numRef>
              <c:f>Sheet1!$F$6:$F$513</c:f>
              <c:numCache>
                <c:formatCode>0.00</c:formatCode>
                <c:ptCount val="50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numCache>
            </c:numRef>
          </c:xVal>
          <c:yVal>
            <c:numRef>
              <c:f>Sheet1!$G$6:$G$513</c:f>
              <c:numCache>
                <c:formatCode>General</c:formatCode>
                <c:ptCount val="508"/>
                <c:pt idx="0">
                  <c:v>44.1</c:v>
                </c:pt>
                <c:pt idx="1">
                  <c:v>43.8</c:v>
                </c:pt>
                <c:pt idx="2">
                  <c:v>43.5</c:v>
                </c:pt>
                <c:pt idx="3">
                  <c:v>43.1</c:v>
                </c:pt>
                <c:pt idx="4">
                  <c:v>43.1</c:v>
                </c:pt>
                <c:pt idx="5">
                  <c:v>43.1</c:v>
                </c:pt>
                <c:pt idx="6">
                  <c:v>43.3</c:v>
                </c:pt>
                <c:pt idx="7">
                  <c:v>43.4</c:v>
                </c:pt>
                <c:pt idx="8">
                  <c:v>43.4</c:v>
                </c:pt>
                <c:pt idx="9">
                  <c:v>43.3</c:v>
                </c:pt>
                <c:pt idx="10">
                  <c:v>43.3</c:v>
                </c:pt>
                <c:pt idx="11">
                  <c:v>43.9</c:v>
                </c:pt>
                <c:pt idx="12">
                  <c:v>44.1</c:v>
                </c:pt>
                <c:pt idx="13">
                  <c:v>44.6</c:v>
                </c:pt>
                <c:pt idx="14">
                  <c:v>45</c:v>
                </c:pt>
                <c:pt idx="15">
                  <c:v>45.1</c:v>
                </c:pt>
                <c:pt idx="16">
                  <c:v>45.5</c:v>
                </c:pt>
                <c:pt idx="17">
                  <c:v>45.6</c:v>
                </c:pt>
                <c:pt idx="18">
                  <c:v>45.7</c:v>
                </c:pt>
                <c:pt idx="19">
                  <c:v>45.9</c:v>
                </c:pt>
                <c:pt idx="20">
                  <c:v>46.1</c:v>
                </c:pt>
                <c:pt idx="21">
                  <c:v>46.4</c:v>
                </c:pt>
                <c:pt idx="22">
                  <c:v>46.5</c:v>
                </c:pt>
                <c:pt idx="23">
                  <c:v>47.1</c:v>
                </c:pt>
                <c:pt idx="24">
                  <c:v>47.5</c:v>
                </c:pt>
                <c:pt idx="25">
                  <c:v>48.1</c:v>
                </c:pt>
                <c:pt idx="26">
                  <c:v>48.5</c:v>
                </c:pt>
                <c:pt idx="27">
                  <c:v>48.8</c:v>
                </c:pt>
                <c:pt idx="28">
                  <c:v>49</c:v>
                </c:pt>
                <c:pt idx="29">
                  <c:v>49.4</c:v>
                </c:pt>
                <c:pt idx="30">
                  <c:v>49.7</c:v>
                </c:pt>
                <c:pt idx="31">
                  <c:v>50.4</c:v>
                </c:pt>
                <c:pt idx="32">
                  <c:v>50.9</c:v>
                </c:pt>
                <c:pt idx="33">
                  <c:v>51.4</c:v>
                </c:pt>
                <c:pt idx="34">
                  <c:v>51.9</c:v>
                </c:pt>
                <c:pt idx="35">
                  <c:v>52.5</c:v>
                </c:pt>
                <c:pt idx="36">
                  <c:v>52.8</c:v>
                </c:pt>
                <c:pt idx="37">
                  <c:v>53</c:v>
                </c:pt>
                <c:pt idx="38">
                  <c:v>52.9</c:v>
                </c:pt>
                <c:pt idx="39">
                  <c:v>52.7</c:v>
                </c:pt>
                <c:pt idx="40">
                  <c:v>52.6</c:v>
                </c:pt>
                <c:pt idx="41">
                  <c:v>52.5</c:v>
                </c:pt>
                <c:pt idx="42">
                  <c:v>52.2</c:v>
                </c:pt>
                <c:pt idx="43">
                  <c:v>51.7</c:v>
                </c:pt>
                <c:pt idx="44">
                  <c:v>51.5</c:v>
                </c:pt>
                <c:pt idx="45">
                  <c:v>51.4</c:v>
                </c:pt>
                <c:pt idx="46">
                  <c:v>51.2</c:v>
                </c:pt>
                <c:pt idx="47">
                  <c:v>50.6</c:v>
                </c:pt>
                <c:pt idx="48">
                  <c:v>50.3</c:v>
                </c:pt>
                <c:pt idx="49">
                  <c:v>49.9</c:v>
                </c:pt>
                <c:pt idx="50">
                  <c:v>49.8</c:v>
                </c:pt>
                <c:pt idx="51">
                  <c:v>49.2</c:v>
                </c:pt>
                <c:pt idx="52">
                  <c:v>48.9</c:v>
                </c:pt>
                <c:pt idx="53">
                  <c:v>48.4</c:v>
                </c:pt>
                <c:pt idx="54">
                  <c:v>47.9</c:v>
                </c:pt>
                <c:pt idx="55">
                  <c:v>47.1</c:v>
                </c:pt>
                <c:pt idx="56">
                  <c:v>46.2</c:v>
                </c:pt>
                <c:pt idx="57">
                  <c:v>45.6</c:v>
                </c:pt>
                <c:pt idx="58">
                  <c:v>44.9</c:v>
                </c:pt>
                <c:pt idx="59">
                  <c:v>44.1</c:v>
                </c:pt>
                <c:pt idx="60">
                  <c:v>43.7</c:v>
                </c:pt>
                <c:pt idx="61">
                  <c:v>43.6</c:v>
                </c:pt>
                <c:pt idx="62">
                  <c:v>43.5</c:v>
                </c:pt>
                <c:pt idx="63">
                  <c:v>44</c:v>
                </c:pt>
                <c:pt idx="64">
                  <c:v>44.3</c:v>
                </c:pt>
                <c:pt idx="65">
                  <c:v>44.7</c:v>
                </c:pt>
                <c:pt idx="66">
                  <c:v>45.1</c:v>
                </c:pt>
                <c:pt idx="67">
                  <c:v>45.3</c:v>
                </c:pt>
                <c:pt idx="68">
                  <c:v>45.4</c:v>
                </c:pt>
                <c:pt idx="69">
                  <c:v>45.8</c:v>
                </c:pt>
                <c:pt idx="70">
                  <c:v>46</c:v>
                </c:pt>
                <c:pt idx="71">
                  <c:v>46.2</c:v>
                </c:pt>
                <c:pt idx="72">
                  <c:v>46.9</c:v>
                </c:pt>
                <c:pt idx="73">
                  <c:v>47.6</c:v>
                </c:pt>
                <c:pt idx="74">
                  <c:v>47.8</c:v>
                </c:pt>
                <c:pt idx="75">
                  <c:v>48</c:v>
                </c:pt>
                <c:pt idx="76">
                  <c:v>48.4</c:v>
                </c:pt>
                <c:pt idx="77">
                  <c:v>48.5</c:v>
                </c:pt>
                <c:pt idx="78">
                  <c:v>49</c:v>
                </c:pt>
                <c:pt idx="79">
                  <c:v>49.2</c:v>
                </c:pt>
                <c:pt idx="80">
                  <c:v>49.5</c:v>
                </c:pt>
                <c:pt idx="81">
                  <c:v>49.6</c:v>
                </c:pt>
                <c:pt idx="82">
                  <c:v>50.1</c:v>
                </c:pt>
                <c:pt idx="83">
                  <c:v>50.6</c:v>
                </c:pt>
                <c:pt idx="84">
                  <c:v>50.6</c:v>
                </c:pt>
                <c:pt idx="85">
                  <c:v>50.9</c:v>
                </c:pt>
                <c:pt idx="86">
                  <c:v>51.6</c:v>
                </c:pt>
                <c:pt idx="87">
                  <c:v>51.8</c:v>
                </c:pt>
                <c:pt idx="88">
                  <c:v>52.1</c:v>
                </c:pt>
                <c:pt idx="89">
                  <c:v>52.4</c:v>
                </c:pt>
                <c:pt idx="90">
                  <c:v>52.5</c:v>
                </c:pt>
                <c:pt idx="91">
                  <c:v>52.7</c:v>
                </c:pt>
                <c:pt idx="92">
                  <c:v>52.8</c:v>
                </c:pt>
                <c:pt idx="93">
                  <c:v>52.9</c:v>
                </c:pt>
                <c:pt idx="94">
                  <c:v>53.1</c:v>
                </c:pt>
                <c:pt idx="95">
                  <c:v>53.2</c:v>
                </c:pt>
                <c:pt idx="96">
                  <c:v>52.8</c:v>
                </c:pt>
                <c:pt idx="97">
                  <c:v>53.2</c:v>
                </c:pt>
                <c:pt idx="98">
                  <c:v>53.6</c:v>
                </c:pt>
                <c:pt idx="99">
                  <c:v>54.3</c:v>
                </c:pt>
                <c:pt idx="100">
                  <c:v>54.5</c:v>
                </c:pt>
                <c:pt idx="101">
                  <c:v>54.8</c:v>
                </c:pt>
                <c:pt idx="102">
                  <c:v>54.7</c:v>
                </c:pt>
                <c:pt idx="103">
                  <c:v>55</c:v>
                </c:pt>
                <c:pt idx="104">
                  <c:v>55.2</c:v>
                </c:pt>
                <c:pt idx="105">
                  <c:v>55.3</c:v>
                </c:pt>
                <c:pt idx="106">
                  <c:v>55</c:v>
                </c:pt>
                <c:pt idx="107">
                  <c:v>55.1</c:v>
                </c:pt>
                <c:pt idx="108">
                  <c:v>54.7</c:v>
                </c:pt>
                <c:pt idx="109">
                  <c:v>54.7</c:v>
                </c:pt>
                <c:pt idx="110">
                  <c:v>55.2</c:v>
                </c:pt>
                <c:pt idx="111">
                  <c:v>54.2</c:v>
                </c:pt>
                <c:pt idx="112">
                  <c:v>54.6</c:v>
                </c:pt>
                <c:pt idx="113">
                  <c:v>54.3</c:v>
                </c:pt>
                <c:pt idx="114">
                  <c:v>53.9</c:v>
                </c:pt>
                <c:pt idx="115">
                  <c:v>53.6</c:v>
                </c:pt>
                <c:pt idx="116">
                  <c:v>53.4</c:v>
                </c:pt>
                <c:pt idx="117">
                  <c:v>52.9</c:v>
                </c:pt>
                <c:pt idx="118">
                  <c:v>52.3</c:v>
                </c:pt>
                <c:pt idx="119">
                  <c:v>51.9</c:v>
                </c:pt>
                <c:pt idx="120">
                  <c:v>51.8</c:v>
                </c:pt>
                <c:pt idx="121">
                  <c:v>51.6</c:v>
                </c:pt>
                <c:pt idx="122">
                  <c:v>50.4</c:v>
                </c:pt>
                <c:pt idx="123">
                  <c:v>48.9</c:v>
                </c:pt>
                <c:pt idx="124">
                  <c:v>48.3</c:v>
                </c:pt>
                <c:pt idx="125">
                  <c:v>48.5</c:v>
                </c:pt>
                <c:pt idx="126">
                  <c:v>48.9</c:v>
                </c:pt>
                <c:pt idx="127">
                  <c:v>49.3</c:v>
                </c:pt>
                <c:pt idx="128">
                  <c:v>49.7</c:v>
                </c:pt>
                <c:pt idx="129">
                  <c:v>50.1</c:v>
                </c:pt>
                <c:pt idx="130">
                  <c:v>50.1</c:v>
                </c:pt>
                <c:pt idx="131">
                  <c:v>49.9</c:v>
                </c:pt>
                <c:pt idx="132">
                  <c:v>49.2</c:v>
                </c:pt>
                <c:pt idx="133">
                  <c:v>48.9</c:v>
                </c:pt>
                <c:pt idx="134">
                  <c:v>49.1</c:v>
                </c:pt>
                <c:pt idx="135">
                  <c:v>49.3</c:v>
                </c:pt>
                <c:pt idx="136">
                  <c:v>49</c:v>
                </c:pt>
                <c:pt idx="137">
                  <c:v>48.6</c:v>
                </c:pt>
                <c:pt idx="138">
                  <c:v>48.2</c:v>
                </c:pt>
                <c:pt idx="139">
                  <c:v>48</c:v>
                </c:pt>
                <c:pt idx="140">
                  <c:v>47.4</c:v>
                </c:pt>
                <c:pt idx="141">
                  <c:v>47</c:v>
                </c:pt>
                <c:pt idx="142">
                  <c:v>46.8</c:v>
                </c:pt>
                <c:pt idx="143">
                  <c:v>46.7</c:v>
                </c:pt>
                <c:pt idx="144">
                  <c:v>46.2</c:v>
                </c:pt>
                <c:pt idx="145">
                  <c:v>46.5</c:v>
                </c:pt>
                <c:pt idx="146">
                  <c:v>46.3</c:v>
                </c:pt>
                <c:pt idx="147">
                  <c:v>46.3</c:v>
                </c:pt>
                <c:pt idx="148">
                  <c:v>46.1</c:v>
                </c:pt>
                <c:pt idx="149">
                  <c:v>45.8</c:v>
                </c:pt>
                <c:pt idx="150">
                  <c:v>45.9</c:v>
                </c:pt>
                <c:pt idx="151">
                  <c:v>45.6</c:v>
                </c:pt>
                <c:pt idx="152">
                  <c:v>45.9</c:v>
                </c:pt>
                <c:pt idx="153">
                  <c:v>46.1</c:v>
                </c:pt>
                <c:pt idx="154">
                  <c:v>46.3</c:v>
                </c:pt>
                <c:pt idx="155">
                  <c:v>46.7</c:v>
                </c:pt>
                <c:pt idx="156">
                  <c:v>47.5</c:v>
                </c:pt>
                <c:pt idx="157">
                  <c:v>48</c:v>
                </c:pt>
                <c:pt idx="158">
                  <c:v>48.6</c:v>
                </c:pt>
                <c:pt idx="159">
                  <c:v>49</c:v>
                </c:pt>
                <c:pt idx="160">
                  <c:v>49.7</c:v>
                </c:pt>
                <c:pt idx="161">
                  <c:v>50.4</c:v>
                </c:pt>
                <c:pt idx="162">
                  <c:v>50.9</c:v>
                </c:pt>
                <c:pt idx="163">
                  <c:v>51.1</c:v>
                </c:pt>
                <c:pt idx="164">
                  <c:v>51.7</c:v>
                </c:pt>
                <c:pt idx="165">
                  <c:v>52.4</c:v>
                </c:pt>
                <c:pt idx="166">
                  <c:v>52.7</c:v>
                </c:pt>
                <c:pt idx="167">
                  <c:v>53.3</c:v>
                </c:pt>
                <c:pt idx="168">
                  <c:v>53.9</c:v>
                </c:pt>
                <c:pt idx="169">
                  <c:v>54.4</c:v>
                </c:pt>
                <c:pt idx="170">
                  <c:v>54.4</c:v>
                </c:pt>
                <c:pt idx="171">
                  <c:v>54.6</c:v>
                </c:pt>
                <c:pt idx="172">
                  <c:v>55.1</c:v>
                </c:pt>
                <c:pt idx="173">
                  <c:v>55.2</c:v>
                </c:pt>
                <c:pt idx="174">
                  <c:v>55.3</c:v>
                </c:pt>
                <c:pt idx="175">
                  <c:v>55.2</c:v>
                </c:pt>
                <c:pt idx="176">
                  <c:v>55.2</c:v>
                </c:pt>
                <c:pt idx="177">
                  <c:v>55.3</c:v>
                </c:pt>
                <c:pt idx="178">
                  <c:v>55.8</c:v>
                </c:pt>
                <c:pt idx="179">
                  <c:v>56.1</c:v>
                </c:pt>
                <c:pt idx="180">
                  <c:v>56.5</c:v>
                </c:pt>
                <c:pt idx="181">
                  <c:v>56.9</c:v>
                </c:pt>
                <c:pt idx="182">
                  <c:v>57</c:v>
                </c:pt>
                <c:pt idx="183">
                  <c:v>57</c:v>
                </c:pt>
                <c:pt idx="184">
                  <c:v>57.3</c:v>
                </c:pt>
                <c:pt idx="185">
                  <c:v>57.7</c:v>
                </c:pt>
                <c:pt idx="186">
                  <c:v>57.9</c:v>
                </c:pt>
                <c:pt idx="187">
                  <c:v>58.1</c:v>
                </c:pt>
                <c:pt idx="188">
                  <c:v>58.4</c:v>
                </c:pt>
                <c:pt idx="189">
                  <c:v>58.4</c:v>
                </c:pt>
                <c:pt idx="190">
                  <c:v>58.7</c:v>
                </c:pt>
                <c:pt idx="191">
                  <c:v>58.9</c:v>
                </c:pt>
                <c:pt idx="192">
                  <c:v>59.2</c:v>
                </c:pt>
                <c:pt idx="193">
                  <c:v>59.4</c:v>
                </c:pt>
                <c:pt idx="194">
                  <c:v>59.4</c:v>
                </c:pt>
                <c:pt idx="195">
                  <c:v>59.8</c:v>
                </c:pt>
                <c:pt idx="196">
                  <c:v>60</c:v>
                </c:pt>
                <c:pt idx="197">
                  <c:v>60.5</c:v>
                </c:pt>
                <c:pt idx="198">
                  <c:v>60.4</c:v>
                </c:pt>
                <c:pt idx="199">
                  <c:v>60.5</c:v>
                </c:pt>
                <c:pt idx="200">
                  <c:v>60.8</c:v>
                </c:pt>
                <c:pt idx="201">
                  <c:v>60.9</c:v>
                </c:pt>
                <c:pt idx="202">
                  <c:v>61.1</c:v>
                </c:pt>
                <c:pt idx="203">
                  <c:v>61.6</c:v>
                </c:pt>
                <c:pt idx="204">
                  <c:v>61.6</c:v>
                </c:pt>
                <c:pt idx="205">
                  <c:v>62.1</c:v>
                </c:pt>
                <c:pt idx="206">
                  <c:v>62.2</c:v>
                </c:pt>
                <c:pt idx="207">
                  <c:v>62.3</c:v>
                </c:pt>
                <c:pt idx="208">
                  <c:v>62.4</c:v>
                </c:pt>
                <c:pt idx="209">
                  <c:v>62.8</c:v>
                </c:pt>
                <c:pt idx="210">
                  <c:v>63.1</c:v>
                </c:pt>
                <c:pt idx="211">
                  <c:v>63.2</c:v>
                </c:pt>
                <c:pt idx="212">
                  <c:v>63.6</c:v>
                </c:pt>
                <c:pt idx="213">
                  <c:v>63.7</c:v>
                </c:pt>
                <c:pt idx="214">
                  <c:v>63.5</c:v>
                </c:pt>
                <c:pt idx="215">
                  <c:v>63.5</c:v>
                </c:pt>
                <c:pt idx="216">
                  <c:v>63.6</c:v>
                </c:pt>
                <c:pt idx="217">
                  <c:v>64.3</c:v>
                </c:pt>
                <c:pt idx="218">
                  <c:v>64.7</c:v>
                </c:pt>
                <c:pt idx="219">
                  <c:v>64.7</c:v>
                </c:pt>
                <c:pt idx="220">
                  <c:v>64.900000000000006</c:v>
                </c:pt>
                <c:pt idx="221">
                  <c:v>65.3</c:v>
                </c:pt>
                <c:pt idx="222">
                  <c:v>65.3</c:v>
                </c:pt>
                <c:pt idx="223">
                  <c:v>65.5</c:v>
                </c:pt>
                <c:pt idx="224">
                  <c:v>65.599999999999994</c:v>
                </c:pt>
                <c:pt idx="225">
                  <c:v>65.900000000000006</c:v>
                </c:pt>
                <c:pt idx="226">
                  <c:v>66</c:v>
                </c:pt>
                <c:pt idx="227">
                  <c:v>66.099999999999994</c:v>
                </c:pt>
                <c:pt idx="228">
                  <c:v>66.2</c:v>
                </c:pt>
                <c:pt idx="229">
                  <c:v>66.099999999999994</c:v>
                </c:pt>
                <c:pt idx="230">
                  <c:v>65.599999999999994</c:v>
                </c:pt>
                <c:pt idx="231">
                  <c:v>65.8</c:v>
                </c:pt>
                <c:pt idx="232">
                  <c:v>65.599999999999994</c:v>
                </c:pt>
                <c:pt idx="233">
                  <c:v>65.599999999999994</c:v>
                </c:pt>
                <c:pt idx="234">
                  <c:v>65.099999999999994</c:v>
                </c:pt>
                <c:pt idx="235">
                  <c:v>65.5</c:v>
                </c:pt>
                <c:pt idx="236">
                  <c:v>65.5</c:v>
                </c:pt>
                <c:pt idx="237">
                  <c:v>65.2</c:v>
                </c:pt>
                <c:pt idx="238">
                  <c:v>65.3</c:v>
                </c:pt>
                <c:pt idx="239">
                  <c:v>65.400000000000006</c:v>
                </c:pt>
                <c:pt idx="240">
                  <c:v>65.3</c:v>
                </c:pt>
                <c:pt idx="241">
                  <c:v>65.099999999999994</c:v>
                </c:pt>
                <c:pt idx="242">
                  <c:v>65.099999999999994</c:v>
                </c:pt>
                <c:pt idx="243">
                  <c:v>64.8</c:v>
                </c:pt>
                <c:pt idx="244">
                  <c:v>64.8</c:v>
                </c:pt>
                <c:pt idx="245">
                  <c:v>64.900000000000006</c:v>
                </c:pt>
                <c:pt idx="246">
                  <c:v>64.599999999999994</c:v>
                </c:pt>
                <c:pt idx="247">
                  <c:v>63.8</c:v>
                </c:pt>
                <c:pt idx="248">
                  <c:v>63</c:v>
                </c:pt>
                <c:pt idx="249">
                  <c:v>62.2</c:v>
                </c:pt>
                <c:pt idx="250">
                  <c:v>61.2</c:v>
                </c:pt>
                <c:pt idx="251">
                  <c:v>60.7</c:v>
                </c:pt>
                <c:pt idx="252">
                  <c:v>60</c:v>
                </c:pt>
                <c:pt idx="253">
                  <c:v>59.8</c:v>
                </c:pt>
                <c:pt idx="254">
                  <c:v>59.6</c:v>
                </c:pt>
                <c:pt idx="255">
                  <c:v>60.2</c:v>
                </c:pt>
                <c:pt idx="256">
                  <c:v>60.6</c:v>
                </c:pt>
                <c:pt idx="257">
                  <c:v>60.7</c:v>
                </c:pt>
                <c:pt idx="258">
                  <c:v>61.4</c:v>
                </c:pt>
                <c:pt idx="259">
                  <c:v>61.5</c:v>
                </c:pt>
                <c:pt idx="260">
                  <c:v>61.9</c:v>
                </c:pt>
                <c:pt idx="261">
                  <c:v>62</c:v>
                </c:pt>
                <c:pt idx="262">
                  <c:v>61.9</c:v>
                </c:pt>
                <c:pt idx="263">
                  <c:v>61.8</c:v>
                </c:pt>
                <c:pt idx="264">
                  <c:v>62.3</c:v>
                </c:pt>
                <c:pt idx="265">
                  <c:v>62.5</c:v>
                </c:pt>
                <c:pt idx="266">
                  <c:v>63.1</c:v>
                </c:pt>
                <c:pt idx="267">
                  <c:v>63.6</c:v>
                </c:pt>
                <c:pt idx="268">
                  <c:v>64.099999999999994</c:v>
                </c:pt>
                <c:pt idx="269">
                  <c:v>64.5</c:v>
                </c:pt>
                <c:pt idx="270">
                  <c:v>64.7</c:v>
                </c:pt>
                <c:pt idx="271">
                  <c:v>65</c:v>
                </c:pt>
                <c:pt idx="272">
                  <c:v>65.2</c:v>
                </c:pt>
                <c:pt idx="273">
                  <c:v>65.400000000000006</c:v>
                </c:pt>
                <c:pt idx="274">
                  <c:v>66</c:v>
                </c:pt>
                <c:pt idx="275">
                  <c:v>66.900000000000006</c:v>
                </c:pt>
                <c:pt idx="276">
                  <c:v>67.3</c:v>
                </c:pt>
                <c:pt idx="277">
                  <c:v>67.8</c:v>
                </c:pt>
                <c:pt idx="278">
                  <c:v>67.7</c:v>
                </c:pt>
                <c:pt idx="279">
                  <c:v>68.3</c:v>
                </c:pt>
                <c:pt idx="280">
                  <c:v>68.400000000000006</c:v>
                </c:pt>
                <c:pt idx="281">
                  <c:v>68.599999999999994</c:v>
                </c:pt>
                <c:pt idx="282">
                  <c:v>68.7</c:v>
                </c:pt>
                <c:pt idx="283">
                  <c:v>69.2</c:v>
                </c:pt>
                <c:pt idx="284">
                  <c:v>69.5</c:v>
                </c:pt>
                <c:pt idx="285">
                  <c:v>69.8</c:v>
                </c:pt>
                <c:pt idx="286">
                  <c:v>70.2</c:v>
                </c:pt>
                <c:pt idx="287">
                  <c:v>71.2</c:v>
                </c:pt>
                <c:pt idx="288">
                  <c:v>71.099999999999994</c:v>
                </c:pt>
                <c:pt idx="289">
                  <c:v>71.3</c:v>
                </c:pt>
                <c:pt idx="290">
                  <c:v>72.400000000000006</c:v>
                </c:pt>
                <c:pt idx="291">
                  <c:v>72.8</c:v>
                </c:pt>
                <c:pt idx="292">
                  <c:v>73.3</c:v>
                </c:pt>
                <c:pt idx="293">
                  <c:v>73.900000000000006</c:v>
                </c:pt>
                <c:pt idx="294">
                  <c:v>74.2</c:v>
                </c:pt>
                <c:pt idx="295">
                  <c:v>74.900000000000006</c:v>
                </c:pt>
                <c:pt idx="296">
                  <c:v>75.3</c:v>
                </c:pt>
                <c:pt idx="297">
                  <c:v>75.900000000000006</c:v>
                </c:pt>
                <c:pt idx="298">
                  <c:v>76.2</c:v>
                </c:pt>
                <c:pt idx="299">
                  <c:v>76.7</c:v>
                </c:pt>
                <c:pt idx="300">
                  <c:v>77</c:v>
                </c:pt>
                <c:pt idx="301">
                  <c:v>77</c:v>
                </c:pt>
                <c:pt idx="302">
                  <c:v>76.900000000000006</c:v>
                </c:pt>
                <c:pt idx="303">
                  <c:v>77</c:v>
                </c:pt>
                <c:pt idx="304">
                  <c:v>77</c:v>
                </c:pt>
                <c:pt idx="305">
                  <c:v>77</c:v>
                </c:pt>
                <c:pt idx="306">
                  <c:v>77.099999999999994</c:v>
                </c:pt>
                <c:pt idx="307">
                  <c:v>77.5</c:v>
                </c:pt>
                <c:pt idx="308">
                  <c:v>77.8</c:v>
                </c:pt>
                <c:pt idx="309">
                  <c:v>77.7</c:v>
                </c:pt>
                <c:pt idx="310">
                  <c:v>77.7</c:v>
                </c:pt>
                <c:pt idx="311">
                  <c:v>77.8</c:v>
                </c:pt>
                <c:pt idx="312">
                  <c:v>76.5</c:v>
                </c:pt>
                <c:pt idx="313">
                  <c:v>77.400000000000006</c:v>
                </c:pt>
                <c:pt idx="314">
                  <c:v>77.599999999999994</c:v>
                </c:pt>
                <c:pt idx="315">
                  <c:v>78.099999999999994</c:v>
                </c:pt>
                <c:pt idx="316">
                  <c:v>78.7</c:v>
                </c:pt>
                <c:pt idx="317">
                  <c:v>79.2</c:v>
                </c:pt>
                <c:pt idx="318">
                  <c:v>79.2</c:v>
                </c:pt>
                <c:pt idx="319">
                  <c:v>79.5</c:v>
                </c:pt>
                <c:pt idx="320">
                  <c:v>79.8</c:v>
                </c:pt>
                <c:pt idx="321">
                  <c:v>80</c:v>
                </c:pt>
                <c:pt idx="322">
                  <c:v>80.599999999999994</c:v>
                </c:pt>
                <c:pt idx="323">
                  <c:v>80.7</c:v>
                </c:pt>
                <c:pt idx="324">
                  <c:v>81.3</c:v>
                </c:pt>
                <c:pt idx="325">
                  <c:v>82.3</c:v>
                </c:pt>
                <c:pt idx="326">
                  <c:v>82.7</c:v>
                </c:pt>
                <c:pt idx="327">
                  <c:v>82.8</c:v>
                </c:pt>
                <c:pt idx="328">
                  <c:v>83.5</c:v>
                </c:pt>
                <c:pt idx="329">
                  <c:v>84.1</c:v>
                </c:pt>
                <c:pt idx="330">
                  <c:v>85.1</c:v>
                </c:pt>
                <c:pt idx="331">
                  <c:v>85.2</c:v>
                </c:pt>
                <c:pt idx="332">
                  <c:v>85.9</c:v>
                </c:pt>
                <c:pt idx="333">
                  <c:v>86.3</c:v>
                </c:pt>
                <c:pt idx="334">
                  <c:v>86.5</c:v>
                </c:pt>
                <c:pt idx="335">
                  <c:v>87</c:v>
                </c:pt>
                <c:pt idx="336">
                  <c:v>87</c:v>
                </c:pt>
                <c:pt idx="337">
                  <c:v>87.9</c:v>
                </c:pt>
                <c:pt idx="338">
                  <c:v>88.1</c:v>
                </c:pt>
                <c:pt idx="339">
                  <c:v>88.1</c:v>
                </c:pt>
                <c:pt idx="340">
                  <c:v>88.5</c:v>
                </c:pt>
                <c:pt idx="341">
                  <c:v>88.1</c:v>
                </c:pt>
                <c:pt idx="342">
                  <c:v>88.4</c:v>
                </c:pt>
                <c:pt idx="343">
                  <c:v>88.6</c:v>
                </c:pt>
                <c:pt idx="344">
                  <c:v>88.1</c:v>
                </c:pt>
                <c:pt idx="345">
                  <c:v>87.8</c:v>
                </c:pt>
                <c:pt idx="346">
                  <c:v>88.1</c:v>
                </c:pt>
                <c:pt idx="347">
                  <c:v>88.4</c:v>
                </c:pt>
                <c:pt idx="348">
                  <c:v>88.3</c:v>
                </c:pt>
                <c:pt idx="349">
                  <c:v>89</c:v>
                </c:pt>
                <c:pt idx="350">
                  <c:v>89.1</c:v>
                </c:pt>
                <c:pt idx="351">
                  <c:v>89.2</c:v>
                </c:pt>
                <c:pt idx="352">
                  <c:v>89.7</c:v>
                </c:pt>
                <c:pt idx="353">
                  <c:v>90</c:v>
                </c:pt>
                <c:pt idx="354">
                  <c:v>90.4</c:v>
                </c:pt>
                <c:pt idx="355">
                  <c:v>90.7</c:v>
                </c:pt>
                <c:pt idx="356">
                  <c:v>90.8</c:v>
                </c:pt>
                <c:pt idx="357">
                  <c:v>91.2</c:v>
                </c:pt>
                <c:pt idx="358">
                  <c:v>91.8</c:v>
                </c:pt>
                <c:pt idx="359">
                  <c:v>92.6</c:v>
                </c:pt>
                <c:pt idx="360">
                  <c:v>93.3</c:v>
                </c:pt>
                <c:pt idx="361">
                  <c:v>92.8</c:v>
                </c:pt>
                <c:pt idx="362">
                  <c:v>93.7</c:v>
                </c:pt>
                <c:pt idx="363">
                  <c:v>93.8</c:v>
                </c:pt>
                <c:pt idx="364">
                  <c:v>93.1</c:v>
                </c:pt>
                <c:pt idx="365">
                  <c:v>93.3</c:v>
                </c:pt>
                <c:pt idx="366">
                  <c:v>93</c:v>
                </c:pt>
                <c:pt idx="367">
                  <c:v>92.5</c:v>
                </c:pt>
                <c:pt idx="368">
                  <c:v>92.8</c:v>
                </c:pt>
                <c:pt idx="369">
                  <c:v>92.1</c:v>
                </c:pt>
                <c:pt idx="370">
                  <c:v>91.4</c:v>
                </c:pt>
                <c:pt idx="371">
                  <c:v>90</c:v>
                </c:pt>
                <c:pt idx="372">
                  <c:v>89.6</c:v>
                </c:pt>
                <c:pt idx="373">
                  <c:v>88.6</c:v>
                </c:pt>
                <c:pt idx="374">
                  <c:v>87.4</c:v>
                </c:pt>
                <c:pt idx="375">
                  <c:v>86.6</c:v>
                </c:pt>
                <c:pt idx="376">
                  <c:v>86.9</c:v>
                </c:pt>
                <c:pt idx="377">
                  <c:v>86.4</c:v>
                </c:pt>
                <c:pt idx="378">
                  <c:v>86.3</c:v>
                </c:pt>
                <c:pt idx="379">
                  <c:v>86.2</c:v>
                </c:pt>
                <c:pt idx="380">
                  <c:v>84.7</c:v>
                </c:pt>
                <c:pt idx="381">
                  <c:v>84.2</c:v>
                </c:pt>
                <c:pt idx="382">
                  <c:v>84.7</c:v>
                </c:pt>
                <c:pt idx="383">
                  <c:v>85.5</c:v>
                </c:pt>
                <c:pt idx="384">
                  <c:v>85.5</c:v>
                </c:pt>
                <c:pt idx="385">
                  <c:v>86.3</c:v>
                </c:pt>
                <c:pt idx="386">
                  <c:v>86.7</c:v>
                </c:pt>
                <c:pt idx="387">
                  <c:v>87.3</c:v>
                </c:pt>
                <c:pt idx="388">
                  <c:v>88.2</c:v>
                </c:pt>
                <c:pt idx="389">
                  <c:v>88.5</c:v>
                </c:pt>
                <c:pt idx="390">
                  <c:v>88.1</c:v>
                </c:pt>
                <c:pt idx="391">
                  <c:v>88.3</c:v>
                </c:pt>
                <c:pt idx="392">
                  <c:v>88</c:v>
                </c:pt>
                <c:pt idx="393">
                  <c:v>88</c:v>
                </c:pt>
                <c:pt idx="394">
                  <c:v>88.5</c:v>
                </c:pt>
                <c:pt idx="395">
                  <c:v>88.5</c:v>
                </c:pt>
                <c:pt idx="396">
                  <c:v>88.8</c:v>
                </c:pt>
                <c:pt idx="397">
                  <c:v>88.5</c:v>
                </c:pt>
                <c:pt idx="398">
                  <c:v>88.5</c:v>
                </c:pt>
                <c:pt idx="399">
                  <c:v>88.2</c:v>
                </c:pt>
                <c:pt idx="400">
                  <c:v>89.2</c:v>
                </c:pt>
                <c:pt idx="401">
                  <c:v>89.9</c:v>
                </c:pt>
                <c:pt idx="402">
                  <c:v>90.3</c:v>
                </c:pt>
                <c:pt idx="403">
                  <c:v>90.9</c:v>
                </c:pt>
                <c:pt idx="404">
                  <c:v>92</c:v>
                </c:pt>
                <c:pt idx="405">
                  <c:v>93.1</c:v>
                </c:pt>
                <c:pt idx="406">
                  <c:v>94.1</c:v>
                </c:pt>
                <c:pt idx="407">
                  <c:v>95.1</c:v>
                </c:pt>
                <c:pt idx="408">
                  <c:v>96</c:v>
                </c:pt>
                <c:pt idx="409">
                  <c:v>96.9</c:v>
                </c:pt>
                <c:pt idx="410">
                  <c:v>98.3</c:v>
                </c:pt>
                <c:pt idx="411">
                  <c:v>98.5</c:v>
                </c:pt>
                <c:pt idx="412">
                  <c:v>99.3</c:v>
                </c:pt>
                <c:pt idx="413">
                  <c:v>99.7</c:v>
                </c:pt>
                <c:pt idx="414">
                  <c:v>100.4</c:v>
                </c:pt>
                <c:pt idx="415">
                  <c:v>101</c:v>
                </c:pt>
                <c:pt idx="416">
                  <c:v>101.6</c:v>
                </c:pt>
                <c:pt idx="417">
                  <c:v>101.9</c:v>
                </c:pt>
                <c:pt idx="418">
                  <c:v>102.7</c:v>
                </c:pt>
                <c:pt idx="419">
                  <c:v>103.8</c:v>
                </c:pt>
                <c:pt idx="420">
                  <c:v>104.2</c:v>
                </c:pt>
                <c:pt idx="421">
                  <c:v>104.8</c:v>
                </c:pt>
                <c:pt idx="422">
                  <c:v>104.6</c:v>
                </c:pt>
                <c:pt idx="423">
                  <c:v>105.2</c:v>
                </c:pt>
                <c:pt idx="424">
                  <c:v>105</c:v>
                </c:pt>
                <c:pt idx="425">
                  <c:v>105.8</c:v>
                </c:pt>
                <c:pt idx="426">
                  <c:v>105.9</c:v>
                </c:pt>
                <c:pt idx="427">
                  <c:v>106.6</c:v>
                </c:pt>
                <c:pt idx="428">
                  <c:v>106</c:v>
                </c:pt>
                <c:pt idx="429">
                  <c:v>106.4</c:v>
                </c:pt>
                <c:pt idx="430">
                  <c:v>107</c:v>
                </c:pt>
                <c:pt idx="431">
                  <c:v>107.2</c:v>
                </c:pt>
                <c:pt idx="432">
                  <c:v>108.1</c:v>
                </c:pt>
                <c:pt idx="433">
                  <c:v>108.2</c:v>
                </c:pt>
                <c:pt idx="434">
                  <c:v>108.5</c:v>
                </c:pt>
                <c:pt idx="435">
                  <c:v>107.9</c:v>
                </c:pt>
                <c:pt idx="436">
                  <c:v>107.4</c:v>
                </c:pt>
                <c:pt idx="437">
                  <c:v>107.5</c:v>
                </c:pt>
                <c:pt idx="438">
                  <c:v>107</c:v>
                </c:pt>
                <c:pt idx="439">
                  <c:v>106.7</c:v>
                </c:pt>
                <c:pt idx="440">
                  <c:v>106.7</c:v>
                </c:pt>
                <c:pt idx="441">
                  <c:v>106.5</c:v>
                </c:pt>
                <c:pt idx="442">
                  <c:v>106.4</c:v>
                </c:pt>
                <c:pt idx="443">
                  <c:v>107</c:v>
                </c:pt>
                <c:pt idx="444">
                  <c:v>106.7</c:v>
                </c:pt>
                <c:pt idx="445">
                  <c:v>106.8</c:v>
                </c:pt>
                <c:pt idx="446">
                  <c:v>107.1</c:v>
                </c:pt>
                <c:pt idx="447">
                  <c:v>106.9</c:v>
                </c:pt>
                <c:pt idx="448">
                  <c:v>107</c:v>
                </c:pt>
                <c:pt idx="449">
                  <c:v>106.7</c:v>
                </c:pt>
                <c:pt idx="450">
                  <c:v>106.6</c:v>
                </c:pt>
                <c:pt idx="451">
                  <c:v>106</c:v>
                </c:pt>
                <c:pt idx="452">
                  <c:v>105.4</c:v>
                </c:pt>
                <c:pt idx="453">
                  <c:v>104.8</c:v>
                </c:pt>
                <c:pt idx="454">
                  <c:v>103.9</c:v>
                </c:pt>
                <c:pt idx="455">
                  <c:v>103</c:v>
                </c:pt>
                <c:pt idx="456">
                  <c:v>101.9</c:v>
                </c:pt>
                <c:pt idx="457">
                  <c:v>101</c:v>
                </c:pt>
                <c:pt idx="458">
                  <c:v>99.5</c:v>
                </c:pt>
                <c:pt idx="459">
                  <c:v>99</c:v>
                </c:pt>
                <c:pt idx="460">
                  <c:v>98.1</c:v>
                </c:pt>
                <c:pt idx="461">
                  <c:v>97.5</c:v>
                </c:pt>
                <c:pt idx="462">
                  <c:v>95.4</c:v>
                </c:pt>
                <c:pt idx="463">
                  <c:v>94.1</c:v>
                </c:pt>
                <c:pt idx="464">
                  <c:v>92</c:v>
                </c:pt>
                <c:pt idx="465">
                  <c:v>89.2</c:v>
                </c:pt>
                <c:pt idx="466">
                  <c:v>86.8</c:v>
                </c:pt>
                <c:pt idx="467">
                  <c:v>84.5</c:v>
                </c:pt>
                <c:pt idx="468">
                  <c:v>82.9</c:v>
                </c:pt>
                <c:pt idx="469">
                  <c:v>81.8</c:v>
                </c:pt>
                <c:pt idx="470">
                  <c:v>80.400000000000006</c:v>
                </c:pt>
                <c:pt idx="471">
                  <c:v>80.7</c:v>
                </c:pt>
                <c:pt idx="472">
                  <c:v>81.099999999999994</c:v>
                </c:pt>
                <c:pt idx="473">
                  <c:v>81.7</c:v>
                </c:pt>
                <c:pt idx="474">
                  <c:v>82.4</c:v>
                </c:pt>
                <c:pt idx="475">
                  <c:v>83.1</c:v>
                </c:pt>
                <c:pt idx="476">
                  <c:v>83.7</c:v>
                </c:pt>
                <c:pt idx="477">
                  <c:v>84.3</c:v>
                </c:pt>
                <c:pt idx="478">
                  <c:v>85.2</c:v>
                </c:pt>
                <c:pt idx="479">
                  <c:v>86.3</c:v>
                </c:pt>
                <c:pt idx="480">
                  <c:v>86.8</c:v>
                </c:pt>
                <c:pt idx="481">
                  <c:v>86.9</c:v>
                </c:pt>
                <c:pt idx="482">
                  <c:v>88.4</c:v>
                </c:pt>
                <c:pt idx="483">
                  <c:v>88.9</c:v>
                </c:pt>
                <c:pt idx="484">
                  <c:v>89</c:v>
                </c:pt>
                <c:pt idx="485">
                  <c:v>88.9</c:v>
                </c:pt>
                <c:pt idx="486">
                  <c:v>89.1</c:v>
                </c:pt>
                <c:pt idx="487">
                  <c:v>89.2</c:v>
                </c:pt>
                <c:pt idx="488">
                  <c:v>89.7</c:v>
                </c:pt>
                <c:pt idx="489">
                  <c:v>89.8</c:v>
                </c:pt>
                <c:pt idx="490">
                  <c:v>90.5</c:v>
                </c:pt>
                <c:pt idx="491">
                  <c:v>91.7</c:v>
                </c:pt>
                <c:pt idx="492">
                  <c:v>91.8</c:v>
                </c:pt>
                <c:pt idx="493">
                  <c:v>92.7</c:v>
                </c:pt>
                <c:pt idx="494">
                  <c:v>93.7</c:v>
                </c:pt>
                <c:pt idx="495">
                  <c:v>93.7</c:v>
                </c:pt>
                <c:pt idx="496">
                  <c:v>94.2</c:v>
                </c:pt>
                <c:pt idx="497">
                  <c:v>94.2</c:v>
                </c:pt>
                <c:pt idx="498">
                  <c:v>94.4</c:v>
                </c:pt>
                <c:pt idx="499">
                  <c:v>93.7</c:v>
                </c:pt>
                <c:pt idx="500">
                  <c:v>93.2</c:v>
                </c:pt>
                <c:pt idx="501">
                  <c:v>93.8</c:v>
                </c:pt>
                <c:pt idx="502">
                  <c:v>94.1</c:v>
                </c:pt>
                <c:pt idx="503">
                  <c:v>94.5</c:v>
                </c:pt>
                <c:pt idx="504">
                  <c:v>94.6</c:v>
                </c:pt>
                <c:pt idx="505">
                  <c:v>95.3</c:v>
                </c:pt>
                <c:pt idx="506">
                  <c:v>95.6</c:v>
                </c:pt>
                <c:pt idx="507">
                  <c:v>95.5</c:v>
                </c:pt>
              </c:numCache>
            </c:numRef>
          </c:yVal>
          <c:smooth val="0"/>
        </c:ser>
        <c:dLbls>
          <c:showLegendKey val="0"/>
          <c:showVal val="0"/>
          <c:showCatName val="0"/>
          <c:showSerName val="0"/>
          <c:showPercent val="0"/>
          <c:showBubbleSize val="0"/>
        </c:dLbls>
        <c:axId val="137728768"/>
        <c:axId val="137730304"/>
      </c:scatterChart>
      <c:valAx>
        <c:axId val="137728768"/>
        <c:scaling>
          <c:orientation val="minMax"/>
          <c:max val="2013"/>
          <c:min val="197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137730304"/>
        <c:crosses val="autoZero"/>
        <c:crossBetween val="midCat"/>
        <c:majorUnit val="5"/>
        <c:minorUnit val="1"/>
      </c:valAx>
      <c:valAx>
        <c:axId val="137730304"/>
        <c:scaling>
          <c:orientation val="minMax"/>
          <c:max val="120"/>
          <c:min val="0"/>
        </c:scaling>
        <c:delete val="0"/>
        <c:axPos val="l"/>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37728768"/>
        <c:crosses val="autoZero"/>
        <c:crossBetween val="midCat"/>
        <c:majorUnit val="10"/>
        <c:minorUnit val="4"/>
      </c:valAx>
      <c:valAx>
        <c:axId val="137736192"/>
        <c:scaling>
          <c:orientation val="minMax"/>
          <c:max val="1"/>
          <c:min val="0"/>
        </c:scaling>
        <c:delete val="0"/>
        <c:axPos val="r"/>
        <c:numFmt formatCode="General" sourceLinked="1"/>
        <c:majorTickMark val="none"/>
        <c:minorTickMark val="none"/>
        <c:tickLblPos val="none"/>
        <c:crossAx val="137737728"/>
        <c:crosses val="max"/>
        <c:crossBetween val="between"/>
        <c:majorUnit val="0.2"/>
        <c:minorUnit val="0.04"/>
      </c:valAx>
      <c:catAx>
        <c:axId val="137737728"/>
        <c:scaling>
          <c:orientation val="minMax"/>
        </c:scaling>
        <c:delete val="1"/>
        <c:axPos val="b"/>
        <c:numFmt formatCode="0.00" sourceLinked="1"/>
        <c:majorTickMark val="out"/>
        <c:minorTickMark val="none"/>
        <c:tickLblPos val="nextTo"/>
        <c:crossAx val="137736192"/>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wmf"/><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wmf"/><Relationship Id="rId1" Type="http://schemas.openxmlformats.org/officeDocument/2006/relationships/image" Target="../media/image1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wmf"/><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8.wmf"/></Relationships>
</file>

<file path=ppt/drawings/drawing1.xml><?xml version="1.0" encoding="utf-8"?>
<c:userShapes xmlns:c="http://schemas.openxmlformats.org/drawingml/2006/chart">
  <cdr:relSizeAnchor xmlns:cdr="http://schemas.openxmlformats.org/drawingml/2006/chartDrawing">
    <cdr:from>
      <cdr:x>0.2138</cdr:x>
      <cdr:y>0.66746</cdr:y>
    </cdr:from>
    <cdr:to>
      <cdr:x>0.96662</cdr:x>
      <cdr:y>0.66791</cdr:y>
    </cdr:to>
    <cdr:cxnSp macro="">
      <cdr:nvCxnSpPr>
        <cdr:cNvPr id="3" name="Straight Connector 2"/>
        <cdr:cNvCxnSpPr/>
      </cdr:nvCxnSpPr>
      <cdr:spPr>
        <a:xfrm xmlns:a="http://schemas.openxmlformats.org/drawingml/2006/main">
          <a:off x="1853356" y="4199060"/>
          <a:ext cx="6525799" cy="2785"/>
        </a:xfrm>
        <a:prstGeom xmlns:a="http://schemas.openxmlformats.org/drawingml/2006/main" prst="line">
          <a:avLst/>
        </a:prstGeom>
        <a:ln xmlns:a="http://schemas.openxmlformats.org/drawingml/2006/main" w="952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0.5386</cdr:x>
      <cdr:y>0.14881</cdr:y>
    </cdr:from>
    <cdr:to>
      <cdr:x>0.5386</cdr:x>
      <cdr:y>0.87743</cdr:y>
    </cdr:to>
    <cdr:cxnSp macro="">
      <cdr:nvCxnSpPr>
        <cdr:cNvPr id="9" name="Straight Connector 8"/>
        <cdr:cNvCxnSpPr/>
      </cdr:nvCxnSpPr>
      <cdr:spPr>
        <a:xfrm xmlns:a="http://schemas.openxmlformats.org/drawingml/2006/main" flipV="1">
          <a:off x="4668840" y="936185"/>
          <a:ext cx="0" cy="4583801"/>
        </a:xfrm>
        <a:prstGeom xmlns:a="http://schemas.openxmlformats.org/drawingml/2006/main" prst="line">
          <a:avLst/>
        </a:prstGeom>
        <a:ln xmlns:a="http://schemas.openxmlformats.org/drawingml/2006/main" w="952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0.46099</cdr:x>
      <cdr:y>0.25406</cdr:y>
    </cdr:from>
    <cdr:to>
      <cdr:x>0.46357</cdr:x>
      <cdr:y>0.28008</cdr:y>
    </cdr:to>
    <cdr:cxnSp macro="">
      <cdr:nvCxnSpPr>
        <cdr:cNvPr id="21" name="Straight Connector 20"/>
        <cdr:cNvCxnSpPr/>
      </cdr:nvCxnSpPr>
      <cdr:spPr>
        <a:xfrm xmlns:a="http://schemas.openxmlformats.org/drawingml/2006/main" flipV="1">
          <a:off x="3996118" y="1598301"/>
          <a:ext cx="22364" cy="163693"/>
        </a:xfrm>
        <a:prstGeom xmlns:a="http://schemas.openxmlformats.org/drawingml/2006/main" prst="line">
          <a:avLst/>
        </a:prstGeom>
        <a:ln xmlns:a="http://schemas.openxmlformats.org/drawingml/2006/main" w="952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5000"/>
              </a:lnSpc>
              <a:spcBef>
                <a:spcPts val="0"/>
              </a:spcBef>
            </a:pPr>
            <a:r>
              <a:rPr lang="en-US" dirty="0" smtClean="0"/>
              <a:t>This chapter has two main objectives:  motivating the study of short-run fluctuations, and introducing (a simple version of) the model of aggregate demand and aggregate supply.  </a:t>
            </a:r>
          </a:p>
          <a:p>
            <a:pPr>
              <a:lnSpc>
                <a:spcPct val="105000"/>
              </a:lnSpc>
              <a:spcBef>
                <a:spcPts val="0"/>
              </a:spcBef>
            </a:pPr>
            <a:endParaRPr lang="en-US" dirty="0" smtClean="0"/>
          </a:p>
          <a:p>
            <a:pPr>
              <a:lnSpc>
                <a:spcPct val="105000"/>
              </a:lnSpc>
              <a:spcBef>
                <a:spcPts val="0"/>
              </a:spcBef>
            </a:pPr>
            <a:r>
              <a:rPr lang="en-US" dirty="0" smtClean="0"/>
              <a:t>Regarding the first objective, the chapter provides lots of data and discussion of the </a:t>
            </a:r>
            <a:r>
              <a:rPr lang="en-US" dirty="0" err="1" smtClean="0"/>
              <a:t>macroeconomy’s</a:t>
            </a:r>
            <a:r>
              <a:rPr lang="en-US" dirty="0" smtClean="0"/>
              <a:t> behavior in the short run.  Regarding the second, the presentation here is best seen as providing the overall context or outline, which will be considerably fleshed out over the next few chapters.  </a:t>
            </a:r>
          </a:p>
          <a:p>
            <a:pPr>
              <a:lnSpc>
                <a:spcPct val="105000"/>
              </a:lnSpc>
              <a:spcBef>
                <a:spcPts val="0"/>
              </a:spcBef>
            </a:pPr>
            <a:endParaRPr lang="en-US" dirty="0" smtClean="0"/>
          </a:p>
          <a:p>
            <a:pPr>
              <a:lnSpc>
                <a:spcPct val="105000"/>
              </a:lnSpc>
              <a:spcBef>
                <a:spcPts val="0"/>
              </a:spcBef>
            </a:pPr>
            <a:r>
              <a:rPr lang="en-US" dirty="0" smtClean="0"/>
              <a:t>This chapter is less difficult than most other chapters in the book, and all of the concepts it introduces are all developed in more detail in the following chapters of Part IV.  Therefore, you might consider spending a little less class time on this chapter than on other chapters.</a:t>
            </a:r>
          </a:p>
          <a:p>
            <a:pPr>
              <a:lnSpc>
                <a:spcPct val="105000"/>
              </a:lnSpc>
              <a:spcBef>
                <a:spcPts val="0"/>
              </a:spcBef>
            </a:pPr>
            <a:r>
              <a:rPr lang="en-US" dirty="0" smtClean="0"/>
              <a:t>  </a:t>
            </a:r>
          </a:p>
          <a:p>
            <a:pPr>
              <a:lnSpc>
                <a:spcPct val="105000"/>
              </a:lnSpc>
              <a:spcBef>
                <a:spcPts val="0"/>
              </a:spcBef>
            </a:pPr>
            <a:r>
              <a:rPr lang="en-US" dirty="0" smtClean="0"/>
              <a:t>Please note that the AD curve in this chapter is based on the quantity theory of money.  This simple theory, familiar to students from earlier chapters, yields a simple AD curve, which is adequate for the purposes of this chapter’s basic introduction to AD/AS. </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558925" y="650875"/>
            <a:ext cx="3748088" cy="2811463"/>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index turns downward a few months to a year before almost every recession.  It also turns upward just prior to the end of almost every recession. </a:t>
            </a:r>
          </a:p>
          <a:p>
            <a:endParaRPr lang="en-US" dirty="0" smtClean="0"/>
          </a:p>
          <a:p>
            <a:r>
              <a:rPr lang="en-US" dirty="0" smtClean="0"/>
              <a:t>Source:  Conference Board. http://</a:t>
            </a:r>
            <a:r>
              <a:rPr lang="en-US" dirty="0" err="1" smtClean="0"/>
              <a:t>www.conference-board.org</a:t>
            </a:r>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3C451937-9944-48A5-89BE-0882369F943E}" type="slidenum">
              <a:rPr lang="en-US">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2344800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656F7C7-6EA2-459C-8EF1-AEC67DBAEF68}" type="slidenum">
              <a:rPr lang="en-US" smtClean="0"/>
              <a:pPr/>
              <a:t>10</a:t>
            </a:fld>
            <a:endParaRPr lang="en-US"/>
          </a:p>
        </p:txBody>
      </p:sp>
      <p:sp>
        <p:nvSpPr>
          <p:cNvPr id="69636" name="Rectangle 3"/>
          <p:cNvSpPr>
            <a:spLocks noGrp="1" noChangeArrowheads="1"/>
          </p:cNvSpPr>
          <p:nvPr>
            <p:ph type="body" idx="1"/>
          </p:nvPr>
        </p:nvSpPr>
        <p:spPr/>
        <p:txBody>
          <a:bodyPr/>
          <a:lstStyle/>
          <a:p>
            <a:r>
              <a:rPr lang="en-US" dirty="0" smtClean="0"/>
              <a:t>The material on this slide was introduced in Chapter 1, but it’s probably worth repeating at this point, especially since the behavior of prices is so critical for understanding short-run fluctuations.  </a:t>
            </a:r>
          </a:p>
          <a:p>
            <a:endParaRPr lang="en-US" dirty="0" smtClean="0"/>
          </a:p>
          <a:p>
            <a:r>
              <a:rPr lang="en-US" dirty="0" smtClean="0"/>
              <a:t>It might also be worth reminding students that they (and most adults) are already aware of the concept of sticky prices.  If they have a favorite beverage at Starbucks, ask if they can remember when its price was last increased.  If they work, ask how long it’s been since their wage was last increased. Sticky prices are a fact of everyday life, even if most adults have not heard the term “sticky prices” or studied the implications of sticky prices for short-run economic fluctuations. </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3339511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21EDE28-3DA3-4F95-B405-4FFDBE6B7B11}" type="slidenum">
              <a:rPr lang="en-US" smtClean="0"/>
              <a:pPr/>
              <a:t>11</a:t>
            </a:fld>
            <a:endParaRPr lang="en-US"/>
          </a:p>
        </p:txBody>
      </p:sp>
      <p:sp>
        <p:nvSpPr>
          <p:cNvPr id="70660" name="Rectangle 3"/>
          <p:cNvSpPr>
            <a:spLocks noGrp="1" noChangeArrowheads="1"/>
          </p:cNvSpPr>
          <p:nvPr>
            <p:ph type="body" idx="1"/>
          </p:nvPr>
        </p:nvSpPr>
        <p:spPr/>
        <p:txBody>
          <a:bodyPr/>
          <a:lstStyle/>
          <a:p>
            <a:r>
              <a:rPr lang="en-US" dirty="0" smtClean="0"/>
              <a:t>Classical macroeconomic theory is what students learned in Chapters 3–9.  This slide recaps an important lesson from classical theory, which stands in sharp contrast to what we are about to cover now.  </a:t>
            </a:r>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2980355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8EF5BCB-FC66-4A60-895C-9D460091C7BB}" type="slidenum">
              <a:rPr lang="en-US" smtClean="0"/>
              <a:pPr/>
              <a:t>12</a:t>
            </a:fld>
            <a:endParaRPr lang="en-US"/>
          </a:p>
        </p:txBody>
      </p:sp>
      <p:sp>
        <p:nvSpPr>
          <p:cNvPr id="71684" name="Rectangle 3"/>
          <p:cNvSpPr>
            <a:spLocks noGrp="1" noChangeArrowheads="1"/>
          </p:cNvSpPr>
          <p:nvPr>
            <p:ph type="body" idx="1"/>
          </p:nvPr>
        </p:nvSpPr>
        <p:spPr/>
        <p:txBody>
          <a:bodyPr/>
          <a:lstStyle/>
          <a:p>
            <a:r>
              <a:rPr lang="en-US" dirty="0" smtClean="0"/>
              <a:t>Chapters 10–12 focus on the closed economy case.  </a:t>
            </a:r>
          </a:p>
          <a:p>
            <a:endParaRPr lang="en-US" dirty="0"/>
          </a:p>
          <a:p>
            <a:r>
              <a:rPr lang="en-US" dirty="0" smtClean="0"/>
              <a:t>In an open economy, the list of things that affect aggregate demand is a bit longer.  (See Chapter 13.)</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4101364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EB530FA-AF19-4CA1-A772-F28FED88AD18}" type="slidenum">
              <a:rPr lang="en-US"/>
              <a:pPr>
                <a:defRPr/>
              </a:pPr>
              <a:t>13</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31992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9E6B85-4B2D-4D81-9948-D8755665FB06}" type="slidenum">
              <a:rPr lang="en-US"/>
              <a:pPr>
                <a:defRPr/>
              </a:pPr>
              <a:t>14</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043263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329ACCD-ED10-4F76-82FD-00559FAA829A}" type="slidenum">
              <a:rPr lang="en-US"/>
              <a:pPr>
                <a:defRPr/>
              </a:pPr>
              <a:t>15</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44765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47C3CC3-56AF-4D40-92F1-4D9E666AE0DC}" type="slidenum">
              <a:rPr lang="en-US" smtClean="0"/>
              <a:pPr/>
              <a:t>16</a:t>
            </a:fld>
            <a:endParaRPr lang="en-US"/>
          </a:p>
        </p:txBody>
      </p:sp>
      <p:sp>
        <p:nvSpPr>
          <p:cNvPr id="75780" name="Rectangle 3"/>
          <p:cNvSpPr>
            <a:spLocks noGrp="1" noChangeArrowheads="1"/>
          </p:cNvSpPr>
          <p:nvPr>
            <p:ph type="body" idx="1"/>
          </p:nvPr>
        </p:nvSpPr>
        <p:spPr/>
        <p:txBody>
          <a:bodyPr/>
          <a:lstStyle/>
          <a:p>
            <a:r>
              <a:rPr lang="en-US" dirty="0" smtClean="0"/>
              <a:t>The textbook explains different ways of thinking about the AD curve’s slope.  </a:t>
            </a:r>
          </a:p>
          <a:p>
            <a:r>
              <a:rPr lang="en-US" dirty="0" smtClean="0"/>
              <a:t>Here’s one that uses the idea of the simple money demand function introduced in chapter 5 (M/P = </a:t>
            </a:r>
            <a:r>
              <a:rPr lang="en-US" dirty="0" err="1" smtClean="0"/>
              <a:t>kY</a:t>
            </a:r>
            <a:r>
              <a:rPr lang="en-US" dirty="0" smtClean="0"/>
              <a:t>, where k = 1/V):</a:t>
            </a:r>
          </a:p>
          <a:p>
            <a:r>
              <a:rPr lang="en-US" dirty="0" smtClean="0"/>
              <a:t>An increase in the price level causes a fall in real money balances, and therefore a fall in the demand for goods &amp; services (because the demand for output is proportional to real money balances according to the simple money demand function implied by the quantity theory of money).</a:t>
            </a:r>
          </a:p>
          <a:p>
            <a:r>
              <a:rPr lang="en-US" dirty="0" smtClean="0"/>
              <a:t>Here’s an explanation of the AD curve slope that doesn’t refer to the simple money demand function:</a:t>
            </a:r>
          </a:p>
          <a:p>
            <a:r>
              <a:rPr lang="en-US" dirty="0" smtClean="0"/>
              <a:t>An increase in P reduces real money balances.  In order to buy the same amount of stuff, velocity would have to increase.  But, by definition, velocity is constant along the AD curve.  For simplicity, suppose V = 1.  With lower real money balances (or, equivalently, the same nominal balances but higher goods prices), people demand a smaller quantity of goods and services.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031676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B6AEA7C-D1D4-47A9-BA36-4FBC2B68999B}" type="slidenum">
              <a:rPr lang="en-US" smtClean="0"/>
              <a:pPr/>
              <a:t>17</a:t>
            </a:fld>
            <a:endParaRPr lang="en-US"/>
          </a:p>
        </p:txBody>
      </p:sp>
      <p:sp>
        <p:nvSpPr>
          <p:cNvPr id="76804" name="Rectangle 3"/>
          <p:cNvSpPr>
            <a:spLocks noGrp="1" noChangeArrowheads="1"/>
          </p:cNvSpPr>
          <p:nvPr>
            <p:ph type="body" idx="1"/>
          </p:nvPr>
        </p:nvSpPr>
        <p:spPr/>
        <p:txBody>
          <a:bodyPr/>
          <a:lstStyle/>
          <a:p>
            <a:r>
              <a:rPr lang="en-US" dirty="0" smtClean="0"/>
              <a:t>For future reference (a bunch of slides later in this chapter), it will be useful to see how a change in M shifts the AD curve. </a:t>
            </a:r>
          </a:p>
          <a:p>
            <a:endParaRPr lang="en-US" dirty="0" smtClean="0"/>
          </a:p>
          <a:p>
            <a:r>
              <a:rPr lang="en-US" dirty="0" smtClean="0"/>
              <a:t>Page 295 discusses the shift.  Here’s the idea:  With velocity fixed, the quantity equation implies that PY is determined by M.  An increase in M causes an increase in PY, which means higher Y for each value of P, or higher P for each value of Y.  </a:t>
            </a:r>
          </a:p>
          <a:p>
            <a:endParaRPr lang="en-US" dirty="0" smtClean="0"/>
          </a:p>
          <a:p>
            <a:r>
              <a:rPr lang="en-US" dirty="0" smtClean="0"/>
              <a:t>Or:  for a given value of P, an increase in M implies higher real money balances.  In the simple money demand function associated with the quantity theory, the demand for real balances is proportional to the demand for output, so output must rise at each P in order for real money demand to rise and equal the new, higher supply of real balances M/P.  </a:t>
            </a:r>
          </a:p>
          <a:p>
            <a:endParaRPr lang="en-US" dirty="0" smtClean="0"/>
          </a:p>
          <a:p>
            <a:r>
              <a:rPr lang="en-US" dirty="0" smtClean="0"/>
              <a:t>Or, if you prefer, just have your students take on faith that an increase in the money supply shifts the AD curve to the right for now, telling them that they will learn how this works in Chapters 11 and 12.</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655134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5EE516D-46AE-4E22-8E69-0693DF1BEEE8}" type="slidenum">
              <a:rPr lang="en-US" smtClean="0"/>
              <a:pPr/>
              <a:t>18</a:t>
            </a:fld>
            <a:endParaRPr lang="en-US"/>
          </a:p>
        </p:txBody>
      </p:sp>
      <p:sp>
        <p:nvSpPr>
          <p:cNvPr id="77828" name="Rectangle 3"/>
          <p:cNvSpPr>
            <a:spLocks noGrp="1" noChangeArrowheads="1"/>
          </p:cNvSpPr>
          <p:nvPr>
            <p:ph type="body" idx="1"/>
          </p:nvPr>
        </p:nvSpPr>
        <p:spPr/>
        <p:txBody>
          <a:bodyPr/>
          <a:lstStyle/>
          <a:p>
            <a:r>
              <a:rPr lang="en-US" smtClean="0"/>
              <a:t>Some textbooks also use the term “potential GDP” to mean the full-employment level of output.  </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080011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A4F71BF-2C93-4685-B503-767A6573B5D7}" type="slidenum">
              <a:rPr lang="en-US" smtClean="0"/>
              <a:pPr/>
              <a:t>19</a:t>
            </a:fld>
            <a:endParaRPr lang="en-US"/>
          </a:p>
        </p:txBody>
      </p:sp>
      <p:sp>
        <p:nvSpPr>
          <p:cNvPr id="78852" name="Rectangle 3"/>
          <p:cNvSpPr>
            <a:spLocks noGrp="1" noChangeArrowheads="1"/>
          </p:cNvSpPr>
          <p:nvPr>
            <p:ph type="body" idx="1"/>
          </p:nvPr>
        </p:nvSpPr>
        <p:spPr/>
        <p:txBody>
          <a:bodyPr/>
          <a:lstStyle/>
          <a:p>
            <a:r>
              <a:rPr lang="en-US" dirty="0" smtClean="0"/>
              <a:t>Sometimes it takes students a little while to understand why the LRAS curve is vertical, when the supply curves they learned in their micro principles class were mostly upward-sloping.  </a:t>
            </a:r>
          </a:p>
          <a:p>
            <a:endParaRPr lang="en-US" dirty="0" smtClean="0"/>
          </a:p>
          <a:p>
            <a:r>
              <a:rPr lang="en-US" dirty="0" smtClean="0"/>
              <a:t>Here’s an explanation they might find helpful:</a:t>
            </a:r>
          </a:p>
          <a:p>
            <a:endParaRPr lang="en-US" dirty="0" smtClean="0"/>
          </a:p>
          <a:p>
            <a:r>
              <a:rPr lang="en-US" dirty="0" smtClean="0"/>
              <a:t>“P” on the vertical axis is the economy’s overall price level – the average price of EVERYTHING.   A 10% increase in the price level means that, on average, EVERYTHING costs 10% more.  Thus, a firm can get 10% more revenue for each unit it sells.  But the firm also pays an average of 10% more in wages, prices of intermediate goods, advertising, and so on.  Thus, the firm has no incentive to increase output.  </a:t>
            </a:r>
          </a:p>
          <a:p>
            <a:endParaRPr lang="en-US" dirty="0" smtClean="0"/>
          </a:p>
          <a:p>
            <a:r>
              <a:rPr lang="en-US" dirty="0" smtClean="0"/>
              <a:t>Another thought:  We learn from microeconomics that a firm’s supply depends on the RELATIVE price of its output.  If all prices increase by 10%, then each firm’s relative price is the same as before, so firms have no incentive to alter output.</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4080734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CDC0185-A773-456F-81B8-FEE3223763F6}" type="slidenum">
              <a:rPr lang="en-US" smtClean="0"/>
              <a:pPr/>
              <a:t>20</a:t>
            </a:fld>
            <a:endParaRPr lang="en-US"/>
          </a:p>
        </p:txBody>
      </p:sp>
      <p:sp>
        <p:nvSpPr>
          <p:cNvPr id="79876" name="Rectangle 3"/>
          <p:cNvSpPr>
            <a:spLocks noGrp="1" noChangeArrowheads="1"/>
          </p:cNvSpPr>
          <p:nvPr>
            <p:ph type="body" idx="1"/>
          </p:nvPr>
        </p:nvSpPr>
        <p:spPr/>
        <p:txBody>
          <a:bodyPr/>
          <a:lstStyle/>
          <a:p>
            <a:r>
              <a:rPr lang="en-US" dirty="0" smtClean="0"/>
              <a:t>[The textbook does a fall in AD (Figure 10-8 on p.297); this slide does an increase.]</a:t>
            </a:r>
          </a:p>
          <a:p>
            <a:r>
              <a:rPr lang="en-US" dirty="0" smtClean="0"/>
              <a:t>  </a:t>
            </a:r>
          </a:p>
          <a:p>
            <a:r>
              <a:rPr lang="en-US" dirty="0" smtClean="0"/>
              <a:t>Notice that the results in this graph are exactly as we learned in Chapter 5:  a change in the money supply affects the price level, but not the quantity of output.  Here, we are seeing these results on a graph with different variables on the axes (P and Y), but it’s the same model.  </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35435515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7ED9CB6-E914-48A3-836F-09A9244BBE0F}" type="slidenum">
              <a:rPr lang="en-US" smtClean="0"/>
              <a:pPr/>
              <a:t>21</a:t>
            </a:fld>
            <a:endParaRPr lang="en-US"/>
          </a:p>
        </p:txBody>
      </p:sp>
      <p:sp>
        <p:nvSpPr>
          <p:cNvPr id="80900" name="Rectangle 3"/>
          <p:cNvSpPr>
            <a:spLocks noGrp="1" noChangeArrowheads="1"/>
          </p:cNvSpPr>
          <p:nvPr>
            <p:ph type="body" idx="1"/>
          </p:nvPr>
        </p:nvSpPr>
        <p:spPr/>
        <p:txBody>
          <a:bodyPr/>
          <a:lstStyle/>
          <a:p>
            <a:r>
              <a:rPr lang="en-US" dirty="0" smtClean="0"/>
              <a:t>The assumption that all prices are fixed in the short run is extreme.  Chapter 14 derives the SRAS curve under more realistic assumptions. </a:t>
            </a:r>
          </a:p>
          <a:p>
            <a:endParaRPr lang="en-US" dirty="0" smtClean="0"/>
          </a:p>
          <a:p>
            <a:r>
              <a:rPr lang="en-US" dirty="0" smtClean="0"/>
              <a:t>Yet, the extreme assumption here is worth making.  </a:t>
            </a:r>
          </a:p>
          <a:p>
            <a:endParaRPr lang="en-US" dirty="0" smtClean="0"/>
          </a:p>
          <a:p>
            <a:r>
              <a:rPr lang="en-US" dirty="0" smtClean="0"/>
              <a:t>The short-run response of output &amp; employment to policies and shocks is the same (qualitatively) whether the SRAS curve is upward-sloping or horizontal.  But the horizontal SRAS curve makes the analysis much simpler:  a shift in AD leaves P unchanged in the short run.  This greatly simplifies analysis in the IS-LM-AD model (Chapters 11 and 12).  </a:t>
            </a:r>
          </a:p>
          <a:p>
            <a:endParaRPr lang="en-US" dirty="0" smtClean="0"/>
          </a:p>
          <a:p>
            <a:r>
              <a:rPr lang="en-US" dirty="0" smtClean="0"/>
              <a:t>(With an upward-sloping SRAS curve, a shock to the IS and AD curves would change prices in the short run in addition to changing output.  The change in prices would change the real money supply, which would shift the LM curve.)</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7015545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65F6272-8828-4C2C-9860-F2E2BF2482C5}" type="slidenum">
              <a:rPr lang="en-US"/>
              <a:pPr>
                <a:defRPr/>
              </a:pPr>
              <a:t>22</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16937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00920C5-A8D9-4C72-AAF5-54ED21E7E5FF}" type="slidenum">
              <a:rPr lang="en-US" smtClean="0"/>
              <a:pPr/>
              <a:t>23</a:t>
            </a:fld>
            <a:endParaRPr lang="en-US"/>
          </a:p>
        </p:txBody>
      </p:sp>
      <p:sp>
        <p:nvSpPr>
          <p:cNvPr id="82948" name="Rectangle 3"/>
          <p:cNvSpPr>
            <a:spLocks noGrp="1" noChangeArrowheads="1"/>
          </p:cNvSpPr>
          <p:nvPr>
            <p:ph type="body" idx="1"/>
          </p:nvPr>
        </p:nvSpPr>
        <p:spPr/>
        <p:txBody>
          <a:bodyPr/>
          <a:lstStyle/>
          <a:p>
            <a:r>
              <a:rPr lang="en-US" dirty="0" smtClean="0"/>
              <a:t>[The textbook (Figure 10-10 on p.298) does a decrease in AD, this slide does an increase.]</a:t>
            </a:r>
          </a:p>
          <a:p>
            <a:endParaRPr lang="en-US" dirty="0" smtClean="0"/>
          </a:p>
          <a:p>
            <a:r>
              <a:rPr lang="en-US" dirty="0" smtClean="0"/>
              <a:t>What about the unemployment rate?  Remember from chapter 2:  </a:t>
            </a:r>
            <a:r>
              <a:rPr lang="en-US" dirty="0" err="1" smtClean="0"/>
              <a:t>Okun’s</a:t>
            </a:r>
            <a:r>
              <a:rPr lang="en-US" dirty="0" smtClean="0"/>
              <a:t> law says that unemployment and output are negatively related.  In the graph here, in order for firms to increase output, they require more workers.  Employment rises, and the unemployment rate falls.  </a:t>
            </a:r>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1285709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2280582-1F43-49F7-9A9B-30DEF7DA5825}" type="slidenum">
              <a:rPr lang="en-US" smtClean="0"/>
              <a:pPr/>
              <a:t>24</a:t>
            </a:fld>
            <a:endParaRPr lang="en-US"/>
          </a:p>
        </p:txBody>
      </p:sp>
      <p:sp>
        <p:nvSpPr>
          <p:cNvPr id="100356" name="Rectangle 3"/>
          <p:cNvSpPr>
            <a:spLocks noGrp="1" noChangeArrowheads="1"/>
          </p:cNvSpPr>
          <p:nvPr>
            <p:ph type="body" idx="1"/>
          </p:nvPr>
        </p:nvSpPr>
        <p:spPr/>
        <p:txBody>
          <a:bodyPr/>
          <a:lstStyle/>
          <a:p>
            <a:r>
              <a:rPr lang="en-US" dirty="0" smtClean="0"/>
              <a:t>You might want to discuss the intuition for the price adjustment in each case.  </a:t>
            </a:r>
          </a:p>
          <a:p>
            <a:r>
              <a:rPr lang="en-US" dirty="0" smtClean="0"/>
              <a:t>First, suppose aggregate demand is higher than the full-employment level of output in the economy’s initial short-run equilibrium.  Then, there is upward pressure on prices:  In order for firms to produce this above-average level of output, they must pay their workers overtime and make their capital work at a high intensity, which causes more maintenance, repairs, and depreciation.  For all these reasons, firms would like to raise their prices.  In the short run, they cannot.  But over time, prices gradually become “unstuck,” and firms can increase prices in response to these cost pressures.  </a:t>
            </a:r>
          </a:p>
          <a:p>
            <a:r>
              <a:rPr lang="en-US" dirty="0" smtClean="0"/>
              <a:t>Instead, suppose that output is below its natural rate.  Then, there is downward pressure on prices:  Firms can’t sell as much output as they’d like at their current prices, so they would like to reduce prices.  With lower than normal output, firms won’t need as many workers as normal, so they cut back on labor, and the unemployment rate rises above the natural rate of unemployment.  The high unemployment rate puts downward pressure on wages.  Wages and prices are stuck in the short run, but over time, they fall in response to these pressures.  </a:t>
            </a:r>
          </a:p>
          <a:p>
            <a:r>
              <a:rPr lang="en-US" dirty="0" smtClean="0"/>
              <a:t>Finally:  if output equals its normal (or natural) level, then there is no pressure for prices to rise or fall.  Over time, as prices become “unstuck,” they will simply remain constant.  </a:t>
            </a:r>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303142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84ED268-97BC-4D61-B93E-208309296435}" type="slidenum">
              <a:rPr lang="en-US" smtClean="0"/>
              <a:pPr/>
              <a:t>25</a:t>
            </a:fld>
            <a:endParaRPr lang="en-US"/>
          </a:p>
        </p:txBody>
      </p:sp>
      <p:sp>
        <p:nvSpPr>
          <p:cNvPr id="101380" name="Rectangle 3"/>
          <p:cNvSpPr>
            <a:spLocks noGrp="1" noChangeArrowheads="1"/>
          </p:cNvSpPr>
          <p:nvPr>
            <p:ph type="body" idx="1"/>
          </p:nvPr>
        </p:nvSpPr>
        <p:spPr>
          <a:xfrm>
            <a:off x="685800" y="3962400"/>
            <a:ext cx="5486400" cy="4495800"/>
          </a:xfrm>
        </p:spPr>
        <p:txBody>
          <a:bodyPr/>
          <a:lstStyle/>
          <a:p>
            <a:pPr>
              <a:spcBef>
                <a:spcPts val="0"/>
              </a:spcBef>
            </a:pPr>
            <a:r>
              <a:rPr lang="en-US" dirty="0" smtClean="0"/>
              <a:t>[The textbook does a decrease in aggregate demand, Figure 10-12 on p.300.  This slide presents an increase in aggregate demand.]</a:t>
            </a:r>
          </a:p>
          <a:p>
            <a:pPr>
              <a:spcBef>
                <a:spcPts val="0"/>
              </a:spcBef>
            </a:pPr>
            <a:endParaRPr lang="en-US" dirty="0" smtClean="0"/>
          </a:p>
          <a:p>
            <a:pPr>
              <a:spcBef>
                <a:spcPts val="0"/>
              </a:spcBef>
            </a:pPr>
            <a:r>
              <a:rPr lang="en-US" dirty="0" smtClean="0"/>
              <a:t>This slide puts together the pieces that have been developed over the previous slides:  the short-run and long-run effects, as well as the adjustment of prices over time that causes the economy to move from the short-run equilibrium at point B to the long-run equilibrium at C. </a:t>
            </a:r>
          </a:p>
          <a:p>
            <a:pPr>
              <a:spcBef>
                <a:spcPts val="0"/>
              </a:spcBef>
            </a:pPr>
            <a:endParaRPr lang="en-US" dirty="0" smtClean="0"/>
          </a:p>
          <a:p>
            <a:pPr>
              <a:spcBef>
                <a:spcPts val="0"/>
              </a:spcBef>
            </a:pPr>
            <a:r>
              <a:rPr lang="en-US" dirty="0" smtClean="0"/>
              <a:t>The economy starts at point A; output and unemployment are at their natural rates.  The Fed increases the money supply, shifting AD to the right.   In the short run, prices are sticky, so output rises.  The new short-run equilibrium is at point B in the graph.  </a:t>
            </a:r>
          </a:p>
          <a:p>
            <a:pPr>
              <a:spcBef>
                <a:spcPts val="0"/>
              </a:spcBef>
            </a:pPr>
            <a:endParaRPr lang="en-US" dirty="0" smtClean="0"/>
          </a:p>
          <a:p>
            <a:pPr>
              <a:spcBef>
                <a:spcPts val="0"/>
              </a:spcBef>
            </a:pPr>
            <a:r>
              <a:rPr lang="en-US" dirty="0" smtClean="0"/>
              <a:t>In order for firms to increase output, they hire more workers, so unemployment falls below the natural rate of unemployment, putting upward pressure on wages.  The high level of demand for goods &amp; services at point B puts upward pressure on prices.  </a:t>
            </a:r>
          </a:p>
          <a:p>
            <a:pPr>
              <a:spcBef>
                <a:spcPts val="0"/>
              </a:spcBef>
            </a:pPr>
            <a:endParaRPr lang="en-US" dirty="0" smtClean="0"/>
          </a:p>
          <a:p>
            <a:pPr>
              <a:spcBef>
                <a:spcPts val="0"/>
              </a:spcBef>
            </a:pPr>
            <a:r>
              <a:rPr lang="en-US" dirty="0" smtClean="0"/>
              <a:t>Over time, as prices become unstuck, they begin to rise in response to these pressures.  The price level rises and the economy moves up its (new) AD curve, from point B toward point C.  </a:t>
            </a:r>
          </a:p>
          <a:p>
            <a:pPr>
              <a:spcBef>
                <a:spcPts val="0"/>
              </a:spcBef>
            </a:pPr>
            <a:endParaRPr lang="en-US" dirty="0" smtClean="0"/>
          </a:p>
          <a:p>
            <a:pPr>
              <a:spcBef>
                <a:spcPts val="0"/>
              </a:spcBef>
            </a:pPr>
            <a:r>
              <a:rPr lang="en-US" dirty="0" smtClean="0"/>
              <a:t>This process stops when the economy gets to point C:  output again equals the natural rate of output, and unemployment again equals the natural rate of unemployment, so there is no further pressure on prices to change.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5842481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4D71B57-AB1E-42CA-874E-A8103ED9557C}" type="slidenum">
              <a:rPr lang="en-US" smtClean="0"/>
              <a:pPr/>
              <a:t>26</a:t>
            </a:fld>
            <a:endParaRPr lang="en-US"/>
          </a:p>
        </p:txBody>
      </p:sp>
      <p:sp>
        <p:nvSpPr>
          <p:cNvPr id="86020" name="Rectangle 3"/>
          <p:cNvSpPr>
            <a:spLocks noGrp="1" noChangeArrowheads="1"/>
          </p:cNvSpPr>
          <p:nvPr>
            <p:ph type="body" idx="1"/>
          </p:nvPr>
        </p:nvSpPr>
        <p:spPr/>
        <p:txBody>
          <a:bodyPr/>
          <a:lstStyle/>
          <a:p>
            <a:r>
              <a:rPr lang="en-US" dirty="0" smtClean="0"/>
              <a:t>[The example in the textbook is an exogenous INCREASE in velocity.]</a:t>
            </a:r>
          </a:p>
          <a:p>
            <a:r>
              <a:rPr lang="en-US" dirty="0" smtClean="0"/>
              <a:t>The exogenous decrease in velocity corresponds to an exogenous increase in demand for real money balances (relative to income &amp; transactions).  This might occur in response to a wave of credit card fraud, which presumably would make nervous consumers more inclined to use cash in their transactions.  If there’s an exogenous increase in real money demand (i.e., an increase NOT caused by an increase in Y), then M/P must increase as well; if the Fed holds M constant, then P must fall.  Thus, the increase in real money demand causes a decrease in the value of P associated with each Y, and the AD curve shifts down.   </a:t>
            </a:r>
          </a:p>
          <a:p>
            <a:endParaRPr lang="en-US" dirty="0" smtClean="0"/>
          </a:p>
          <a:p>
            <a:r>
              <a:rPr lang="en-US" dirty="0" smtClean="0"/>
              <a:t>The velocity shock is the only AD shock we can analyze at this point, because (for this chapter only) we have derived the AD curve from the quantity theory of money.   </a:t>
            </a:r>
          </a:p>
          <a:p>
            <a:endParaRPr lang="en-US" dirty="0"/>
          </a:p>
          <a:p>
            <a:r>
              <a:rPr lang="en-US" dirty="0" smtClean="0"/>
              <a:t>In the following chapters, students will learn on a deeper level about other AD shocks they may recall from their introductory course, such as: a stock market crash causes consumers to cut back on spending; a fall in business confidence causes a decrease in investment; a recession in a country with which we trade causes an exogenous decrease in their demand for our exports.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909268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1D2A62-329A-470B-9A58-C08F24DEB221}" type="slidenum">
              <a:rPr lang="en-US"/>
              <a:pPr>
                <a:defRPr/>
              </a:pPr>
              <a:t>27</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Note the economy’s self-correction mechanism:  </a:t>
            </a:r>
          </a:p>
          <a:p>
            <a:r>
              <a:rPr lang="en-US" dirty="0" smtClean="0"/>
              <a:t>When in a recession, the economy</a:t>
            </a:r>
            <a:r>
              <a:rPr lang="en-US" dirty="0" smtClean="0">
                <a:latin typeface="Arial"/>
                <a:cs typeface="Arial"/>
              </a:rPr>
              <a:t>—</a:t>
            </a:r>
            <a:r>
              <a:rPr lang="en-US" dirty="0" smtClean="0"/>
              <a:t>left to its own devices</a:t>
            </a:r>
            <a:r>
              <a:rPr lang="en-US" dirty="0" smtClean="0">
                <a:latin typeface="Arial"/>
                <a:cs typeface="Arial"/>
              </a:rPr>
              <a:t>—</a:t>
            </a:r>
            <a:r>
              <a:rPr lang="en-US" dirty="0" smtClean="0"/>
              <a:t>fixes itself:  the gradual adjustment of prices helps the economy recover from the shock and return to full employment.  </a:t>
            </a:r>
          </a:p>
          <a:p>
            <a:r>
              <a:rPr lang="en-US" dirty="0" smtClean="0"/>
              <a:t>Of course, before the economy has finished self-correcting, a period of low output and high unemployment is endured.  </a:t>
            </a:r>
          </a:p>
          <a:p>
            <a:endParaRPr lang="en-US" dirty="0" smtClean="0"/>
          </a:p>
          <a:p>
            <a:endParaRPr lang="en-US" dirty="0" smtClean="0"/>
          </a:p>
        </p:txBody>
      </p:sp>
    </p:spTree>
    <p:extLst>
      <p:ext uri="{BB962C8B-B14F-4D97-AF65-F5344CB8AC3E}">
        <p14:creationId xmlns:p14="http://schemas.microsoft.com/office/powerpoint/2010/main" val="30450617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3AAEEC-F6DD-4F24-80AC-B3D3C073EDCC}" type="slidenum">
              <a:rPr lang="en-US"/>
              <a:pPr>
                <a:defRPr/>
              </a:pPr>
              <a:t>28</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72248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F49999-98C3-4C7E-AF5B-7ADD35EA5EB5}" type="slidenum">
              <a:rPr lang="en-US"/>
              <a:pPr>
                <a:defRPr/>
              </a:pPr>
              <a:t>2</a:t>
            </a:fld>
            <a:endParaRPr lang="en-US"/>
          </a:p>
        </p:txBody>
      </p:sp>
      <p:sp>
        <p:nvSpPr>
          <p:cNvPr id="61443" name="Rectangle 2"/>
          <p:cNvSpPr>
            <a:spLocks noGrp="1" noRot="1" noChangeAspect="1" noChangeArrowheads="1" noTextEdit="1"/>
          </p:cNvSpPr>
          <p:nvPr>
            <p:ph type="sldImg"/>
          </p:nvPr>
        </p:nvSpPr>
        <p:spPr>
          <a:xfrm>
            <a:off x="1558925" y="650875"/>
            <a:ext cx="3748088" cy="2811463"/>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four slides that follow provide data on each of these points.  </a:t>
            </a:r>
          </a:p>
          <a:p>
            <a:endParaRPr lang="en-US" dirty="0"/>
          </a:p>
          <a:p>
            <a:r>
              <a:rPr lang="en-US" dirty="0" smtClean="0"/>
              <a:t>Suggestion: “hide” (omit) this slide from your presentation, and instead give students this information orally as you display the following slides.  </a:t>
            </a:r>
          </a:p>
        </p:txBody>
      </p:sp>
    </p:spTree>
    <p:extLst>
      <p:ext uri="{BB962C8B-B14F-4D97-AF65-F5344CB8AC3E}">
        <p14:creationId xmlns:p14="http://schemas.microsoft.com/office/powerpoint/2010/main" val="28582927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7DCCB75-D322-4E8F-8A1C-EB553664969C}" type="slidenum">
              <a:rPr lang="en-US"/>
              <a:pPr>
                <a:defRPr/>
              </a:pPr>
              <a:t>29</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Oil is required to heat the factories in which goods are produced, and to fuel the trucks that transport the goods from the factories to the warehouses to Walmart stores.  A sharp increase in the price of oil, therefore, has a substantial effect on production costs.  </a:t>
            </a:r>
          </a:p>
        </p:txBody>
      </p:sp>
    </p:spTree>
    <p:extLst>
      <p:ext uri="{BB962C8B-B14F-4D97-AF65-F5344CB8AC3E}">
        <p14:creationId xmlns:p14="http://schemas.microsoft.com/office/powerpoint/2010/main" val="69176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696306-6DA5-47B6-9CF1-871D2CD8CE9E}" type="slidenum">
              <a:rPr lang="en-US"/>
              <a:pPr>
                <a:defRPr/>
              </a:pPr>
              <a:t>30</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And, as output falls from Ybar to Y2 in the graph, we would expect to see unemployment increase above the natural rate of unemployment.  (Recall from chapter 2:  Okun’s law says that output and unemployment are inversely related.)</a:t>
            </a:r>
          </a:p>
          <a:p>
            <a:endParaRPr lang="en-US" smtClean="0"/>
          </a:p>
          <a:p>
            <a:r>
              <a:rPr lang="en-US" smtClean="0"/>
              <a:t>Note the phrase “in absence of further price shocks.”  As we will see shortly, just as the economy was recovering from the first big oil shock, a second one came along.  </a:t>
            </a:r>
          </a:p>
          <a:p>
            <a:endParaRPr lang="en-US" smtClean="0"/>
          </a:p>
        </p:txBody>
      </p:sp>
    </p:spTree>
    <p:extLst>
      <p:ext uri="{BB962C8B-B14F-4D97-AF65-F5344CB8AC3E}">
        <p14:creationId xmlns:p14="http://schemas.microsoft.com/office/powerpoint/2010/main" val="11543703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0F3EA72-0C10-45DE-A070-13D0A6B61431}" type="slidenum">
              <a:rPr lang="en-US"/>
              <a:pPr>
                <a:defRPr/>
              </a:pPr>
              <a:t>31</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first summarizes the model’s predictions from the preceding slide, and then presents data (from the text, p.305) that supports the model’s predictions.  </a:t>
            </a:r>
          </a:p>
          <a:p>
            <a:endParaRPr lang="en-US" dirty="0" smtClean="0"/>
          </a:p>
        </p:txBody>
      </p:sp>
    </p:spTree>
    <p:extLst>
      <p:ext uri="{BB962C8B-B14F-4D97-AF65-F5344CB8AC3E}">
        <p14:creationId xmlns:p14="http://schemas.microsoft.com/office/powerpoint/2010/main" val="22206664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0B84C1A-BBB8-46CC-90B7-9569208E52E3}" type="slidenum">
              <a:rPr lang="en-US"/>
              <a:pPr>
                <a:defRPr/>
              </a:pPr>
              <a:t>32</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Data source:  See p.306 of the textbook.</a:t>
            </a:r>
          </a:p>
          <a:p>
            <a:r>
              <a:rPr lang="en-US" dirty="0" smtClean="0"/>
              <a:t>This second shock was associated with the revolution in Iran.  The Shah, who maintained cordial relations with the West, was deposed.   The new leader, Ayatollah Khomeini, was considerably less friendly toward the West.  (He even forbade his citizens from listening to Western music.)  </a:t>
            </a:r>
          </a:p>
          <a:p>
            <a:endParaRPr lang="en-US" dirty="0" smtClean="0"/>
          </a:p>
        </p:txBody>
      </p:sp>
    </p:spTree>
    <p:extLst>
      <p:ext uri="{BB962C8B-B14F-4D97-AF65-F5344CB8AC3E}">
        <p14:creationId xmlns:p14="http://schemas.microsoft.com/office/powerpoint/2010/main" val="39565689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67EDE32-5813-4D25-8E99-87DFE92CB229}" type="slidenum">
              <a:rPr lang="en-US"/>
              <a:pPr>
                <a:defRPr/>
              </a:pPr>
              <a:t>33</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 few slides back, we analyzed the effects of an adverse supply shock.  It might be worth noting that the predicted effects of a favorable supply shock are just the opposite:  in the short run, the price level (or inflation rate) falls, output rises, and unemployment falls.  </a:t>
            </a:r>
          </a:p>
          <a:p>
            <a:endParaRPr lang="en-US" dirty="0" smtClean="0"/>
          </a:p>
          <a:p>
            <a:r>
              <a:rPr lang="en-US" dirty="0" smtClean="0"/>
              <a:t>Looking at the graph:  at first glance, it may seem that the fall in oil prices doesn’t occur until 1986.  But remind students to look at the left-hand scale, on which 0 is in the middle, not at the bottom.  Oil prices fell about 10% in 1982, and generally fell during most years between 1982 and 1986.  </a:t>
            </a:r>
          </a:p>
          <a:p>
            <a:endParaRPr lang="en-US" dirty="0" smtClean="0"/>
          </a:p>
        </p:txBody>
      </p:sp>
    </p:spTree>
    <p:extLst>
      <p:ext uri="{BB962C8B-B14F-4D97-AF65-F5344CB8AC3E}">
        <p14:creationId xmlns:p14="http://schemas.microsoft.com/office/powerpoint/2010/main" val="16101228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9F4383-E932-48AC-B71E-FC14A04C79A2}" type="slidenum">
              <a:rPr lang="en-US"/>
              <a:pPr>
                <a:defRPr/>
              </a:pPr>
              <a:t>34</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Chapter 18 is devoted to stabilization policy.  </a:t>
            </a:r>
          </a:p>
          <a:p>
            <a:endParaRPr lang="en-US" dirty="0" smtClean="0"/>
          </a:p>
        </p:txBody>
      </p:sp>
    </p:spTree>
    <p:extLst>
      <p:ext uri="{BB962C8B-B14F-4D97-AF65-F5344CB8AC3E}">
        <p14:creationId xmlns:p14="http://schemas.microsoft.com/office/powerpoint/2010/main" val="36543684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28C91E-0313-4743-9F92-74F5F7695443}" type="slidenum">
              <a:rPr lang="en-US"/>
              <a:pPr>
                <a:defRPr/>
              </a:pPr>
              <a:t>35</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4424584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13BC62-662C-4C07-9F57-86A3C2809B74}" type="slidenum">
              <a:rPr lang="en-US"/>
              <a:pPr>
                <a:defRPr/>
              </a:pPr>
              <a:t>36</a:t>
            </a:fld>
            <a:endParaRPr lang="en-US"/>
          </a:p>
        </p:txBody>
      </p:sp>
      <p:sp>
        <p:nvSpPr>
          <p:cNvPr id="96259" name="Rectangle 2"/>
          <p:cNvSpPr>
            <a:spLocks noGrp="1" noRot="1" noChangeAspect="1" noChangeArrowheads="1" noTextEdit="1"/>
          </p:cNvSpPr>
          <p:nvPr>
            <p:ph type="sldImg"/>
          </p:nvPr>
        </p:nvSpPr>
        <p:spPr>
          <a:xfrm>
            <a:off x="1558925" y="650875"/>
            <a:ext cx="3748088" cy="2811463"/>
          </a:xfrm>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Note:  If the Fed correctly anticipates the sign and magnitude of the shock, then the Fed can respond as the shock occurs rather than after, and the economy never would go to point B</a:t>
            </a:r>
            <a:r>
              <a:rPr lang="en-US" dirty="0" smtClean="0">
                <a:latin typeface="Arial"/>
                <a:cs typeface="Arial"/>
              </a:rPr>
              <a:t>—</a:t>
            </a:r>
            <a:r>
              <a:rPr lang="en-US" dirty="0" smtClean="0"/>
              <a:t>it would go immediately to point C.  </a:t>
            </a:r>
          </a:p>
          <a:p>
            <a:endParaRPr lang="en-US" dirty="0" smtClean="0"/>
          </a:p>
        </p:txBody>
      </p:sp>
    </p:spTree>
    <p:extLst>
      <p:ext uri="{BB962C8B-B14F-4D97-AF65-F5344CB8AC3E}">
        <p14:creationId xmlns:p14="http://schemas.microsoft.com/office/powerpoint/2010/main" val="2490825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558925" y="650875"/>
            <a:ext cx="3748088" cy="2811463"/>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0"/>
              </a:spcBef>
            </a:pPr>
            <a:r>
              <a:rPr lang="en-US" dirty="0" smtClean="0"/>
              <a:t>The shaded vertical bars denote recessions.  </a:t>
            </a:r>
          </a:p>
          <a:p>
            <a:pPr>
              <a:lnSpc>
                <a:spcPct val="105000"/>
              </a:lnSpc>
              <a:spcBef>
                <a:spcPct val="0"/>
              </a:spcBef>
            </a:pPr>
            <a:endParaRPr lang="en-US" dirty="0" smtClean="0"/>
          </a:p>
          <a:p>
            <a:pPr>
              <a:lnSpc>
                <a:spcPct val="105000"/>
              </a:lnSpc>
              <a:spcBef>
                <a:spcPct val="0"/>
              </a:spcBef>
            </a:pPr>
            <a:r>
              <a:rPr lang="en-US" dirty="0" smtClean="0"/>
              <a:t>Over the long run, real GDP grows about 3 percent per year.  Over the short run, though, there are substantial fluctuations in GDP, as this graph clearly shows.  </a:t>
            </a:r>
          </a:p>
          <a:p>
            <a:pPr>
              <a:lnSpc>
                <a:spcPct val="105000"/>
              </a:lnSpc>
              <a:spcBef>
                <a:spcPct val="0"/>
              </a:spcBef>
            </a:pPr>
            <a:endParaRPr lang="en-US" dirty="0" smtClean="0"/>
          </a:p>
          <a:p>
            <a:pPr>
              <a:lnSpc>
                <a:spcPct val="105000"/>
              </a:lnSpc>
              <a:spcBef>
                <a:spcPct val="0"/>
              </a:spcBef>
            </a:pPr>
            <a:r>
              <a:rPr lang="en-US" dirty="0" smtClean="0"/>
              <a:t>This graph also shows the growth rate of consumption.  It’s easy to see that consumption is usually less volatile than income.  Consumers prefer smooth consumption, so they use saving as a buffer against income shocks.  </a:t>
            </a:r>
          </a:p>
          <a:p>
            <a:pPr>
              <a:lnSpc>
                <a:spcPct val="105000"/>
              </a:lnSpc>
              <a:spcBef>
                <a:spcPct val="0"/>
              </a:spcBef>
            </a:pPr>
            <a:endParaRPr lang="en-US" dirty="0" smtClean="0"/>
          </a:p>
          <a:p>
            <a:pPr>
              <a:lnSpc>
                <a:spcPct val="105000"/>
              </a:lnSpc>
              <a:spcBef>
                <a:spcPct val="0"/>
              </a:spcBef>
            </a:pPr>
            <a:r>
              <a:rPr lang="en-US" dirty="0" smtClean="0"/>
              <a:t>(An exception occurs in the late 1990s, when consumption growth exceeded income growth – probably due to the stock market boom.) </a:t>
            </a:r>
          </a:p>
          <a:p>
            <a:pPr>
              <a:lnSpc>
                <a:spcPct val="105000"/>
              </a:lnSpc>
              <a:spcBef>
                <a:spcPct val="0"/>
              </a:spcBef>
            </a:pPr>
            <a:endParaRPr lang="en-US" dirty="0" smtClean="0"/>
          </a:p>
          <a:p>
            <a:pPr>
              <a:lnSpc>
                <a:spcPct val="105000"/>
              </a:lnSpc>
              <a:spcBef>
                <a:spcPct val="0"/>
              </a:spcBef>
            </a:pPr>
            <a:r>
              <a:rPr lang="en-US" dirty="0" smtClean="0"/>
              <a:t>Source of data:  FRED</a:t>
            </a:r>
          </a:p>
          <a:p>
            <a:pPr>
              <a:lnSpc>
                <a:spcPct val="105000"/>
              </a:lnSpc>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4BEDA5C5-145E-4D9F-A99F-D607FD5BDCE9}" type="slidenum">
              <a:rPr lang="en-US">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0161596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558925" y="650875"/>
            <a:ext cx="3748088" cy="2811463"/>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aseline="0" dirty="0" smtClean="0"/>
              <a:t>This graph shows consumption growth and GDP growth, the same data from the previous slide, but now the vertical axis has a much bigger scale to accommodate the addition of investment growth. </a:t>
            </a:r>
          </a:p>
          <a:p>
            <a:endParaRPr lang="en-US" baseline="0" dirty="0" smtClean="0"/>
          </a:p>
          <a:p>
            <a:r>
              <a:rPr lang="en-US" baseline="0" dirty="0" smtClean="0"/>
              <a:t>The point:  Investment is far more volatile than GDP or consumption. </a:t>
            </a:r>
          </a:p>
          <a:p>
            <a:endParaRPr lang="en-US" dirty="0" smtClean="0"/>
          </a:p>
          <a:p>
            <a:r>
              <a:rPr lang="en-US" dirty="0" smtClean="0"/>
              <a:t>Source:  FRED</a:t>
            </a:r>
          </a:p>
          <a:p>
            <a:pPr>
              <a:lnSpc>
                <a:spcPct val="105000"/>
              </a:lnSpc>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99073CFF-B0B2-4BD1-857F-1A2365D37B97}" type="slidenum">
              <a:rPr lang="en-US">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2181172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1558925" y="650875"/>
            <a:ext cx="3748088" cy="2811463"/>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unemployment rate rises during recessions and falls during expansions.  </a:t>
            </a:r>
          </a:p>
          <a:p>
            <a:endParaRPr lang="en-US" dirty="0" smtClean="0"/>
          </a:p>
          <a:p>
            <a:r>
              <a:rPr lang="en-US" dirty="0" smtClean="0"/>
              <a:t>Sinc</a:t>
            </a:r>
            <a:r>
              <a:rPr lang="en-US" baseline="0" dirty="0" smtClean="0"/>
              <a:t>e the 1991 recession, the unemployment rate lags GDP growth, particularly in recoveries.  In each of the three recessions since 1990, the unemployment rate continues rising for a few months after the recession ends before it begins to fall.  </a:t>
            </a:r>
            <a:endParaRPr lang="en-US" dirty="0" smtClean="0"/>
          </a:p>
          <a:p>
            <a:endParaRPr lang="en-US" dirty="0" smtClean="0"/>
          </a:p>
          <a:p>
            <a:r>
              <a:rPr lang="en-US" dirty="0" smtClean="0"/>
              <a:t>Source:  FRED</a:t>
            </a:r>
          </a:p>
        </p:txBody>
      </p:sp>
      <p:sp>
        <p:nvSpPr>
          <p:cNvPr id="4" name="Slide Number Placeholder 3"/>
          <p:cNvSpPr>
            <a:spLocks noGrp="1"/>
          </p:cNvSpPr>
          <p:nvPr>
            <p:ph type="sldNum" sz="quarter" idx="5"/>
          </p:nvPr>
        </p:nvSpPr>
        <p:spPr/>
        <p:txBody>
          <a:bodyPr/>
          <a:lstStyle/>
          <a:p>
            <a:pPr>
              <a:defRPr/>
            </a:pPr>
            <a:fld id="{F0C22A98-DC21-4CEF-B5E1-5CE04659B7C3}" type="slidenum">
              <a:rPr lang="en-US">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69428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558925" y="650875"/>
            <a:ext cx="3748088" cy="2811463"/>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 replica of Figure 10.4, p.286.  </a:t>
            </a:r>
          </a:p>
        </p:txBody>
      </p:sp>
      <p:sp>
        <p:nvSpPr>
          <p:cNvPr id="4" name="Slide Number Placeholder 3"/>
          <p:cNvSpPr>
            <a:spLocks noGrp="1"/>
          </p:cNvSpPr>
          <p:nvPr>
            <p:ph type="sldNum" sz="quarter" idx="5"/>
          </p:nvPr>
        </p:nvSpPr>
        <p:spPr/>
        <p:txBody>
          <a:bodyPr/>
          <a:lstStyle/>
          <a:p>
            <a:pPr>
              <a:defRPr/>
            </a:pPr>
            <a:fld id="{1592058E-B5AB-444F-9D7A-C99F0AF046E6}" type="slidenum">
              <a:rPr lang="en-US">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2671305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756B25-AE16-4A77-852B-88A2E2A73F1B}" type="slidenum">
              <a:rPr lang="en-US"/>
              <a:pPr>
                <a:defRPr/>
              </a:pPr>
              <a:t>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205692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473A66-1963-46D0-8BB4-DB0CB8717983}" type="slidenum">
              <a:rPr lang="en-US"/>
              <a:pPr>
                <a:defRPr/>
              </a:pPr>
              <a:t>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I’ve abbreviated some of the names to fit more neatly on this slide.  </a:t>
            </a:r>
          </a:p>
          <a:p>
            <a:r>
              <a:rPr lang="en-US" dirty="0" smtClean="0"/>
              <a:t>Pp. 287–88 provides a full list of complete names and a discussion of the role of each component in helping forecast economic activity.  </a:t>
            </a:r>
          </a:p>
        </p:txBody>
      </p:sp>
    </p:spTree>
    <p:extLst>
      <p:ext uri="{BB962C8B-B14F-4D97-AF65-F5344CB8AC3E}">
        <p14:creationId xmlns:p14="http://schemas.microsoft.com/office/powerpoint/2010/main" val="3582772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03461"/>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Introduction to Economic Fluctuations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ctr"/>
            <a:r>
              <a:rPr lang="en-US" sz="8400" b="1" dirty="0" smtClean="0">
                <a:solidFill>
                  <a:schemeClr val="bg1"/>
                </a:solidFill>
                <a:effectLst>
                  <a:outerShdw blurRad="38100" dist="38100" dir="2700000" algn="tl">
                    <a:srgbClr val="000000">
                      <a:alpha val="43137"/>
                    </a:srgbClr>
                  </a:outerShdw>
                </a:effectLst>
                <a:latin typeface="Arial Narrow" pitchFamily="34" charset="0"/>
              </a:rPr>
              <a:t>10</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10</a:t>
            </a:r>
            <a:r>
              <a:rPr lang="en-US" sz="1700" dirty="0" smtClean="0">
                <a:solidFill>
                  <a:srgbClr val="198A46"/>
                </a:solidFill>
                <a:cs typeface="+mn-cs"/>
              </a:rPr>
              <a:t>    </a:t>
            </a:r>
            <a:r>
              <a:rPr lang="en-US" sz="2100" dirty="0" smtClean="0">
                <a:solidFill>
                  <a:srgbClr val="198A46"/>
                </a:solidFill>
                <a:cs typeface="+mn-cs"/>
              </a:rPr>
              <a:t>Introduction to Economic Fluctuations</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25.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9.wmf"/><Relationship Id="rId4" Type="http://schemas.openxmlformats.org/officeDocument/2006/relationships/oleObject" Target="../embeddings/oleObject9.bin"/><Relationship Id="rId9" Type="http://schemas.openxmlformats.org/officeDocument/2006/relationships/image" Target="../media/image11.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6.wmf"/><Relationship Id="rId4" Type="http://schemas.openxmlformats.org/officeDocument/2006/relationships/oleObject" Target="../embeddings/oleObject12.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6.wmf"/><Relationship Id="rId2" Type="http://schemas.openxmlformats.org/officeDocument/2006/relationships/slideLayout" Target="../slideLayouts/slideLayout5.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8.wmf"/><Relationship Id="rId4" Type="http://schemas.openxmlformats.org/officeDocument/2006/relationships/oleObject" Target="../embeddings/oleObject14.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31.xml"/><Relationship Id="rId7" Type="http://schemas.openxmlformats.org/officeDocument/2006/relationships/image" Target="../media/image6.wmf"/><Relationship Id="rId2" Type="http://schemas.openxmlformats.org/officeDocument/2006/relationships/slideLayout" Target="../slideLayouts/slideLayout5.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2.wmf"/><Relationship Id="rId4" Type="http://schemas.openxmlformats.org/officeDocument/2006/relationships/oleObject" Target="../embeddings/oleObject16.bin"/><Relationship Id="rId9" Type="http://schemas.openxmlformats.org/officeDocument/2006/relationships/image" Target="../media/image13.w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5.xml"/><Relationship Id="rId1" Type="http://schemas.openxmlformats.org/officeDocument/2006/relationships/vmlDrawing" Target="../drawings/vmlDrawing11.vml"/><Relationship Id="rId6" Type="http://schemas.openxmlformats.org/officeDocument/2006/relationships/image" Target="../media/image14.emf"/><Relationship Id="rId5" Type="http://schemas.openxmlformats.org/officeDocument/2006/relationships/oleObject" Target="../embeddings/Microsoft_Excel_97-2003_Worksheet1.xls"/><Relationship Id="rId4" Type="http://schemas.openxmlformats.org/officeDocument/2006/relationships/oleObject" Target="../embeddings/oleObject1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5.xml"/><Relationship Id="rId1" Type="http://schemas.openxmlformats.org/officeDocument/2006/relationships/vmlDrawing" Target="../drawings/vmlDrawing12.vml"/><Relationship Id="rId6" Type="http://schemas.openxmlformats.org/officeDocument/2006/relationships/image" Target="../media/image15.emf"/><Relationship Id="rId5" Type="http://schemas.openxmlformats.org/officeDocument/2006/relationships/oleObject" Target="../embeddings/Microsoft_Excel_97-2003_Worksheet2.xls"/><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5.xml"/><Relationship Id="rId1" Type="http://schemas.openxmlformats.org/officeDocument/2006/relationships/vmlDrawing" Target="../drawings/vmlDrawing13.vml"/><Relationship Id="rId6" Type="http://schemas.openxmlformats.org/officeDocument/2006/relationships/image" Target="../media/image16.emf"/><Relationship Id="rId5" Type="http://schemas.openxmlformats.org/officeDocument/2006/relationships/oleObject" Target="../embeddings/Microsoft_Excel_97-2003_Worksheet3.xls"/><Relationship Id="rId4" Type="http://schemas.openxmlformats.org/officeDocument/2006/relationships/oleObject" Target="../embeddings/oleObject21.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36.xml"/><Relationship Id="rId7" Type="http://schemas.openxmlformats.org/officeDocument/2006/relationships/image" Target="../media/image6.wmf"/><Relationship Id="rId2" Type="http://schemas.openxmlformats.org/officeDocument/2006/relationships/slideLayout" Target="../slideLayouts/slideLayout5.xml"/><Relationship Id="rId1" Type="http://schemas.openxmlformats.org/officeDocument/2006/relationships/vmlDrawing" Target="../drawings/vmlDrawing14.vml"/><Relationship Id="rId6" Type="http://schemas.openxmlformats.org/officeDocument/2006/relationships/oleObject" Target="../embeddings/oleObject23.bin"/><Relationship Id="rId5" Type="http://schemas.openxmlformats.org/officeDocument/2006/relationships/image" Target="../media/image12.wmf"/><Relationship Id="rId4" Type="http://schemas.openxmlformats.org/officeDocument/2006/relationships/oleObject" Target="../embeddings/oleObject22.bin"/><Relationship Id="rId9" Type="http://schemas.openxmlformats.org/officeDocument/2006/relationships/image" Target="../media/image13.wmf"/></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37.xml"/><Relationship Id="rId7" Type="http://schemas.openxmlformats.org/officeDocument/2006/relationships/image" Target="../media/image6.wmf"/><Relationship Id="rId2" Type="http://schemas.openxmlformats.org/officeDocument/2006/relationships/slideLayout" Target="../slideLayouts/slideLayout5.xml"/><Relationship Id="rId1" Type="http://schemas.openxmlformats.org/officeDocument/2006/relationships/vmlDrawing" Target="../drawings/vmlDrawing15.vml"/><Relationship Id="rId6" Type="http://schemas.openxmlformats.org/officeDocument/2006/relationships/oleObject" Target="../embeddings/oleObject26.bin"/><Relationship Id="rId5" Type="http://schemas.openxmlformats.org/officeDocument/2006/relationships/image" Target="../media/image17.wmf"/><Relationship Id="rId4" Type="http://schemas.openxmlformats.org/officeDocument/2006/relationships/oleObject" Target="../embeddings/oleObject25.bin"/><Relationship Id="rId9" Type="http://schemas.openxmlformats.org/officeDocument/2006/relationships/image" Target="../media/image13.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38916" name="Title 1"/>
          <p:cNvSpPr>
            <a:spLocks noGrp="1"/>
          </p:cNvSpPr>
          <p:nvPr>
            <p:ph type="title"/>
          </p:nvPr>
        </p:nvSpPr>
        <p:spPr>
          <a:xfrm>
            <a:off x="379413" y="189022"/>
            <a:ext cx="8367712" cy="752475"/>
          </a:xfrm>
        </p:spPr>
        <p:txBody>
          <a:bodyPr/>
          <a:lstStyle/>
          <a:p>
            <a:pPr>
              <a:defRPr/>
            </a:pPr>
            <a:r>
              <a:rPr lang="en-US" sz="3000" dirty="0" smtClean="0">
                <a:solidFill>
                  <a:srgbClr val="336699"/>
                </a:solidFill>
                <a:latin typeface="+mj-lt"/>
              </a:rPr>
              <a:t>Index of Leading Economic Indicators,</a:t>
            </a:r>
            <a:r>
              <a:rPr lang="en-US" sz="2800" dirty="0" smtClean="0">
                <a:solidFill>
                  <a:srgbClr val="336699"/>
                </a:solidFill>
                <a:latin typeface="+mj-lt"/>
              </a:rPr>
              <a:t> </a:t>
            </a:r>
            <a:r>
              <a:rPr lang="en-US" sz="2400" dirty="0" smtClean="0">
                <a:solidFill>
                  <a:srgbClr val="336699"/>
                </a:solidFill>
                <a:latin typeface="+mj-lt"/>
              </a:rPr>
              <a:t>1970-2012</a:t>
            </a:r>
          </a:p>
        </p:txBody>
      </p:sp>
      <p:sp>
        <p:nvSpPr>
          <p:cNvPr id="40965" name="Text Box 56"/>
          <p:cNvSpPr txBox="1">
            <a:spLocks noChangeArrowheads="1"/>
          </p:cNvSpPr>
          <p:nvPr/>
        </p:nvSpPr>
        <p:spPr bwMode="auto">
          <a:xfrm>
            <a:off x="10964" y="6018841"/>
            <a:ext cx="15414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600" i="1" dirty="0">
                <a:solidFill>
                  <a:srgbClr val="B2B2B2"/>
                </a:solidFill>
              </a:rPr>
              <a:t>Source:  </a:t>
            </a:r>
            <a:br>
              <a:rPr lang="en-US" sz="1600" i="1" dirty="0">
                <a:solidFill>
                  <a:srgbClr val="B2B2B2"/>
                </a:solidFill>
              </a:rPr>
            </a:br>
            <a:r>
              <a:rPr lang="en-US" sz="1600" i="1" dirty="0">
                <a:solidFill>
                  <a:srgbClr val="B2B2B2"/>
                </a:solidFill>
              </a:rPr>
              <a:t>Conference Board</a:t>
            </a:r>
          </a:p>
        </p:txBody>
      </p:sp>
      <p:graphicFrame>
        <p:nvGraphicFramePr>
          <p:cNvPr id="5" name="Chart 4"/>
          <p:cNvGraphicFramePr>
            <a:graphicFrameLocks noGrp="1"/>
          </p:cNvGraphicFramePr>
          <p:nvPr>
            <p:extLst>
              <p:ext uri="{D42A27DB-BD31-4B8C-83A1-F6EECF244321}">
                <p14:modId xmlns:p14="http://schemas.microsoft.com/office/powerpoint/2010/main" val="2279465650"/>
              </p:ext>
            </p:extLst>
          </p:nvPr>
        </p:nvGraphicFramePr>
        <p:xfrm>
          <a:off x="871870" y="1028699"/>
          <a:ext cx="8272130" cy="567252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55"/>
          <p:cNvSpPr txBox="1">
            <a:spLocks noChangeArrowheads="1"/>
          </p:cNvSpPr>
          <p:nvPr/>
        </p:nvSpPr>
        <p:spPr bwMode="auto">
          <a:xfrm rot="-5400000">
            <a:off x="-489540" y="3114677"/>
            <a:ext cx="1944687"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dirty="0">
                <a:solidFill>
                  <a:srgbClr val="000000"/>
                </a:solidFill>
              </a:rPr>
              <a:t>2004 = 100</a:t>
            </a:r>
          </a:p>
        </p:txBody>
      </p:sp>
    </p:spTree>
    <p:extLst>
      <p:ext uri="{BB962C8B-B14F-4D97-AF65-F5344CB8AC3E}">
        <p14:creationId xmlns:p14="http://schemas.microsoft.com/office/powerpoint/2010/main" val="4071792354"/>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title"/>
          </p:nvPr>
        </p:nvSpPr>
        <p:spPr/>
        <p:txBody>
          <a:bodyPr/>
          <a:lstStyle/>
          <a:p>
            <a:r>
              <a:rPr lang="en-US" smtClean="0"/>
              <a:t>Time horizons in macroeconomics</a:t>
            </a:r>
          </a:p>
        </p:txBody>
      </p:sp>
      <p:sp>
        <p:nvSpPr>
          <p:cNvPr id="41987" name="Rectangle 6"/>
          <p:cNvSpPr>
            <a:spLocks noGrp="1" noChangeArrowheads="1"/>
          </p:cNvSpPr>
          <p:nvPr>
            <p:ph type="body" idx="1"/>
          </p:nvPr>
        </p:nvSpPr>
        <p:spPr/>
        <p:txBody>
          <a:bodyPr/>
          <a:lstStyle/>
          <a:p>
            <a:r>
              <a:rPr lang="en-US" u="sng" dirty="0" smtClean="0"/>
              <a:t>Long run</a:t>
            </a:r>
            <a:r>
              <a:rPr lang="en-US" dirty="0" smtClean="0"/>
              <a:t>  </a:t>
            </a:r>
            <a:br>
              <a:rPr lang="en-US" dirty="0" smtClean="0"/>
            </a:br>
            <a:r>
              <a:rPr lang="en-US" dirty="0" smtClean="0"/>
              <a:t>Prices are flexible, respond to changes in supply or demand.</a:t>
            </a:r>
          </a:p>
          <a:p>
            <a:r>
              <a:rPr lang="en-US" u="sng" dirty="0" smtClean="0"/>
              <a:t>Short run</a:t>
            </a:r>
            <a:r>
              <a:rPr lang="en-US" dirty="0" smtClean="0"/>
              <a:t/>
            </a:r>
            <a:br>
              <a:rPr lang="en-US" dirty="0" smtClean="0"/>
            </a:br>
            <a:r>
              <a:rPr lang="en-US" dirty="0" smtClean="0"/>
              <a:t>Many prices are “sticky” at a predetermined level.</a:t>
            </a:r>
          </a:p>
        </p:txBody>
      </p:sp>
      <p:sp>
        <p:nvSpPr>
          <p:cNvPr id="38916" name="Text Box 4"/>
          <p:cNvSpPr txBox="1">
            <a:spLocks noChangeArrowheads="1"/>
          </p:cNvSpPr>
          <p:nvPr/>
        </p:nvSpPr>
        <p:spPr bwMode="auto">
          <a:xfrm>
            <a:off x="1458913" y="4773613"/>
            <a:ext cx="6553200" cy="958850"/>
          </a:xfrm>
          <a:prstGeom prst="rect">
            <a:avLst/>
          </a:prstGeom>
          <a:noFill/>
          <a:ln w="12700">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t>The economy behaves much differently when prices are sticky.</a:t>
            </a:r>
          </a:p>
        </p:txBody>
      </p:sp>
    </p:spTree>
    <p:extLst>
      <p:ext uri="{BB962C8B-B14F-4D97-AF65-F5344CB8AC3E}">
        <p14:creationId xmlns:p14="http://schemas.microsoft.com/office/powerpoint/2010/main" val="12261982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5"/>
          <p:cNvSpPr>
            <a:spLocks noGrp="1" noChangeArrowheads="1"/>
          </p:cNvSpPr>
          <p:nvPr>
            <p:ph type="title"/>
          </p:nvPr>
        </p:nvSpPr>
        <p:spPr>
          <a:xfrm>
            <a:off x="466725" y="342900"/>
            <a:ext cx="8245475" cy="939800"/>
          </a:xfrm>
        </p:spPr>
        <p:txBody>
          <a:bodyPr/>
          <a:lstStyle/>
          <a:p>
            <a:r>
              <a:rPr lang="en-US" dirty="0" smtClean="0"/>
              <a:t>Recap of classical macro theory </a:t>
            </a:r>
            <a:br>
              <a:rPr lang="en-US" dirty="0" smtClean="0"/>
            </a:br>
            <a:r>
              <a:rPr lang="en-US" sz="2600" dirty="0" smtClean="0"/>
              <a:t>(Chaps. 3-9)</a:t>
            </a:r>
            <a:endParaRPr lang="en-US" dirty="0" smtClean="0"/>
          </a:p>
        </p:txBody>
      </p:sp>
      <p:sp>
        <p:nvSpPr>
          <p:cNvPr id="40966" name="Rectangle 6"/>
          <p:cNvSpPr>
            <a:spLocks noGrp="1" noChangeArrowheads="1"/>
          </p:cNvSpPr>
          <p:nvPr>
            <p:ph type="body" idx="1"/>
          </p:nvPr>
        </p:nvSpPr>
        <p:spPr>
          <a:xfrm>
            <a:off x="476250" y="1477963"/>
            <a:ext cx="8210550" cy="4691062"/>
          </a:xfrm>
        </p:spPr>
        <p:txBody>
          <a:bodyPr/>
          <a:lstStyle/>
          <a:p>
            <a:r>
              <a:rPr lang="en-US" smtClean="0"/>
              <a:t>Output is determined by the supply side:</a:t>
            </a:r>
          </a:p>
          <a:p>
            <a:pPr lvl="1"/>
            <a:r>
              <a:rPr lang="en-US" smtClean="0"/>
              <a:t>supplies of capital, labor</a:t>
            </a:r>
          </a:p>
          <a:p>
            <a:pPr lvl="1"/>
            <a:r>
              <a:rPr lang="en-US" smtClean="0"/>
              <a:t>technology</a:t>
            </a:r>
          </a:p>
          <a:p>
            <a:r>
              <a:rPr lang="en-US" smtClean="0"/>
              <a:t>Changes in demand for goods &amp; services </a:t>
            </a:r>
            <a:br>
              <a:rPr lang="en-US" smtClean="0"/>
            </a:br>
            <a:r>
              <a:rPr lang="en-US" smtClean="0"/>
              <a:t>(</a:t>
            </a:r>
            <a:r>
              <a:rPr lang="en-US" sz="2600" b="1" i="1" smtClean="0">
                <a:latin typeface="Tahoma" pitchFamily="34" charset="0"/>
              </a:rPr>
              <a:t>C</a:t>
            </a:r>
            <a:r>
              <a:rPr lang="en-US" smtClean="0"/>
              <a:t>, </a:t>
            </a:r>
            <a:r>
              <a:rPr lang="en-US" sz="2600" b="1" i="1" smtClean="0">
                <a:latin typeface="Tahoma" pitchFamily="34" charset="0"/>
              </a:rPr>
              <a:t>I</a:t>
            </a:r>
            <a:r>
              <a:rPr lang="en-US" smtClean="0"/>
              <a:t>, </a:t>
            </a:r>
            <a:r>
              <a:rPr lang="en-US" sz="2600" b="1" i="1" smtClean="0">
                <a:latin typeface="Tahoma" pitchFamily="34" charset="0"/>
              </a:rPr>
              <a:t>G</a:t>
            </a:r>
            <a:r>
              <a:rPr lang="en-US" smtClean="0"/>
              <a:t> ) only affect prices, not quantities.</a:t>
            </a:r>
          </a:p>
          <a:p>
            <a:r>
              <a:rPr lang="en-US" smtClean="0"/>
              <a:t>Assumes complete price flexibility. </a:t>
            </a:r>
          </a:p>
          <a:p>
            <a:r>
              <a:rPr lang="en-US" smtClean="0"/>
              <a:t>Applies to the long run.</a:t>
            </a:r>
          </a:p>
        </p:txBody>
      </p:sp>
    </p:spTree>
    <p:extLst>
      <p:ext uri="{BB962C8B-B14F-4D97-AF65-F5344CB8AC3E}">
        <p14:creationId xmlns:p14="http://schemas.microsoft.com/office/powerpoint/2010/main" val="37892213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wipe(left)">
                                      <p:cBhvr>
                                        <p:cTn id="7" dur="500"/>
                                        <p:tgtEl>
                                          <p:spTgt spid="4096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6">
                                            <p:txEl>
                                              <p:pRg st="1" end="1"/>
                                            </p:txEl>
                                          </p:spTgt>
                                        </p:tgtEl>
                                        <p:attrNameLst>
                                          <p:attrName>style.visibility</p:attrName>
                                        </p:attrNameLst>
                                      </p:cBhvr>
                                      <p:to>
                                        <p:strVal val="visible"/>
                                      </p:to>
                                    </p:set>
                                    <p:animEffect transition="in" filter="wipe(left)">
                                      <p:cBhvr>
                                        <p:cTn id="10" dur="500"/>
                                        <p:tgtEl>
                                          <p:spTgt spid="40966">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0966">
                                            <p:txEl>
                                              <p:pRg st="2" end="2"/>
                                            </p:txEl>
                                          </p:spTgt>
                                        </p:tgtEl>
                                        <p:attrNameLst>
                                          <p:attrName>style.visibility</p:attrName>
                                        </p:attrNameLst>
                                      </p:cBhvr>
                                      <p:to>
                                        <p:strVal val="visible"/>
                                      </p:to>
                                    </p:set>
                                    <p:animEffect transition="in" filter="wipe(left)">
                                      <p:cBhvr>
                                        <p:cTn id="13" dur="500"/>
                                        <p:tgtEl>
                                          <p:spTgt spid="40966">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0966">
                                            <p:txEl>
                                              <p:pRg st="3" end="3"/>
                                            </p:txEl>
                                          </p:spTgt>
                                        </p:tgtEl>
                                        <p:attrNameLst>
                                          <p:attrName>style.visibility</p:attrName>
                                        </p:attrNameLst>
                                      </p:cBhvr>
                                      <p:to>
                                        <p:strVal val="visible"/>
                                      </p:to>
                                    </p:set>
                                    <p:animEffect transition="in" filter="wipe(left)">
                                      <p:cBhvr>
                                        <p:cTn id="18" dur="500"/>
                                        <p:tgtEl>
                                          <p:spTgt spid="40966">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0966">
                                            <p:txEl>
                                              <p:pRg st="4" end="4"/>
                                            </p:txEl>
                                          </p:spTgt>
                                        </p:tgtEl>
                                        <p:attrNameLst>
                                          <p:attrName>style.visibility</p:attrName>
                                        </p:attrNameLst>
                                      </p:cBhvr>
                                      <p:to>
                                        <p:strVal val="visible"/>
                                      </p:to>
                                    </p:set>
                                    <p:animEffect transition="in" filter="wipe(left)">
                                      <p:cBhvr>
                                        <p:cTn id="23" dur="500"/>
                                        <p:tgtEl>
                                          <p:spTgt spid="40966">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0966">
                                            <p:txEl>
                                              <p:pRg st="5" end="5"/>
                                            </p:txEl>
                                          </p:spTgt>
                                        </p:tgtEl>
                                        <p:attrNameLst>
                                          <p:attrName>style.visibility</p:attrName>
                                        </p:attrNameLst>
                                      </p:cBhvr>
                                      <p:to>
                                        <p:strVal val="visible"/>
                                      </p:to>
                                    </p:set>
                                    <p:animEffect transition="in" filter="wipe(left)">
                                      <p:cBhvr>
                                        <p:cTn id="28" dur="500"/>
                                        <p:tgtEl>
                                          <p:spTgt spid="409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mtClean="0"/>
              <a:t>When prices are sticky…</a:t>
            </a:r>
          </a:p>
        </p:txBody>
      </p:sp>
      <p:sp>
        <p:nvSpPr>
          <p:cNvPr id="44035" name="Rectangle 5"/>
          <p:cNvSpPr>
            <a:spLocks noGrp="1" noChangeArrowheads="1"/>
          </p:cNvSpPr>
          <p:nvPr>
            <p:ph type="body" idx="1"/>
          </p:nvPr>
        </p:nvSpPr>
        <p:spPr/>
        <p:txBody>
          <a:bodyPr/>
          <a:lstStyle/>
          <a:p>
            <a:pPr>
              <a:buFont typeface="Wingdings" pitchFamily="2" charset="2"/>
              <a:buNone/>
            </a:pPr>
            <a:r>
              <a:rPr lang="en-US" smtClean="0"/>
              <a:t>…output and employment also depend on demand, which is affected by:</a:t>
            </a:r>
          </a:p>
          <a:p>
            <a:pPr lvl="1">
              <a:spcBef>
                <a:spcPts val="1200"/>
              </a:spcBef>
            </a:pPr>
            <a:r>
              <a:rPr lang="en-US" smtClean="0"/>
              <a:t>fiscal policy (</a:t>
            </a:r>
            <a:r>
              <a:rPr lang="en-US" b="1" i="1" smtClean="0">
                <a:latin typeface="Tahoma" pitchFamily="34" charset="0"/>
              </a:rPr>
              <a:t>G</a:t>
            </a:r>
            <a:r>
              <a:rPr lang="en-US" sz="1100" smtClean="0"/>
              <a:t> </a:t>
            </a:r>
            <a:r>
              <a:rPr lang="en-US" smtClean="0"/>
              <a:t> and </a:t>
            </a:r>
            <a:r>
              <a:rPr lang="en-US" b="1" i="1" smtClean="0">
                <a:latin typeface="Tahoma" pitchFamily="34" charset="0"/>
              </a:rPr>
              <a:t>T</a:t>
            </a:r>
            <a:r>
              <a:rPr lang="en-US" smtClean="0"/>
              <a:t> )</a:t>
            </a:r>
          </a:p>
          <a:p>
            <a:pPr lvl="1">
              <a:spcBef>
                <a:spcPts val="1200"/>
              </a:spcBef>
            </a:pPr>
            <a:r>
              <a:rPr lang="en-US" smtClean="0"/>
              <a:t>monetary policy (</a:t>
            </a:r>
            <a:r>
              <a:rPr lang="en-US" b="1" i="1" smtClean="0">
                <a:latin typeface="Tahoma" pitchFamily="34" charset="0"/>
              </a:rPr>
              <a:t>M</a:t>
            </a:r>
            <a:r>
              <a:rPr lang="en-US" smtClean="0"/>
              <a:t> )</a:t>
            </a:r>
          </a:p>
          <a:p>
            <a:pPr lvl="1">
              <a:spcBef>
                <a:spcPts val="1200"/>
              </a:spcBef>
            </a:pPr>
            <a:r>
              <a:rPr lang="en-US" smtClean="0"/>
              <a:t>other factors, like exogenous changes in </a:t>
            </a:r>
            <a:br>
              <a:rPr lang="en-US" smtClean="0"/>
            </a:br>
            <a:r>
              <a:rPr lang="en-US" b="1" i="1" smtClean="0">
                <a:latin typeface="Tahoma" pitchFamily="34" charset="0"/>
              </a:rPr>
              <a:t>C</a:t>
            </a:r>
            <a:r>
              <a:rPr lang="en-US" smtClean="0"/>
              <a:t>  or </a:t>
            </a:r>
            <a:r>
              <a:rPr lang="en-US" b="1" i="1" smtClean="0">
                <a:latin typeface="Tahoma" pitchFamily="34" charset="0"/>
              </a:rPr>
              <a:t>I</a:t>
            </a:r>
            <a:r>
              <a:rPr lang="en-US" smtClean="0"/>
              <a:t>  </a:t>
            </a:r>
          </a:p>
        </p:txBody>
      </p:sp>
    </p:spTree>
    <p:extLst>
      <p:ext uri="{BB962C8B-B14F-4D97-AF65-F5344CB8AC3E}">
        <p14:creationId xmlns:p14="http://schemas.microsoft.com/office/powerpoint/2010/main" val="2997894682"/>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a:xfrm>
            <a:off x="466725" y="279400"/>
            <a:ext cx="8245475" cy="939800"/>
          </a:xfrm>
        </p:spPr>
        <p:txBody>
          <a:bodyPr/>
          <a:lstStyle/>
          <a:p>
            <a:r>
              <a:rPr lang="en-US" smtClean="0"/>
              <a:t>The model of </a:t>
            </a:r>
            <a:br>
              <a:rPr lang="en-US" smtClean="0"/>
            </a:br>
            <a:r>
              <a:rPr lang="en-US" smtClean="0"/>
              <a:t>aggregate demand and supply</a:t>
            </a:r>
          </a:p>
        </p:txBody>
      </p:sp>
      <p:sp>
        <p:nvSpPr>
          <p:cNvPr id="45059" name="Rectangle 5"/>
          <p:cNvSpPr>
            <a:spLocks noGrp="1" noChangeArrowheads="1"/>
          </p:cNvSpPr>
          <p:nvPr>
            <p:ph type="body" idx="1"/>
          </p:nvPr>
        </p:nvSpPr>
        <p:spPr>
          <a:xfrm>
            <a:off x="457200" y="1600200"/>
            <a:ext cx="8464550" cy="4525963"/>
          </a:xfrm>
        </p:spPr>
        <p:txBody>
          <a:bodyPr/>
          <a:lstStyle/>
          <a:p>
            <a:r>
              <a:rPr lang="en-US" smtClean="0"/>
              <a:t>The paradigm most mainstream economists </a:t>
            </a:r>
            <a:br>
              <a:rPr lang="en-US" smtClean="0"/>
            </a:br>
            <a:r>
              <a:rPr lang="en-US" smtClean="0"/>
              <a:t>and policymakers use to think about economic fluctuations and policies to stabilize the economy </a:t>
            </a:r>
          </a:p>
          <a:p>
            <a:r>
              <a:rPr lang="en-US" smtClean="0"/>
              <a:t>Shows how the price level and aggregate output are determined</a:t>
            </a:r>
          </a:p>
          <a:p>
            <a:r>
              <a:rPr lang="en-US" smtClean="0"/>
              <a:t>Shows how the economy’s behavior is different </a:t>
            </a:r>
            <a:br>
              <a:rPr lang="en-US" smtClean="0"/>
            </a:br>
            <a:r>
              <a:rPr lang="en-US" smtClean="0"/>
              <a:t>in the short run and long run</a:t>
            </a:r>
          </a:p>
        </p:txBody>
      </p:sp>
    </p:spTree>
    <p:extLst>
      <p:ext uri="{BB962C8B-B14F-4D97-AF65-F5344CB8AC3E}">
        <p14:creationId xmlns:p14="http://schemas.microsoft.com/office/powerpoint/2010/main" val="1247684079"/>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Aggregate demand</a:t>
            </a:r>
          </a:p>
        </p:txBody>
      </p:sp>
      <p:sp>
        <p:nvSpPr>
          <p:cNvPr id="46083" name="Rectangle 5"/>
          <p:cNvSpPr>
            <a:spLocks noGrp="1" noChangeArrowheads="1"/>
          </p:cNvSpPr>
          <p:nvPr>
            <p:ph type="body" idx="1"/>
          </p:nvPr>
        </p:nvSpPr>
        <p:spPr/>
        <p:txBody>
          <a:bodyPr/>
          <a:lstStyle/>
          <a:p>
            <a:r>
              <a:rPr lang="en-US" dirty="0" smtClean="0"/>
              <a:t>The aggregate demand curve shows the relationship between the price level and the quantity of output demanded. </a:t>
            </a:r>
          </a:p>
          <a:p>
            <a:r>
              <a:rPr lang="en-US" dirty="0" smtClean="0"/>
              <a:t>For this chapter’s intro to the </a:t>
            </a:r>
            <a:r>
              <a:rPr lang="en-US" i="1" dirty="0" smtClean="0"/>
              <a:t>AD/AS</a:t>
            </a:r>
            <a:r>
              <a:rPr lang="en-US" dirty="0" smtClean="0"/>
              <a:t> model, </a:t>
            </a:r>
            <a:br>
              <a:rPr lang="en-US" dirty="0" smtClean="0"/>
            </a:br>
            <a:r>
              <a:rPr lang="en-US" dirty="0" smtClean="0"/>
              <a:t>we use a simple theory of aggregate demand based on the quantity theory of money.  </a:t>
            </a:r>
          </a:p>
          <a:p>
            <a:r>
              <a:rPr lang="en-US" dirty="0" smtClean="0"/>
              <a:t>Chapters 10–12 develop the theory of aggregate demand in more detail.  </a:t>
            </a:r>
          </a:p>
        </p:txBody>
      </p:sp>
    </p:spTree>
    <p:extLst>
      <p:ext uri="{BB962C8B-B14F-4D97-AF65-F5344CB8AC3E}">
        <p14:creationId xmlns:p14="http://schemas.microsoft.com/office/powerpoint/2010/main" val="4049461526"/>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a:xfrm>
            <a:off x="466725" y="268288"/>
            <a:ext cx="8245475" cy="939800"/>
          </a:xfrm>
        </p:spPr>
        <p:txBody>
          <a:bodyPr/>
          <a:lstStyle/>
          <a:p>
            <a:r>
              <a:rPr lang="en-US" sz="3000" smtClean="0"/>
              <a:t>The Quantity Equation as </a:t>
            </a:r>
            <a:br>
              <a:rPr lang="en-US" sz="3000" smtClean="0"/>
            </a:br>
            <a:r>
              <a:rPr lang="en-US" sz="3000" smtClean="0"/>
              <a:t>Aggregate Demand</a:t>
            </a:r>
          </a:p>
        </p:txBody>
      </p:sp>
      <p:sp>
        <p:nvSpPr>
          <p:cNvPr id="47107" name="Rectangle 5"/>
          <p:cNvSpPr>
            <a:spLocks noGrp="1" noChangeArrowheads="1"/>
          </p:cNvSpPr>
          <p:nvPr>
            <p:ph type="body" idx="1"/>
          </p:nvPr>
        </p:nvSpPr>
        <p:spPr>
          <a:xfrm>
            <a:off x="476250" y="1360488"/>
            <a:ext cx="8210550" cy="4765675"/>
          </a:xfrm>
        </p:spPr>
        <p:txBody>
          <a:bodyPr/>
          <a:lstStyle/>
          <a:p>
            <a:r>
              <a:rPr lang="en-US" smtClean="0"/>
              <a:t>From Chapter 4, recall the quantity equation</a:t>
            </a:r>
          </a:p>
          <a:p>
            <a:pPr>
              <a:buFont typeface="Wingdings" pitchFamily="2" charset="2"/>
              <a:buNone/>
            </a:pPr>
            <a:r>
              <a:rPr lang="en-US" smtClean="0"/>
              <a:t>		</a:t>
            </a:r>
            <a:r>
              <a:rPr lang="en-US" b="1" i="1" smtClean="0">
                <a:latin typeface="Tahoma" pitchFamily="34" charset="0"/>
              </a:rPr>
              <a:t>M</a:t>
            </a:r>
            <a:r>
              <a:rPr lang="en-US" sz="1200" b="1" i="1" smtClean="0">
                <a:latin typeface="Tahoma" pitchFamily="34" charset="0"/>
              </a:rPr>
              <a:t> </a:t>
            </a:r>
            <a:r>
              <a:rPr lang="en-US" b="1" i="1" smtClean="0">
                <a:latin typeface="Tahoma" pitchFamily="34" charset="0"/>
              </a:rPr>
              <a:t>V  </a:t>
            </a:r>
            <a:r>
              <a:rPr lang="en-US" smtClean="0">
                <a:latin typeface="Tahoma" pitchFamily="34" charset="0"/>
              </a:rPr>
              <a:t>=</a:t>
            </a:r>
            <a:r>
              <a:rPr lang="en-US" b="1" i="1" smtClean="0">
                <a:latin typeface="Tahoma" pitchFamily="34" charset="0"/>
              </a:rPr>
              <a:t>  P</a:t>
            </a:r>
            <a:r>
              <a:rPr lang="en-US" sz="1200" b="1" i="1" smtClean="0">
                <a:latin typeface="Tahoma" pitchFamily="34" charset="0"/>
              </a:rPr>
              <a:t> </a:t>
            </a:r>
            <a:r>
              <a:rPr lang="en-US" b="1" i="1" smtClean="0">
                <a:latin typeface="Tahoma" pitchFamily="34" charset="0"/>
              </a:rPr>
              <a:t>Y  </a:t>
            </a:r>
          </a:p>
          <a:p>
            <a:r>
              <a:rPr lang="en-US" smtClean="0"/>
              <a:t>For given values of </a:t>
            </a:r>
            <a:r>
              <a:rPr lang="en-US" b="1" i="1" smtClean="0">
                <a:latin typeface="Tahoma" pitchFamily="34" charset="0"/>
              </a:rPr>
              <a:t>M</a:t>
            </a:r>
            <a:r>
              <a:rPr lang="en-US" smtClean="0"/>
              <a:t>  and </a:t>
            </a:r>
            <a:r>
              <a:rPr lang="en-US" b="1" i="1" smtClean="0">
                <a:latin typeface="Tahoma" pitchFamily="34" charset="0"/>
              </a:rPr>
              <a:t>V</a:t>
            </a:r>
            <a:r>
              <a:rPr lang="en-US" smtClean="0"/>
              <a:t>,  </a:t>
            </a:r>
            <a:br>
              <a:rPr lang="en-US" smtClean="0"/>
            </a:br>
            <a:r>
              <a:rPr lang="en-US" smtClean="0"/>
              <a:t>this equation implies an inverse relationship between </a:t>
            </a:r>
            <a:r>
              <a:rPr lang="en-US" b="1" i="1" smtClean="0">
                <a:latin typeface="Tahoma" pitchFamily="34" charset="0"/>
              </a:rPr>
              <a:t>P</a:t>
            </a:r>
            <a:r>
              <a:rPr lang="en-US" smtClean="0"/>
              <a:t>  and </a:t>
            </a:r>
            <a:r>
              <a:rPr lang="en-US" b="1" i="1" smtClean="0">
                <a:latin typeface="Tahoma" pitchFamily="34" charset="0"/>
              </a:rPr>
              <a:t>Y</a:t>
            </a:r>
            <a:r>
              <a:rPr lang="en-US" sz="1400" b="1" i="1" smtClean="0">
                <a:latin typeface="Tahoma" pitchFamily="34" charset="0"/>
              </a:rPr>
              <a:t> </a:t>
            </a:r>
            <a:r>
              <a:rPr lang="en-US" smtClean="0"/>
              <a:t>…</a:t>
            </a:r>
          </a:p>
        </p:txBody>
      </p:sp>
    </p:spTree>
    <p:extLst>
      <p:ext uri="{BB962C8B-B14F-4D97-AF65-F5344CB8AC3E}">
        <p14:creationId xmlns:p14="http://schemas.microsoft.com/office/powerpoint/2010/main" val="160876433"/>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3100" smtClean="0"/>
              <a:t>The downward-sloping </a:t>
            </a:r>
            <a:r>
              <a:rPr lang="en-US" sz="3100" i="1" smtClean="0"/>
              <a:t>AD</a:t>
            </a:r>
            <a:r>
              <a:rPr lang="en-US" sz="3100" smtClean="0"/>
              <a:t> curve</a:t>
            </a:r>
          </a:p>
        </p:txBody>
      </p:sp>
      <p:sp>
        <p:nvSpPr>
          <p:cNvPr id="51203" name="Rectangle 3"/>
          <p:cNvSpPr>
            <a:spLocks noGrp="1" noChangeArrowheads="1"/>
          </p:cNvSpPr>
          <p:nvPr>
            <p:ph type="body" idx="1"/>
          </p:nvPr>
        </p:nvSpPr>
        <p:spPr>
          <a:xfrm>
            <a:off x="312738" y="1684338"/>
            <a:ext cx="2882900" cy="3886200"/>
          </a:xfrm>
          <a:solidFill>
            <a:srgbClr val="FFCCCC"/>
          </a:solidFill>
          <a:effectLst>
            <a:outerShdw blurRad="50800" dist="38100" dir="2700000" algn="tl" rotWithShape="0">
              <a:prstClr val="black">
                <a:alpha val="40000"/>
              </a:prstClr>
            </a:outerShdw>
          </a:effectLst>
        </p:spPr>
        <p:txBody>
          <a:bodyPr/>
          <a:lstStyle/>
          <a:p>
            <a:pPr marL="0" indent="0">
              <a:lnSpc>
                <a:spcPct val="110000"/>
              </a:lnSpc>
              <a:spcBef>
                <a:spcPct val="30000"/>
              </a:spcBef>
              <a:buFont typeface="Wingdings" pitchFamily="2" charset="2"/>
              <a:buNone/>
              <a:defRPr/>
            </a:pPr>
            <a:r>
              <a:rPr lang="en-US" sz="2500" dirty="0"/>
              <a:t>An increase in the price level causes a fall in real money balances </a:t>
            </a:r>
            <a:r>
              <a:rPr lang="en-US" sz="2500" dirty="0">
                <a:sym typeface="Symbol" pitchFamily="18" charset="2"/>
              </a:rPr>
              <a:t>(</a:t>
            </a:r>
            <a:r>
              <a:rPr lang="en-US" sz="2500" b="1" i="1" dirty="0">
                <a:sym typeface="Symbol" pitchFamily="18" charset="2"/>
              </a:rPr>
              <a:t>M</a:t>
            </a:r>
            <a:r>
              <a:rPr lang="en-US" sz="2500" i="1" dirty="0">
                <a:sym typeface="Symbol" pitchFamily="18" charset="2"/>
              </a:rPr>
              <a:t>/</a:t>
            </a:r>
            <a:r>
              <a:rPr lang="en-US" sz="2500" b="1" i="1" dirty="0">
                <a:sym typeface="Symbol" pitchFamily="18" charset="2"/>
              </a:rPr>
              <a:t>P</a:t>
            </a:r>
            <a:r>
              <a:rPr lang="en-US" sz="500" b="1" i="1" dirty="0">
                <a:sym typeface="Symbol" pitchFamily="18" charset="2"/>
              </a:rPr>
              <a:t> </a:t>
            </a:r>
            <a:r>
              <a:rPr lang="en-US" sz="2500" dirty="0">
                <a:sym typeface="Symbol" pitchFamily="18" charset="2"/>
              </a:rPr>
              <a:t>),</a:t>
            </a:r>
            <a:endParaRPr lang="en-US" sz="2500" dirty="0"/>
          </a:p>
          <a:p>
            <a:pPr marL="0" indent="0">
              <a:lnSpc>
                <a:spcPct val="110000"/>
              </a:lnSpc>
              <a:spcBef>
                <a:spcPts val="400"/>
              </a:spcBef>
              <a:buFont typeface="Wingdings" pitchFamily="2" charset="2"/>
              <a:buNone/>
              <a:defRPr/>
            </a:pPr>
            <a:r>
              <a:rPr lang="en-US" sz="2500" dirty="0">
                <a:sym typeface="Symbol" pitchFamily="18" charset="2"/>
              </a:rPr>
              <a:t>causing a decrease in the demand for goods &amp; services.</a:t>
            </a:r>
          </a:p>
        </p:txBody>
      </p:sp>
      <p:grpSp>
        <p:nvGrpSpPr>
          <p:cNvPr id="2" name="Group 4"/>
          <p:cNvGrpSpPr>
            <a:grpSpLocks/>
          </p:cNvGrpSpPr>
          <p:nvPr/>
        </p:nvGrpSpPr>
        <p:grpSpPr bwMode="auto">
          <a:xfrm>
            <a:off x="3352800" y="1471613"/>
            <a:ext cx="5257800" cy="4090987"/>
            <a:chOff x="2976" y="1296"/>
            <a:chExt cx="2304" cy="2053"/>
          </a:xfrm>
        </p:grpSpPr>
        <p:grpSp>
          <p:nvGrpSpPr>
            <p:cNvPr id="48136" name="Group 5"/>
            <p:cNvGrpSpPr>
              <a:grpSpLocks/>
            </p:cNvGrpSpPr>
            <p:nvPr/>
          </p:nvGrpSpPr>
          <p:grpSpPr bwMode="auto">
            <a:xfrm>
              <a:off x="3120" y="1536"/>
              <a:ext cx="1968" cy="1728"/>
              <a:chOff x="2640" y="1056"/>
              <a:chExt cx="2496" cy="2112"/>
            </a:xfrm>
          </p:grpSpPr>
          <p:sp>
            <p:nvSpPr>
              <p:cNvPr id="48139"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37" name="Text Box 8"/>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8138" name="Text Box 9"/>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 name="Group 10"/>
          <p:cNvGrpSpPr>
            <a:grpSpLocks/>
          </p:cNvGrpSpPr>
          <p:nvPr/>
        </p:nvGrpSpPr>
        <p:grpSpPr bwMode="auto">
          <a:xfrm>
            <a:off x="4197350" y="1412875"/>
            <a:ext cx="3803650" cy="3602038"/>
            <a:chOff x="2644" y="890"/>
            <a:chExt cx="2396" cy="2269"/>
          </a:xfrm>
        </p:grpSpPr>
        <p:sp>
          <p:nvSpPr>
            <p:cNvPr id="48134" name="Arc 11"/>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5" name="Text Box 12"/>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endParaRPr lang="en-US" sz="2300" baseline="-25000">
                <a:latin typeface="Tahoma" pitchFamily="34" charset="0"/>
              </a:endParaRPr>
            </a:p>
          </p:txBody>
        </p:sp>
      </p:grpSp>
    </p:spTree>
    <p:extLst>
      <p:ext uri="{BB962C8B-B14F-4D97-AF65-F5344CB8AC3E}">
        <p14:creationId xmlns:p14="http://schemas.microsoft.com/office/powerpoint/2010/main" val="17878144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03"/>
                                        </p:tgtEl>
                                        <p:attrNameLst>
                                          <p:attrName>style.visibility</p:attrName>
                                        </p:attrNameLst>
                                      </p:cBhvr>
                                      <p:to>
                                        <p:strVal val="visible"/>
                                      </p:to>
                                    </p:set>
                                    <p:animEffect transition="in" filter="fade">
                                      <p:cBhvr>
                                        <p:cTn id="17" dur="500"/>
                                        <p:tgtEl>
                                          <p:spTgt spid="51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100" smtClean="0"/>
              <a:t>Shifting the </a:t>
            </a:r>
            <a:r>
              <a:rPr lang="en-US" sz="3100" i="1" smtClean="0"/>
              <a:t>AD</a:t>
            </a:r>
            <a:r>
              <a:rPr lang="en-US" sz="3100" smtClean="0"/>
              <a:t> curve</a:t>
            </a:r>
          </a:p>
        </p:txBody>
      </p:sp>
      <p:sp>
        <p:nvSpPr>
          <p:cNvPr id="53251" name="Rectangle 3"/>
          <p:cNvSpPr>
            <a:spLocks noGrp="1" noChangeArrowheads="1"/>
          </p:cNvSpPr>
          <p:nvPr>
            <p:ph type="body" idx="1"/>
          </p:nvPr>
        </p:nvSpPr>
        <p:spPr>
          <a:xfrm>
            <a:off x="327025" y="2076450"/>
            <a:ext cx="2695575" cy="1873250"/>
          </a:xfrm>
          <a:solidFill>
            <a:srgbClr val="FFCCCC"/>
          </a:solidFill>
          <a:effectLst>
            <a:outerShdw blurRad="50800" dist="38100" dir="2700000" algn="tl" rotWithShape="0">
              <a:prstClr val="black">
                <a:alpha val="40000"/>
              </a:prstClr>
            </a:outerShdw>
          </a:effectLst>
        </p:spPr>
        <p:txBody>
          <a:bodyPr/>
          <a:lstStyle/>
          <a:p>
            <a:pPr marL="0" indent="0">
              <a:lnSpc>
                <a:spcPct val="110000"/>
              </a:lnSpc>
              <a:buFont typeface="Wingdings" pitchFamily="2" charset="2"/>
              <a:buNone/>
              <a:defRPr/>
            </a:pPr>
            <a:r>
              <a:rPr lang="en-US" sz="2500" dirty="0"/>
              <a:t>An increase in the money supply shifts the </a:t>
            </a:r>
            <a:r>
              <a:rPr lang="en-US" sz="2500" i="1" dirty="0"/>
              <a:t>AD</a:t>
            </a:r>
            <a:r>
              <a:rPr lang="en-US" sz="2500" dirty="0"/>
              <a:t> curve to the right. </a:t>
            </a:r>
          </a:p>
        </p:txBody>
      </p:sp>
      <p:grpSp>
        <p:nvGrpSpPr>
          <p:cNvPr id="49156" name="Group 4"/>
          <p:cNvGrpSpPr>
            <a:grpSpLocks/>
          </p:cNvGrpSpPr>
          <p:nvPr/>
        </p:nvGrpSpPr>
        <p:grpSpPr bwMode="auto">
          <a:xfrm>
            <a:off x="3352800" y="1471613"/>
            <a:ext cx="5257800" cy="4090987"/>
            <a:chOff x="2976" y="1296"/>
            <a:chExt cx="2304" cy="2053"/>
          </a:xfrm>
        </p:grpSpPr>
        <p:grpSp>
          <p:nvGrpSpPr>
            <p:cNvPr id="49164" name="Group 5"/>
            <p:cNvGrpSpPr>
              <a:grpSpLocks/>
            </p:cNvGrpSpPr>
            <p:nvPr/>
          </p:nvGrpSpPr>
          <p:grpSpPr bwMode="auto">
            <a:xfrm>
              <a:off x="3120" y="1536"/>
              <a:ext cx="1968" cy="1728"/>
              <a:chOff x="2640" y="1056"/>
              <a:chExt cx="2496" cy="2112"/>
            </a:xfrm>
          </p:grpSpPr>
          <p:sp>
            <p:nvSpPr>
              <p:cNvPr id="49167"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8"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165" name="Text Box 8"/>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9166" name="Text Box 9"/>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9157" name="Group 10"/>
          <p:cNvGrpSpPr>
            <a:grpSpLocks/>
          </p:cNvGrpSpPr>
          <p:nvPr/>
        </p:nvGrpSpPr>
        <p:grpSpPr bwMode="auto">
          <a:xfrm>
            <a:off x="4197350" y="1412875"/>
            <a:ext cx="3803650" cy="3602038"/>
            <a:chOff x="2644" y="890"/>
            <a:chExt cx="2396" cy="2269"/>
          </a:xfrm>
        </p:grpSpPr>
        <p:sp>
          <p:nvSpPr>
            <p:cNvPr id="49162" name="Arc 11"/>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3" name="Text Box 12"/>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grpSp>
        <p:nvGrpSpPr>
          <p:cNvPr id="5" name="Group 13"/>
          <p:cNvGrpSpPr>
            <a:grpSpLocks/>
          </p:cNvGrpSpPr>
          <p:nvPr/>
        </p:nvGrpSpPr>
        <p:grpSpPr bwMode="auto">
          <a:xfrm>
            <a:off x="4806950" y="914400"/>
            <a:ext cx="3803650" cy="3600450"/>
            <a:chOff x="3028" y="576"/>
            <a:chExt cx="2396" cy="2268"/>
          </a:xfrm>
        </p:grpSpPr>
        <p:sp>
          <p:nvSpPr>
            <p:cNvPr id="49160" name="Arc 14"/>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1" name="Text Box 15"/>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53264" name="Line 16"/>
          <p:cNvSpPr>
            <a:spLocks noChangeShapeType="1"/>
          </p:cNvSpPr>
          <p:nvPr/>
        </p:nvSpPr>
        <p:spPr bwMode="auto">
          <a:xfrm>
            <a:off x="4876800" y="3429000"/>
            <a:ext cx="8572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9229888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251">
                                            <p:bg/>
                                          </p:spTgt>
                                        </p:tgtEl>
                                        <p:attrNameLst>
                                          <p:attrName>style.visibility</p:attrName>
                                        </p:attrNameLst>
                                      </p:cBhvr>
                                      <p:to>
                                        <p:strVal val="visible"/>
                                      </p:to>
                                    </p:set>
                                    <p:animEffect transition="in" filter="fade">
                                      <p:cBhvr>
                                        <p:cTn id="7" dur="500"/>
                                        <p:tgtEl>
                                          <p:spTgt spid="5325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fade">
                                      <p:cBhvr>
                                        <p:cTn id="10" dur="500"/>
                                        <p:tgtEl>
                                          <p:spTgt spid="5325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3264"/>
                                        </p:tgtEl>
                                        <p:attrNameLst>
                                          <p:attrName>style.visibility</p:attrName>
                                        </p:attrNameLst>
                                      </p:cBhvr>
                                      <p:to>
                                        <p:strVal val="visible"/>
                                      </p:to>
                                    </p:set>
                                    <p:anim calcmode="lin" valueType="num">
                                      <p:cBhvr>
                                        <p:cTn id="15" dur="500" fill="hold"/>
                                        <p:tgtEl>
                                          <p:spTgt spid="53264"/>
                                        </p:tgtEl>
                                        <p:attrNameLst>
                                          <p:attrName>ppt_x</p:attrName>
                                        </p:attrNameLst>
                                      </p:cBhvr>
                                      <p:tavLst>
                                        <p:tav tm="0">
                                          <p:val>
                                            <p:strVal val="#ppt_x-#ppt_w/2"/>
                                          </p:val>
                                        </p:tav>
                                        <p:tav tm="100000">
                                          <p:val>
                                            <p:strVal val="#ppt_x"/>
                                          </p:val>
                                        </p:tav>
                                      </p:tavLst>
                                    </p:anim>
                                    <p:anim calcmode="lin" valueType="num">
                                      <p:cBhvr>
                                        <p:cTn id="16" dur="500" fill="hold"/>
                                        <p:tgtEl>
                                          <p:spTgt spid="53264"/>
                                        </p:tgtEl>
                                        <p:attrNameLst>
                                          <p:attrName>ppt_y</p:attrName>
                                        </p:attrNameLst>
                                      </p:cBhvr>
                                      <p:tavLst>
                                        <p:tav tm="0">
                                          <p:val>
                                            <p:strVal val="#ppt_y"/>
                                          </p:val>
                                        </p:tav>
                                        <p:tav tm="100000">
                                          <p:val>
                                            <p:strVal val="#ppt_y"/>
                                          </p:val>
                                        </p:tav>
                                      </p:tavLst>
                                    </p:anim>
                                    <p:anim calcmode="lin" valueType="num">
                                      <p:cBhvr>
                                        <p:cTn id="17" dur="500" fill="hold"/>
                                        <p:tgtEl>
                                          <p:spTgt spid="53264"/>
                                        </p:tgtEl>
                                        <p:attrNameLst>
                                          <p:attrName>ppt_w</p:attrName>
                                        </p:attrNameLst>
                                      </p:cBhvr>
                                      <p:tavLst>
                                        <p:tav tm="0">
                                          <p:val>
                                            <p:fltVal val="0"/>
                                          </p:val>
                                        </p:tav>
                                        <p:tav tm="100000">
                                          <p:val>
                                            <p:strVal val="#ppt_w"/>
                                          </p:val>
                                        </p:tav>
                                      </p:tavLst>
                                    </p:anim>
                                    <p:anim calcmode="lin" valueType="num">
                                      <p:cBhvr>
                                        <p:cTn id="18" dur="500" fill="hold"/>
                                        <p:tgtEl>
                                          <p:spTgt spid="53264"/>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500"/>
                            </p:stCondLst>
                            <p:childTnLst>
                              <p:par>
                                <p:cTn id="20" presetID="18" presetClass="entr" presetSubtype="6"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downRigh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nimBg="1"/>
      <p:bldP spid="5326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8"/>
          <p:cNvSpPr>
            <a:spLocks noGrp="1" noChangeArrowheads="1"/>
          </p:cNvSpPr>
          <p:nvPr>
            <p:ph type="title"/>
          </p:nvPr>
        </p:nvSpPr>
        <p:spPr/>
        <p:txBody>
          <a:bodyPr/>
          <a:lstStyle/>
          <a:p>
            <a:r>
              <a:rPr lang="en-US" sz="3200" smtClean="0"/>
              <a:t>Aggregate supply in the long run</a:t>
            </a:r>
          </a:p>
        </p:txBody>
      </p:sp>
      <p:sp>
        <p:nvSpPr>
          <p:cNvPr id="2053" name="Rectangle 9"/>
          <p:cNvSpPr>
            <a:spLocks noGrp="1" noChangeArrowheads="1"/>
          </p:cNvSpPr>
          <p:nvPr>
            <p:ph type="body" idx="1"/>
          </p:nvPr>
        </p:nvSpPr>
        <p:spPr>
          <a:xfrm>
            <a:off x="457200" y="1389063"/>
            <a:ext cx="8229600" cy="5035550"/>
          </a:xfrm>
        </p:spPr>
        <p:txBody>
          <a:bodyPr/>
          <a:lstStyle/>
          <a:p>
            <a:r>
              <a:rPr lang="en-US" dirty="0" smtClean="0"/>
              <a:t>Recall from Chap. 3:  </a:t>
            </a:r>
            <a:br>
              <a:rPr lang="en-US" dirty="0" smtClean="0"/>
            </a:br>
            <a:r>
              <a:rPr lang="en-US" dirty="0" smtClean="0"/>
              <a:t>In the long run, output is determined by </a:t>
            </a:r>
            <a:br>
              <a:rPr lang="en-US" dirty="0" smtClean="0"/>
            </a:br>
            <a:r>
              <a:rPr lang="en-US" dirty="0" smtClean="0"/>
              <a:t>factor supplies and technology</a:t>
            </a:r>
          </a:p>
        </p:txBody>
      </p:sp>
      <p:graphicFrame>
        <p:nvGraphicFramePr>
          <p:cNvPr id="55300" name="Object 2"/>
          <p:cNvGraphicFramePr>
            <a:graphicFrameLocks noChangeAspect="1"/>
          </p:cNvGraphicFramePr>
          <p:nvPr/>
        </p:nvGraphicFramePr>
        <p:xfrm>
          <a:off x="2155825" y="2895600"/>
          <a:ext cx="2270125" cy="609600"/>
        </p:xfrm>
        <a:graphic>
          <a:graphicData uri="http://schemas.openxmlformats.org/presentationml/2006/ole">
            <mc:AlternateContent xmlns:mc="http://schemas.openxmlformats.org/markup-compatibility/2006">
              <mc:Choice xmlns:v="urn:schemas-microsoft-com:vml" Requires="v">
                <p:oleObj spid="_x0000_s2072" name="Equation" r:id="rId4" imgW="901440" imgH="241200" progId="Equation.DSMT4">
                  <p:embed/>
                </p:oleObj>
              </mc:Choice>
              <mc:Fallback>
                <p:oleObj name="Equation" r:id="rId4" imgW="90144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5825" y="2895600"/>
                        <a:ext cx="227012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1" name="Text Box 5"/>
          <p:cNvSpPr txBox="1">
            <a:spLocks noChangeArrowheads="1"/>
          </p:cNvSpPr>
          <p:nvPr/>
        </p:nvSpPr>
        <p:spPr bwMode="auto">
          <a:xfrm>
            <a:off x="914400" y="3735388"/>
            <a:ext cx="7924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SzPct val="110000"/>
              <a:buFont typeface="Wingdings" pitchFamily="2" charset="2"/>
              <a:buNone/>
            </a:pPr>
            <a:r>
              <a:rPr lang="en-US" sz="2800" dirty="0"/>
              <a:t>	is the </a:t>
            </a:r>
            <a:r>
              <a:rPr lang="en-US" sz="2800" b="1" dirty="0">
                <a:solidFill>
                  <a:srgbClr val="CC0000"/>
                </a:solidFill>
              </a:rPr>
              <a:t>full-employment</a:t>
            </a:r>
            <a:r>
              <a:rPr lang="en-US" sz="2800" dirty="0"/>
              <a:t> or </a:t>
            </a:r>
            <a:r>
              <a:rPr lang="en-US" sz="2800" b="1" dirty="0">
                <a:solidFill>
                  <a:srgbClr val="CC0000"/>
                </a:solidFill>
              </a:rPr>
              <a:t>natural</a:t>
            </a:r>
            <a:r>
              <a:rPr lang="en-US" sz="2800" dirty="0"/>
              <a:t> level of output, at which the economy’s resources are fully employed.</a:t>
            </a:r>
          </a:p>
        </p:txBody>
      </p:sp>
      <p:graphicFrame>
        <p:nvGraphicFramePr>
          <p:cNvPr id="55302" name="Object 3"/>
          <p:cNvGraphicFramePr>
            <a:graphicFrameLocks noChangeAspect="1"/>
          </p:cNvGraphicFramePr>
          <p:nvPr/>
        </p:nvGraphicFramePr>
        <p:xfrm>
          <a:off x="820738" y="3681413"/>
          <a:ext cx="393700" cy="514350"/>
        </p:xfrm>
        <a:graphic>
          <a:graphicData uri="http://schemas.openxmlformats.org/presentationml/2006/ole">
            <mc:AlternateContent xmlns:mc="http://schemas.openxmlformats.org/markup-compatibility/2006">
              <mc:Choice xmlns:v="urn:schemas-microsoft-com:vml" Requires="v">
                <p:oleObj spid="_x0000_s2073"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0738" y="3681413"/>
                        <a:ext cx="393700"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3" name="Text Box 7"/>
          <p:cNvSpPr txBox="1">
            <a:spLocks noChangeArrowheads="1"/>
          </p:cNvSpPr>
          <p:nvPr/>
        </p:nvSpPr>
        <p:spPr bwMode="auto">
          <a:xfrm>
            <a:off x="587375" y="5184775"/>
            <a:ext cx="8199438"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30000"/>
              </a:spcBef>
              <a:buSzPct val="110000"/>
              <a:buFont typeface="Wingdings" pitchFamily="2" charset="2"/>
              <a:buNone/>
            </a:pPr>
            <a:r>
              <a:rPr lang="en-US" sz="2800" i="1">
                <a:solidFill>
                  <a:srgbClr val="0000FF"/>
                </a:solidFill>
              </a:rPr>
              <a:t>“Full employment” means that </a:t>
            </a:r>
            <a:br>
              <a:rPr lang="en-US" sz="2800" i="1">
                <a:solidFill>
                  <a:srgbClr val="0000FF"/>
                </a:solidFill>
              </a:rPr>
            </a:br>
            <a:r>
              <a:rPr lang="en-US" sz="2800" i="1">
                <a:solidFill>
                  <a:srgbClr val="0000FF"/>
                </a:solidFill>
              </a:rPr>
              <a:t>unemployment equals its natural rate (not zero).</a:t>
            </a:r>
            <a:endParaRPr lang="en-US" sz="2400">
              <a:solidFill>
                <a:srgbClr val="0000FF"/>
              </a:solidFill>
            </a:endParaRPr>
          </a:p>
        </p:txBody>
      </p:sp>
    </p:spTree>
    <p:extLst>
      <p:ext uri="{BB962C8B-B14F-4D97-AF65-F5344CB8AC3E}">
        <p14:creationId xmlns:p14="http://schemas.microsoft.com/office/powerpoint/2010/main" val="23458408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fade">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5302"/>
                                        </p:tgtEl>
                                        <p:attrNameLst>
                                          <p:attrName>style.visibility</p:attrName>
                                        </p:attrNameLst>
                                      </p:cBhvr>
                                      <p:to>
                                        <p:strVal val="visible"/>
                                      </p:to>
                                    </p:set>
                                    <p:animEffect transition="in" filter="wipe(left)">
                                      <p:cBhvr>
                                        <p:cTn id="12" dur="500"/>
                                        <p:tgtEl>
                                          <p:spTgt spid="55302"/>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5301">
                                            <p:txEl>
                                              <p:pRg st="0" end="0"/>
                                            </p:txEl>
                                          </p:spTgt>
                                        </p:tgtEl>
                                        <p:attrNameLst>
                                          <p:attrName>style.visibility</p:attrName>
                                        </p:attrNameLst>
                                      </p:cBhvr>
                                      <p:to>
                                        <p:strVal val="visible"/>
                                      </p:to>
                                    </p:set>
                                    <p:animEffect transition="in" filter="wipe(left)">
                                      <p:cBhvr>
                                        <p:cTn id="16" dur="500"/>
                                        <p:tgtEl>
                                          <p:spTgt spid="5530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fade">
                                      <p:cBhvr>
                                        <p:cTn id="21" dur="500"/>
                                        <p:tgtEl>
                                          <p:spTgt spid="55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advAuto="0"/>
      <p:bldP spid="5530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facts about the business cycle</a:t>
            </a:r>
          </a:p>
          <a:p>
            <a:pPr>
              <a:buClr>
                <a:schemeClr val="tx1">
                  <a:lumMod val="50000"/>
                  <a:lumOff val="50000"/>
                </a:schemeClr>
              </a:buClr>
            </a:pPr>
            <a:r>
              <a:rPr lang="en-US" sz="2700" dirty="0"/>
              <a:t>how the short run differs from the long run</a:t>
            </a:r>
          </a:p>
          <a:p>
            <a:pPr>
              <a:buClr>
                <a:schemeClr val="tx1">
                  <a:lumMod val="50000"/>
                  <a:lumOff val="50000"/>
                </a:schemeClr>
              </a:buClr>
            </a:pPr>
            <a:r>
              <a:rPr lang="en-US" sz="2700" dirty="0"/>
              <a:t>an introduction to aggregate demand</a:t>
            </a:r>
          </a:p>
          <a:p>
            <a:pPr>
              <a:buClr>
                <a:schemeClr val="tx1">
                  <a:lumMod val="50000"/>
                  <a:lumOff val="50000"/>
                </a:schemeClr>
              </a:buClr>
            </a:pPr>
            <a:r>
              <a:rPr lang="en-US" sz="2700" dirty="0"/>
              <a:t>an introduction to aggregate supply in the short run and long run</a:t>
            </a:r>
          </a:p>
          <a:p>
            <a:pPr>
              <a:buClr>
                <a:schemeClr val="tx1">
                  <a:lumMod val="50000"/>
                  <a:lumOff val="50000"/>
                </a:schemeClr>
              </a:buClr>
            </a:pPr>
            <a:r>
              <a:rPr lang="en-US" sz="2700" dirty="0"/>
              <a:t>how the model of aggregate demand and aggregate supply can be used to analyze the short-run and long-run effects of “shocks.”</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sz="3100" smtClean="0"/>
              <a:t>The long-run aggregate supply curve</a:t>
            </a:r>
          </a:p>
        </p:txBody>
      </p:sp>
      <p:grpSp>
        <p:nvGrpSpPr>
          <p:cNvPr id="3077" name="Group 3"/>
          <p:cNvGrpSpPr>
            <a:grpSpLocks/>
          </p:cNvGrpSpPr>
          <p:nvPr/>
        </p:nvGrpSpPr>
        <p:grpSpPr bwMode="auto">
          <a:xfrm>
            <a:off x="3352800" y="1471613"/>
            <a:ext cx="5257800" cy="4090987"/>
            <a:chOff x="2976" y="1296"/>
            <a:chExt cx="2304" cy="2053"/>
          </a:xfrm>
        </p:grpSpPr>
        <p:grpSp>
          <p:nvGrpSpPr>
            <p:cNvPr id="3082" name="Group 4"/>
            <p:cNvGrpSpPr>
              <a:grpSpLocks/>
            </p:cNvGrpSpPr>
            <p:nvPr/>
          </p:nvGrpSpPr>
          <p:grpSpPr bwMode="auto">
            <a:xfrm>
              <a:off x="3120" y="1536"/>
              <a:ext cx="1968" cy="1728"/>
              <a:chOff x="2640" y="1056"/>
              <a:chExt cx="2496" cy="2112"/>
            </a:xfrm>
          </p:grpSpPr>
          <p:sp>
            <p:nvSpPr>
              <p:cNvPr id="3085"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6"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83"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3084"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 name="Group 9"/>
          <p:cNvGrpSpPr>
            <a:grpSpLocks/>
          </p:cNvGrpSpPr>
          <p:nvPr/>
        </p:nvGrpSpPr>
        <p:grpSpPr bwMode="auto">
          <a:xfrm>
            <a:off x="5410200" y="1524000"/>
            <a:ext cx="1066800" cy="3865563"/>
            <a:chOff x="3408" y="960"/>
            <a:chExt cx="672" cy="2435"/>
          </a:xfrm>
        </p:grpSpPr>
        <p:sp>
          <p:nvSpPr>
            <p:cNvPr id="3080" name="Line 10"/>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1" name="Text Box 11"/>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sp>
        <p:nvSpPr>
          <p:cNvPr id="59405" name="Rectangle 13"/>
          <p:cNvSpPr>
            <a:spLocks noGrp="1" noChangeArrowheads="1"/>
          </p:cNvSpPr>
          <p:nvPr>
            <p:ph type="body" idx="1"/>
          </p:nvPr>
        </p:nvSpPr>
        <p:spPr>
          <a:xfrm>
            <a:off x="790575" y="1955800"/>
            <a:ext cx="2178050" cy="1987550"/>
          </a:xfrm>
          <a:solidFill>
            <a:srgbClr val="FFCCCC"/>
          </a:solidFill>
          <a:effectLst>
            <a:outerShdw blurRad="50800" dist="38100" dir="2700000" algn="tl" rotWithShape="0">
              <a:prstClr val="black">
                <a:alpha val="40000"/>
              </a:prstClr>
            </a:outerShdw>
          </a:effectLst>
        </p:spPr>
        <p:txBody>
          <a:bodyPr tIns="137160"/>
          <a:lstStyle/>
          <a:p>
            <a:pPr marL="0" indent="0">
              <a:buFont typeface="Wingdings" pitchFamily="2" charset="2"/>
              <a:buNone/>
              <a:defRPr/>
            </a:pPr>
            <a:r>
              <a:rPr lang="en-US" sz="2500" dirty="0"/>
              <a:t>     does not depend on </a:t>
            </a:r>
            <a:r>
              <a:rPr lang="en-US" sz="2500" b="1" i="1" dirty="0"/>
              <a:t>P</a:t>
            </a:r>
            <a:r>
              <a:rPr lang="en-US" sz="2500" dirty="0"/>
              <a:t>, </a:t>
            </a:r>
            <a:br>
              <a:rPr lang="en-US" sz="2500" dirty="0"/>
            </a:br>
            <a:r>
              <a:rPr lang="en-US" sz="2500" dirty="0"/>
              <a:t>so </a:t>
            </a:r>
            <a:r>
              <a:rPr lang="en-US" sz="2500" i="1" dirty="0"/>
              <a:t>LRAS</a:t>
            </a:r>
            <a:r>
              <a:rPr lang="en-US" sz="2500" dirty="0"/>
              <a:t> is vertical. </a:t>
            </a:r>
          </a:p>
        </p:txBody>
      </p:sp>
      <p:graphicFrame>
        <p:nvGraphicFramePr>
          <p:cNvPr id="59406" name="Object 2"/>
          <p:cNvGraphicFramePr>
            <a:graphicFrameLocks noChangeAspect="1"/>
          </p:cNvGraphicFramePr>
          <p:nvPr/>
        </p:nvGraphicFramePr>
        <p:xfrm>
          <a:off x="941388" y="1987550"/>
          <a:ext cx="377825" cy="493713"/>
        </p:xfrm>
        <a:graphic>
          <a:graphicData uri="http://schemas.openxmlformats.org/presentationml/2006/ole">
            <mc:AlternateContent xmlns:mc="http://schemas.openxmlformats.org/markup-compatibility/2006">
              <mc:Choice xmlns:v="urn:schemas-microsoft-com:vml" Requires="v">
                <p:oleObj spid="_x0000_s3096"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388" y="1987550"/>
                        <a:ext cx="377825" cy="493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407" name="Object 3"/>
          <p:cNvGraphicFramePr>
            <a:graphicFrameLocks noChangeAspect="1"/>
          </p:cNvGraphicFramePr>
          <p:nvPr/>
        </p:nvGraphicFramePr>
        <p:xfrm>
          <a:off x="5133975" y="5410200"/>
          <a:ext cx="1482725" cy="906463"/>
        </p:xfrm>
        <a:graphic>
          <a:graphicData uri="http://schemas.openxmlformats.org/presentationml/2006/ole">
            <mc:AlternateContent xmlns:mc="http://schemas.openxmlformats.org/markup-compatibility/2006">
              <mc:Choice xmlns:v="urn:schemas-microsoft-com:vml" Requires="v">
                <p:oleObj spid="_x0000_s3097" name="Equation" r:id="rId6" imgW="749160" imgH="457200" progId="Equation.DSMT4">
                  <p:embed/>
                </p:oleObj>
              </mc:Choice>
              <mc:Fallback>
                <p:oleObj name="Equation" r:id="rId6" imgW="749160" imgH="457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3975" y="5410200"/>
                        <a:ext cx="1482725"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926622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405"/>
                                        </p:tgtEl>
                                        <p:attrNameLst>
                                          <p:attrName>style.visibility</p:attrName>
                                        </p:attrNameLst>
                                      </p:cBhvr>
                                      <p:to>
                                        <p:strVal val="visible"/>
                                      </p:to>
                                    </p:set>
                                    <p:animEffect transition="in" filter="fade">
                                      <p:cBhvr>
                                        <p:cTn id="7" dur="500"/>
                                        <p:tgtEl>
                                          <p:spTgt spid="59405"/>
                                        </p:tgtEl>
                                      </p:cBhvr>
                                    </p:animEffect>
                                  </p:childTnLst>
                                </p:cTn>
                              </p:par>
                              <p:par>
                                <p:cTn id="8" presetID="10" presetClass="entr" presetSubtype="0" fill="hold" nodeType="withEffect">
                                  <p:stCondLst>
                                    <p:cond delay="0"/>
                                  </p:stCondLst>
                                  <p:childTnLst>
                                    <p:set>
                                      <p:cBhvr>
                                        <p:cTn id="9" dur="1" fill="hold">
                                          <p:stCondLst>
                                            <p:cond delay="0"/>
                                          </p:stCondLst>
                                        </p:cTn>
                                        <p:tgtEl>
                                          <p:spTgt spid="59406"/>
                                        </p:tgtEl>
                                        <p:attrNameLst>
                                          <p:attrName>style.visibility</p:attrName>
                                        </p:attrNameLst>
                                      </p:cBhvr>
                                      <p:to>
                                        <p:strVal val="visible"/>
                                      </p:to>
                                    </p:set>
                                    <p:animEffect transition="in" filter="fade">
                                      <p:cBhvr>
                                        <p:cTn id="10" dur="500"/>
                                        <p:tgtEl>
                                          <p:spTgt spid="59406"/>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500"/>
                                        <p:tgtEl>
                                          <p:spTgt spid="4"/>
                                        </p:tgtEl>
                                      </p:cBhvr>
                                    </p:animEffect>
                                  </p:childTnLst>
                                </p:cTn>
                              </p:par>
                            </p:childTnLst>
                          </p:cTn>
                        </p:par>
                        <p:par>
                          <p:cTn id="15" fill="hold" nodeType="afterGroup">
                            <p:stCondLst>
                              <p:cond delay="1000"/>
                            </p:stCondLst>
                            <p:childTnLst>
                              <p:par>
                                <p:cTn id="16" presetID="10" presetClass="entr" presetSubtype="0" fill="hold" nodeType="afterEffect">
                                  <p:stCondLst>
                                    <p:cond delay="0"/>
                                  </p:stCondLst>
                                  <p:childTnLst>
                                    <p:set>
                                      <p:cBhvr>
                                        <p:cTn id="17" dur="1" fill="hold">
                                          <p:stCondLst>
                                            <p:cond delay="0"/>
                                          </p:stCondLst>
                                        </p:cTn>
                                        <p:tgtEl>
                                          <p:spTgt spid="59407"/>
                                        </p:tgtEl>
                                        <p:attrNameLst>
                                          <p:attrName>style.visibility</p:attrName>
                                        </p:attrNameLst>
                                      </p:cBhvr>
                                      <p:to>
                                        <p:strVal val="visible"/>
                                      </p:to>
                                    </p:set>
                                    <p:animEffect transition="in" filter="fade">
                                      <p:cBhvr>
                                        <p:cTn id="18" dur="500"/>
                                        <p:tgtEl>
                                          <p:spTgt spid="59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z="3100" smtClean="0"/>
              <a:t>Long-run effects of an increase in </a:t>
            </a:r>
            <a:r>
              <a:rPr lang="en-US" sz="3100" i="1" smtClean="0"/>
              <a:t>M</a:t>
            </a:r>
          </a:p>
        </p:txBody>
      </p:sp>
      <p:grpSp>
        <p:nvGrpSpPr>
          <p:cNvPr id="4100" name="Group 3"/>
          <p:cNvGrpSpPr>
            <a:grpSpLocks/>
          </p:cNvGrpSpPr>
          <p:nvPr/>
        </p:nvGrpSpPr>
        <p:grpSpPr bwMode="auto">
          <a:xfrm>
            <a:off x="3352800" y="1471613"/>
            <a:ext cx="5257800" cy="4090987"/>
            <a:chOff x="2976" y="1296"/>
            <a:chExt cx="2304" cy="2053"/>
          </a:xfrm>
        </p:grpSpPr>
        <p:grpSp>
          <p:nvGrpSpPr>
            <p:cNvPr id="4125" name="Group 4"/>
            <p:cNvGrpSpPr>
              <a:grpSpLocks/>
            </p:cNvGrpSpPr>
            <p:nvPr/>
          </p:nvGrpSpPr>
          <p:grpSpPr bwMode="auto">
            <a:xfrm>
              <a:off x="3120" y="1536"/>
              <a:ext cx="1968" cy="1728"/>
              <a:chOff x="2640" y="1056"/>
              <a:chExt cx="2496" cy="2112"/>
            </a:xfrm>
          </p:grpSpPr>
          <p:sp>
            <p:nvSpPr>
              <p:cNvPr id="4128"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9"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26"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127"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101" name="Group 9"/>
          <p:cNvGrpSpPr>
            <a:grpSpLocks/>
          </p:cNvGrpSpPr>
          <p:nvPr/>
        </p:nvGrpSpPr>
        <p:grpSpPr bwMode="auto">
          <a:xfrm>
            <a:off x="4273550" y="1350963"/>
            <a:ext cx="3803650" cy="3602037"/>
            <a:chOff x="2644" y="890"/>
            <a:chExt cx="2396" cy="2269"/>
          </a:xfrm>
        </p:grpSpPr>
        <p:sp>
          <p:nvSpPr>
            <p:cNvPr id="4123"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4"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61455" name="Line 15"/>
          <p:cNvSpPr>
            <a:spLocks noChangeShapeType="1"/>
          </p:cNvSpPr>
          <p:nvPr/>
        </p:nvSpPr>
        <p:spPr bwMode="auto">
          <a:xfrm>
            <a:off x="6248400" y="4267200"/>
            <a:ext cx="8572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4103" name="Group 16"/>
          <p:cNvGrpSpPr>
            <a:grpSpLocks/>
          </p:cNvGrpSpPr>
          <p:nvPr/>
        </p:nvGrpSpPr>
        <p:grpSpPr bwMode="auto">
          <a:xfrm>
            <a:off x="5410200" y="1524000"/>
            <a:ext cx="1066800" cy="3865563"/>
            <a:chOff x="3408" y="960"/>
            <a:chExt cx="672" cy="2435"/>
          </a:xfrm>
        </p:grpSpPr>
        <p:sp>
          <p:nvSpPr>
            <p:cNvPr id="4121" name="Line 1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2" name="Text Box 1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4098" name="Object 2"/>
          <p:cNvGraphicFramePr>
            <a:graphicFrameLocks noChangeAspect="1"/>
          </p:cNvGraphicFramePr>
          <p:nvPr/>
        </p:nvGraphicFramePr>
        <p:xfrm>
          <a:off x="5719763" y="5367338"/>
          <a:ext cx="350837" cy="458787"/>
        </p:xfrm>
        <a:graphic>
          <a:graphicData uri="http://schemas.openxmlformats.org/presentationml/2006/ole">
            <mc:AlternateContent xmlns:mc="http://schemas.openxmlformats.org/markup-compatibility/2006">
              <mc:Choice xmlns:v="urn:schemas-microsoft-com:vml" Requires="v">
                <p:oleObj spid="_x0000_s4109"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9763" y="5367338"/>
                        <a:ext cx="350837"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60" name="Line 20"/>
          <p:cNvSpPr>
            <a:spLocks noChangeShapeType="1"/>
          </p:cNvSpPr>
          <p:nvPr/>
        </p:nvSpPr>
        <p:spPr bwMode="auto">
          <a:xfrm flipV="1">
            <a:off x="6629400" y="3352800"/>
            <a:ext cx="914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1" name="Rectangle 21"/>
          <p:cNvSpPr>
            <a:spLocks noGrp="1" noChangeArrowheads="1"/>
          </p:cNvSpPr>
          <p:nvPr>
            <p:ph type="body" idx="1"/>
          </p:nvPr>
        </p:nvSpPr>
        <p:spPr>
          <a:xfrm>
            <a:off x="6705600" y="1828800"/>
            <a:ext cx="2057400" cy="1600200"/>
          </a:xfrm>
          <a:solidFill>
            <a:srgbClr val="FFFFCC"/>
          </a:solidFill>
        </p:spPr>
        <p:txBody>
          <a:bodyPr/>
          <a:lstStyle/>
          <a:p>
            <a:pPr marL="0" indent="0">
              <a:buFont typeface="Wingdings" pitchFamily="2" charset="2"/>
              <a:buNone/>
            </a:pPr>
            <a:r>
              <a:rPr lang="en-US" sz="2400" smtClean="0"/>
              <a:t>An increase in </a:t>
            </a:r>
            <a:r>
              <a:rPr lang="en-US" sz="2400" b="1" i="1" smtClean="0"/>
              <a:t>M</a:t>
            </a:r>
            <a:r>
              <a:rPr lang="en-US" sz="1000" smtClean="0"/>
              <a:t> </a:t>
            </a:r>
            <a:r>
              <a:rPr lang="en-US" sz="2400" smtClean="0"/>
              <a:t> shifts </a:t>
            </a:r>
            <a:r>
              <a:rPr lang="en-US" sz="2400" i="1" smtClean="0"/>
              <a:t>AD</a:t>
            </a:r>
            <a:r>
              <a:rPr lang="en-US" sz="2400" smtClean="0"/>
              <a:t>  to the right. </a:t>
            </a:r>
          </a:p>
        </p:txBody>
      </p:sp>
      <p:sp>
        <p:nvSpPr>
          <p:cNvPr id="4106" name="Line 22"/>
          <p:cNvSpPr>
            <a:spLocks noChangeShapeType="1"/>
          </p:cNvSpPr>
          <p:nvPr/>
        </p:nvSpPr>
        <p:spPr bwMode="auto">
          <a:xfrm flipH="1">
            <a:off x="3681413" y="4235450"/>
            <a:ext cx="2178050"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107" name="Text Box 23"/>
          <p:cNvSpPr txBox="1">
            <a:spLocks noChangeArrowheads="1"/>
          </p:cNvSpPr>
          <p:nvPr/>
        </p:nvSpPr>
        <p:spPr bwMode="auto">
          <a:xfrm>
            <a:off x="3305175" y="4030663"/>
            <a:ext cx="3810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1</a:t>
            </a:r>
          </a:p>
        </p:txBody>
      </p:sp>
      <p:grpSp>
        <p:nvGrpSpPr>
          <p:cNvPr id="6" name="Group 24"/>
          <p:cNvGrpSpPr>
            <a:grpSpLocks/>
          </p:cNvGrpSpPr>
          <p:nvPr/>
        </p:nvGrpSpPr>
        <p:grpSpPr bwMode="auto">
          <a:xfrm>
            <a:off x="3305175" y="3200400"/>
            <a:ext cx="2546350" cy="442913"/>
            <a:chOff x="2082" y="2016"/>
            <a:chExt cx="1604" cy="279"/>
          </a:xfrm>
        </p:grpSpPr>
        <p:sp>
          <p:nvSpPr>
            <p:cNvPr id="4119" name="Line 25"/>
            <p:cNvSpPr>
              <a:spLocks noChangeShapeType="1"/>
            </p:cNvSpPr>
            <p:nvPr/>
          </p:nvSpPr>
          <p:spPr bwMode="auto">
            <a:xfrm flipH="1">
              <a:off x="2314" y="2158"/>
              <a:ext cx="1372"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Text Box 26"/>
            <p:cNvSpPr txBox="1">
              <a:spLocks noChangeArrowheads="1"/>
            </p:cNvSpPr>
            <p:nvPr/>
          </p:nvSpPr>
          <p:spPr bwMode="auto">
            <a:xfrm>
              <a:off x="2082" y="2016"/>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grpSp>
      <p:sp>
        <p:nvSpPr>
          <p:cNvPr id="61467" name="Line 27"/>
          <p:cNvSpPr>
            <a:spLocks noChangeShapeType="1"/>
          </p:cNvSpPr>
          <p:nvPr/>
        </p:nvSpPr>
        <p:spPr bwMode="auto">
          <a:xfrm flipH="1" flipV="1">
            <a:off x="3892550" y="3446463"/>
            <a:ext cx="1588" cy="760412"/>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7" name="Group 28"/>
          <p:cNvGrpSpPr>
            <a:grpSpLocks/>
          </p:cNvGrpSpPr>
          <p:nvPr/>
        </p:nvGrpSpPr>
        <p:grpSpPr bwMode="auto">
          <a:xfrm>
            <a:off x="533400" y="3251200"/>
            <a:ext cx="3352800" cy="1219200"/>
            <a:chOff x="336" y="2048"/>
            <a:chExt cx="2112" cy="768"/>
          </a:xfrm>
        </p:grpSpPr>
        <p:sp>
          <p:nvSpPr>
            <p:cNvPr id="4117" name="Line 29"/>
            <p:cNvSpPr>
              <a:spLocks noChangeShapeType="1"/>
            </p:cNvSpPr>
            <p:nvPr/>
          </p:nvSpPr>
          <p:spPr bwMode="auto">
            <a:xfrm flipH="1">
              <a:off x="1776" y="2432"/>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8" name="Rectangle 30"/>
            <p:cNvSpPr>
              <a:spLocks noChangeArrowheads="1"/>
            </p:cNvSpPr>
            <p:nvPr/>
          </p:nvSpPr>
          <p:spPr bwMode="auto">
            <a:xfrm>
              <a:off x="336" y="2048"/>
              <a:ext cx="1488"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In the long run, this raises the price level…</a:t>
              </a:r>
            </a:p>
          </p:txBody>
        </p:sp>
      </p:grpSp>
      <p:grpSp>
        <p:nvGrpSpPr>
          <p:cNvPr id="8" name="Group 31"/>
          <p:cNvGrpSpPr>
            <a:grpSpLocks/>
          </p:cNvGrpSpPr>
          <p:nvPr/>
        </p:nvGrpSpPr>
        <p:grpSpPr bwMode="auto">
          <a:xfrm>
            <a:off x="781050" y="5216525"/>
            <a:ext cx="4933950" cy="838200"/>
            <a:chOff x="492" y="3286"/>
            <a:chExt cx="3108" cy="528"/>
          </a:xfrm>
        </p:grpSpPr>
        <p:sp>
          <p:nvSpPr>
            <p:cNvPr id="4115" name="Line 32"/>
            <p:cNvSpPr>
              <a:spLocks noChangeShapeType="1"/>
            </p:cNvSpPr>
            <p:nvPr/>
          </p:nvSpPr>
          <p:spPr bwMode="auto">
            <a:xfrm>
              <a:off x="2064" y="3552"/>
              <a:ext cx="15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Rectangle 33"/>
            <p:cNvSpPr>
              <a:spLocks noChangeArrowheads="1"/>
            </p:cNvSpPr>
            <p:nvPr/>
          </p:nvSpPr>
          <p:spPr bwMode="auto">
            <a:xfrm>
              <a:off x="492" y="3286"/>
              <a:ext cx="1584"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…but leaves output the same.</a:t>
              </a:r>
            </a:p>
          </p:txBody>
        </p:sp>
      </p:grpSp>
      <p:grpSp>
        <p:nvGrpSpPr>
          <p:cNvPr id="9" name="Group 12"/>
          <p:cNvGrpSpPr>
            <a:grpSpLocks/>
          </p:cNvGrpSpPr>
          <p:nvPr/>
        </p:nvGrpSpPr>
        <p:grpSpPr bwMode="auto">
          <a:xfrm>
            <a:off x="4806950" y="914400"/>
            <a:ext cx="3803650" cy="3600450"/>
            <a:chOff x="3028" y="576"/>
            <a:chExt cx="2396" cy="2268"/>
          </a:xfrm>
        </p:grpSpPr>
        <p:sp>
          <p:nvSpPr>
            <p:cNvPr id="4113"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4"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Tree>
    <p:extLst>
      <p:ext uri="{BB962C8B-B14F-4D97-AF65-F5344CB8AC3E}">
        <p14:creationId xmlns:p14="http://schemas.microsoft.com/office/powerpoint/2010/main" val="36875593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1"/>
                                        </p:tgtEl>
                                        <p:attrNameLst>
                                          <p:attrName>style.visibility</p:attrName>
                                        </p:attrNameLst>
                                      </p:cBhvr>
                                      <p:to>
                                        <p:strVal val="visible"/>
                                      </p:to>
                                    </p:set>
                                    <p:animEffect transition="in" filter="fade">
                                      <p:cBhvr>
                                        <p:cTn id="7" dur="500"/>
                                        <p:tgtEl>
                                          <p:spTgt spid="61461"/>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61460"/>
                                        </p:tgtEl>
                                        <p:attrNameLst>
                                          <p:attrName>style.visibility</p:attrName>
                                        </p:attrNameLst>
                                      </p:cBhvr>
                                      <p:to>
                                        <p:strVal val="visible"/>
                                      </p:to>
                                    </p:set>
                                    <p:animEffect transition="in" filter="strips(downLeft)">
                                      <p:cBhvr>
                                        <p:cTn id="11" dur="500"/>
                                        <p:tgtEl>
                                          <p:spTgt spid="61460"/>
                                        </p:tgtEl>
                                      </p:cBhvr>
                                    </p:animEffect>
                                  </p:childTnLst>
                                </p:cTn>
                              </p:par>
                            </p:childTnLst>
                          </p:cTn>
                        </p:par>
                        <p:par>
                          <p:cTn id="12" fill="hold" nodeType="afterGroup">
                            <p:stCondLst>
                              <p:cond delay="1000"/>
                            </p:stCondLst>
                            <p:childTnLst>
                              <p:par>
                                <p:cTn id="13" presetID="17" presetClass="entr" presetSubtype="8" fill="hold" grpId="0" nodeType="afterEffect">
                                  <p:stCondLst>
                                    <p:cond delay="0"/>
                                  </p:stCondLst>
                                  <p:childTnLst>
                                    <p:set>
                                      <p:cBhvr>
                                        <p:cTn id="14" dur="1" fill="hold">
                                          <p:stCondLst>
                                            <p:cond delay="0"/>
                                          </p:stCondLst>
                                        </p:cTn>
                                        <p:tgtEl>
                                          <p:spTgt spid="61455"/>
                                        </p:tgtEl>
                                        <p:attrNameLst>
                                          <p:attrName>style.visibility</p:attrName>
                                        </p:attrNameLst>
                                      </p:cBhvr>
                                      <p:to>
                                        <p:strVal val="visible"/>
                                      </p:to>
                                    </p:set>
                                    <p:anim calcmode="lin" valueType="num">
                                      <p:cBhvr>
                                        <p:cTn id="15" dur="500" fill="hold"/>
                                        <p:tgtEl>
                                          <p:spTgt spid="61455"/>
                                        </p:tgtEl>
                                        <p:attrNameLst>
                                          <p:attrName>ppt_x</p:attrName>
                                        </p:attrNameLst>
                                      </p:cBhvr>
                                      <p:tavLst>
                                        <p:tav tm="0">
                                          <p:val>
                                            <p:strVal val="#ppt_x-#ppt_w/2"/>
                                          </p:val>
                                        </p:tav>
                                        <p:tav tm="100000">
                                          <p:val>
                                            <p:strVal val="#ppt_x"/>
                                          </p:val>
                                        </p:tav>
                                      </p:tavLst>
                                    </p:anim>
                                    <p:anim calcmode="lin" valueType="num">
                                      <p:cBhvr>
                                        <p:cTn id="16" dur="500" fill="hold"/>
                                        <p:tgtEl>
                                          <p:spTgt spid="61455"/>
                                        </p:tgtEl>
                                        <p:attrNameLst>
                                          <p:attrName>ppt_y</p:attrName>
                                        </p:attrNameLst>
                                      </p:cBhvr>
                                      <p:tavLst>
                                        <p:tav tm="0">
                                          <p:val>
                                            <p:strVal val="#ppt_y"/>
                                          </p:val>
                                        </p:tav>
                                        <p:tav tm="100000">
                                          <p:val>
                                            <p:strVal val="#ppt_y"/>
                                          </p:val>
                                        </p:tav>
                                      </p:tavLst>
                                    </p:anim>
                                    <p:anim calcmode="lin" valueType="num">
                                      <p:cBhvr>
                                        <p:cTn id="17" dur="500" fill="hold"/>
                                        <p:tgtEl>
                                          <p:spTgt spid="61455"/>
                                        </p:tgtEl>
                                        <p:attrNameLst>
                                          <p:attrName>ppt_w</p:attrName>
                                        </p:attrNameLst>
                                      </p:cBhvr>
                                      <p:tavLst>
                                        <p:tav tm="0">
                                          <p:val>
                                            <p:fltVal val="0"/>
                                          </p:val>
                                        </p:tav>
                                        <p:tav tm="100000">
                                          <p:val>
                                            <p:strVal val="#ppt_w"/>
                                          </p:val>
                                        </p:tav>
                                      </p:tavLst>
                                    </p:anim>
                                    <p:anim calcmode="lin" valueType="num">
                                      <p:cBhvr>
                                        <p:cTn id="18" dur="500" fill="hold"/>
                                        <p:tgtEl>
                                          <p:spTgt spid="61455"/>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500"/>
                            </p:stCondLst>
                            <p:childTnLst>
                              <p:par>
                                <p:cTn id="20" presetID="18" presetClass="entr" presetSubtype="6"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Right)">
                                      <p:cBhvr>
                                        <p:cTn id="27" dur="500"/>
                                        <p:tgtEl>
                                          <p:spTgt spid="7"/>
                                        </p:tgtEl>
                                      </p:cBhvr>
                                    </p:animEffect>
                                  </p:childTnLst>
                                </p:cTn>
                              </p:par>
                            </p:childTnLst>
                          </p:cTn>
                        </p:par>
                        <p:par>
                          <p:cTn id="28" fill="hold" nodeType="afterGroup">
                            <p:stCondLst>
                              <p:cond delay="500"/>
                            </p:stCondLst>
                            <p:childTnLst>
                              <p:par>
                                <p:cTn id="29" presetID="17" presetClass="entr" presetSubtype="4" fill="hold" grpId="0" nodeType="afterEffect">
                                  <p:stCondLst>
                                    <p:cond delay="0"/>
                                  </p:stCondLst>
                                  <p:childTnLst>
                                    <p:set>
                                      <p:cBhvr>
                                        <p:cTn id="30" dur="1" fill="hold">
                                          <p:stCondLst>
                                            <p:cond delay="0"/>
                                          </p:stCondLst>
                                        </p:cTn>
                                        <p:tgtEl>
                                          <p:spTgt spid="61467"/>
                                        </p:tgtEl>
                                        <p:attrNameLst>
                                          <p:attrName>style.visibility</p:attrName>
                                        </p:attrNameLst>
                                      </p:cBhvr>
                                      <p:to>
                                        <p:strVal val="visible"/>
                                      </p:to>
                                    </p:set>
                                    <p:anim calcmode="lin" valueType="num">
                                      <p:cBhvr>
                                        <p:cTn id="31" dur="500" fill="hold"/>
                                        <p:tgtEl>
                                          <p:spTgt spid="61467"/>
                                        </p:tgtEl>
                                        <p:attrNameLst>
                                          <p:attrName>ppt_x</p:attrName>
                                        </p:attrNameLst>
                                      </p:cBhvr>
                                      <p:tavLst>
                                        <p:tav tm="0">
                                          <p:val>
                                            <p:strVal val="#ppt_x"/>
                                          </p:val>
                                        </p:tav>
                                        <p:tav tm="100000">
                                          <p:val>
                                            <p:strVal val="#ppt_x"/>
                                          </p:val>
                                        </p:tav>
                                      </p:tavLst>
                                    </p:anim>
                                    <p:anim calcmode="lin" valueType="num">
                                      <p:cBhvr>
                                        <p:cTn id="32" dur="500" fill="hold"/>
                                        <p:tgtEl>
                                          <p:spTgt spid="61467"/>
                                        </p:tgtEl>
                                        <p:attrNameLst>
                                          <p:attrName>ppt_y</p:attrName>
                                        </p:attrNameLst>
                                      </p:cBhvr>
                                      <p:tavLst>
                                        <p:tav tm="0">
                                          <p:val>
                                            <p:strVal val="#ppt_y+#ppt_h/2"/>
                                          </p:val>
                                        </p:tav>
                                        <p:tav tm="100000">
                                          <p:val>
                                            <p:strVal val="#ppt_y"/>
                                          </p:val>
                                        </p:tav>
                                      </p:tavLst>
                                    </p:anim>
                                    <p:anim calcmode="lin" valueType="num">
                                      <p:cBhvr>
                                        <p:cTn id="33" dur="500" fill="hold"/>
                                        <p:tgtEl>
                                          <p:spTgt spid="61467"/>
                                        </p:tgtEl>
                                        <p:attrNameLst>
                                          <p:attrName>ppt_w</p:attrName>
                                        </p:attrNameLst>
                                      </p:cBhvr>
                                      <p:tavLst>
                                        <p:tav tm="0">
                                          <p:val>
                                            <p:strVal val="#ppt_w"/>
                                          </p:val>
                                        </p:tav>
                                        <p:tav tm="100000">
                                          <p:val>
                                            <p:strVal val="#ppt_w"/>
                                          </p:val>
                                        </p:tav>
                                      </p:tavLst>
                                    </p:anim>
                                    <p:anim calcmode="lin" valueType="num">
                                      <p:cBhvr>
                                        <p:cTn id="34" dur="500" fill="hold"/>
                                        <p:tgtEl>
                                          <p:spTgt spid="61467"/>
                                        </p:tgtEl>
                                        <p:attrNameLst>
                                          <p:attrName>ppt_h</p:attrName>
                                        </p:attrNameLst>
                                      </p:cBhvr>
                                      <p:tavLst>
                                        <p:tav tm="0">
                                          <p:val>
                                            <p:fltVal val="0"/>
                                          </p:val>
                                        </p:tav>
                                        <p:tav tm="100000">
                                          <p:val>
                                            <p:strVal val="#ppt_h"/>
                                          </p:val>
                                        </p:tav>
                                      </p:tavLst>
                                    </p:anim>
                                  </p:childTnLst>
                                </p:cTn>
                              </p:par>
                            </p:childTnLst>
                          </p:cTn>
                        </p:par>
                        <p:par>
                          <p:cTn id="35" fill="hold" nodeType="afterGroup">
                            <p:stCondLst>
                              <p:cond delay="1000"/>
                            </p:stCondLst>
                            <p:childTnLst>
                              <p:par>
                                <p:cTn id="36" presetID="22" presetClass="entr" presetSubtype="2" fill="hold"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right)">
                                      <p:cBhvr>
                                        <p:cTn id="38" dur="500"/>
                                        <p:tgtEl>
                                          <p:spTgt spid="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5" grpId="0" animBg="1"/>
      <p:bldP spid="61460" grpId="0" animBg="1"/>
      <p:bldP spid="61461" grpId="0" animBg="1" autoUpdateAnimBg="0"/>
      <p:bldP spid="6146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200" smtClean="0"/>
              <a:t>Aggregate supply in the short run</a:t>
            </a:r>
          </a:p>
        </p:txBody>
      </p:sp>
      <p:sp>
        <p:nvSpPr>
          <p:cNvPr id="50179" name="Rectangle 5"/>
          <p:cNvSpPr>
            <a:spLocks noGrp="1" noChangeArrowheads="1"/>
          </p:cNvSpPr>
          <p:nvPr>
            <p:ph type="body" idx="1"/>
          </p:nvPr>
        </p:nvSpPr>
        <p:spPr>
          <a:xfrm>
            <a:off x="457200" y="1439863"/>
            <a:ext cx="8229600" cy="4745037"/>
          </a:xfrm>
        </p:spPr>
        <p:txBody>
          <a:bodyPr/>
          <a:lstStyle/>
          <a:p>
            <a:r>
              <a:rPr lang="en-US" smtClean="0"/>
              <a:t>Many prices are sticky in the short run. </a:t>
            </a:r>
          </a:p>
          <a:p>
            <a:r>
              <a:rPr lang="en-US" smtClean="0"/>
              <a:t>For now (and through Chap. 12), we assume </a:t>
            </a:r>
          </a:p>
          <a:p>
            <a:pPr lvl="1"/>
            <a:r>
              <a:rPr lang="en-US" u="sng" smtClean="0"/>
              <a:t>all</a:t>
            </a:r>
            <a:r>
              <a:rPr lang="en-US" smtClean="0"/>
              <a:t> prices are stuck at a predetermined level in the short run.</a:t>
            </a:r>
          </a:p>
          <a:p>
            <a:pPr lvl="1"/>
            <a:r>
              <a:rPr lang="en-US" smtClean="0"/>
              <a:t>firms are willing to sell as much at that price level as their customers are willing to buy.  </a:t>
            </a:r>
          </a:p>
          <a:p>
            <a:r>
              <a:rPr lang="en-US" smtClean="0"/>
              <a:t>Therefore, the short-run aggregate supply (</a:t>
            </a:r>
            <a:r>
              <a:rPr lang="en-US" i="1" smtClean="0"/>
              <a:t>SRAS</a:t>
            </a:r>
            <a:r>
              <a:rPr lang="en-US" smtClean="0"/>
              <a:t>) curve is horizontal:</a:t>
            </a:r>
          </a:p>
        </p:txBody>
      </p:sp>
    </p:spTree>
    <p:extLst>
      <p:ext uri="{BB962C8B-B14F-4D97-AF65-F5344CB8AC3E}">
        <p14:creationId xmlns:p14="http://schemas.microsoft.com/office/powerpoint/2010/main" val="1645531691"/>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236538"/>
            <a:ext cx="8154988" cy="1195387"/>
          </a:xfrm>
        </p:spPr>
        <p:txBody>
          <a:bodyPr/>
          <a:lstStyle/>
          <a:p>
            <a:r>
              <a:rPr lang="en-US" sz="3000" smtClean="0"/>
              <a:t>The short-run aggregate supply curve</a:t>
            </a:r>
            <a:endParaRPr lang="en-US" sz="3000" i="1" smtClean="0"/>
          </a:p>
        </p:txBody>
      </p:sp>
      <p:grpSp>
        <p:nvGrpSpPr>
          <p:cNvPr id="2" name="Group 3"/>
          <p:cNvGrpSpPr>
            <a:grpSpLocks/>
          </p:cNvGrpSpPr>
          <p:nvPr/>
        </p:nvGrpSpPr>
        <p:grpSpPr bwMode="auto">
          <a:xfrm>
            <a:off x="3352800" y="1471613"/>
            <a:ext cx="5257800" cy="4090987"/>
            <a:chOff x="2976" y="1296"/>
            <a:chExt cx="2304" cy="2053"/>
          </a:xfrm>
        </p:grpSpPr>
        <p:grpSp>
          <p:nvGrpSpPr>
            <p:cNvPr id="5129" name="Group 4"/>
            <p:cNvGrpSpPr>
              <a:grpSpLocks/>
            </p:cNvGrpSpPr>
            <p:nvPr/>
          </p:nvGrpSpPr>
          <p:grpSpPr bwMode="auto">
            <a:xfrm>
              <a:off x="3120" y="1536"/>
              <a:ext cx="1968" cy="1728"/>
              <a:chOff x="2640" y="1056"/>
              <a:chExt cx="2496" cy="2112"/>
            </a:xfrm>
          </p:grpSpPr>
          <p:sp>
            <p:nvSpPr>
              <p:cNvPr id="5132"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30"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5131"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aphicFrame>
        <p:nvGraphicFramePr>
          <p:cNvPr id="65545" name="Object 2"/>
          <p:cNvGraphicFramePr>
            <a:graphicFrameLocks noChangeAspect="1"/>
          </p:cNvGraphicFramePr>
          <p:nvPr/>
        </p:nvGraphicFramePr>
        <p:xfrm>
          <a:off x="3298825" y="3752850"/>
          <a:ext cx="350838" cy="458788"/>
        </p:xfrm>
        <a:graphic>
          <a:graphicData uri="http://schemas.openxmlformats.org/presentationml/2006/ole">
            <mc:AlternateContent xmlns:mc="http://schemas.openxmlformats.org/markup-compatibility/2006">
              <mc:Choice xmlns:v="urn:schemas-microsoft-com:vml" Requires="v">
                <p:oleObj spid="_x0000_s5133"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8825" y="3752850"/>
                        <a:ext cx="350838"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 name="Group 10"/>
          <p:cNvGrpSpPr>
            <a:grpSpLocks/>
          </p:cNvGrpSpPr>
          <p:nvPr/>
        </p:nvGrpSpPr>
        <p:grpSpPr bwMode="auto">
          <a:xfrm>
            <a:off x="3681413" y="3667125"/>
            <a:ext cx="4700587" cy="396875"/>
            <a:chOff x="2319" y="2310"/>
            <a:chExt cx="2961" cy="250"/>
          </a:xfrm>
        </p:grpSpPr>
        <p:sp>
          <p:nvSpPr>
            <p:cNvPr id="5127" name="Line 11"/>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Text Box 12"/>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sp>
        <p:nvSpPr>
          <p:cNvPr id="65549" name="Rectangle 13"/>
          <p:cNvSpPr>
            <a:spLocks noGrp="1" noChangeArrowheads="1"/>
          </p:cNvSpPr>
          <p:nvPr>
            <p:ph type="body" idx="4294967295"/>
          </p:nvPr>
        </p:nvSpPr>
        <p:spPr>
          <a:xfrm>
            <a:off x="463550" y="1666875"/>
            <a:ext cx="2514600" cy="4021138"/>
          </a:xfrm>
          <a:solidFill>
            <a:srgbClr val="FFCC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The </a:t>
            </a:r>
            <a:r>
              <a:rPr lang="en-US" sz="2500" i="1" dirty="0"/>
              <a:t>SRAS</a:t>
            </a:r>
            <a:r>
              <a:rPr lang="en-US" sz="2500" dirty="0"/>
              <a:t> curve is horizontal:</a:t>
            </a:r>
          </a:p>
          <a:p>
            <a:pPr marL="0" indent="0">
              <a:buFont typeface="Wingdings" pitchFamily="2" charset="2"/>
              <a:buNone/>
              <a:defRPr/>
            </a:pPr>
            <a:r>
              <a:rPr lang="en-US" sz="2500" dirty="0"/>
              <a:t>The price level is fixed at a predetermined level, and firms sell as much as buyers demand.</a:t>
            </a:r>
          </a:p>
        </p:txBody>
      </p:sp>
    </p:spTree>
    <p:extLst>
      <p:ext uri="{BB962C8B-B14F-4D97-AF65-F5344CB8AC3E}">
        <p14:creationId xmlns:p14="http://schemas.microsoft.com/office/powerpoint/2010/main" val="1608085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49"/>
                                        </p:tgtEl>
                                        <p:attrNameLst>
                                          <p:attrName>style.visibility</p:attrName>
                                        </p:attrNameLst>
                                      </p:cBhvr>
                                      <p:to>
                                        <p:strVal val="visible"/>
                                      </p:to>
                                    </p:set>
                                    <p:animEffect transition="in" filter="fade">
                                      <p:cBhvr>
                                        <p:cTn id="7" dur="500"/>
                                        <p:tgtEl>
                                          <p:spTgt spid="65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65545"/>
                                        </p:tgtEl>
                                        <p:attrNameLst>
                                          <p:attrName>style.visibility</p:attrName>
                                        </p:attrNameLst>
                                      </p:cBhvr>
                                      <p:to>
                                        <p:strVal val="visible"/>
                                      </p:to>
                                    </p:set>
                                    <p:animEffect transition="in" filter="strips(upLeft)">
                                      <p:cBhvr>
                                        <p:cTn id="12" dur="500"/>
                                        <p:tgtEl>
                                          <p:spTgt spid="655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9"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552450" y="236538"/>
            <a:ext cx="7804150" cy="1195387"/>
          </a:xfrm>
        </p:spPr>
        <p:txBody>
          <a:bodyPr/>
          <a:lstStyle/>
          <a:p>
            <a:r>
              <a:rPr lang="en-US" sz="3100" smtClean="0"/>
              <a:t>Short-run effects of an increase in </a:t>
            </a:r>
            <a:r>
              <a:rPr lang="en-US" sz="3100" i="1" smtClean="0"/>
              <a:t>M</a:t>
            </a:r>
          </a:p>
        </p:txBody>
      </p:sp>
      <p:grpSp>
        <p:nvGrpSpPr>
          <p:cNvPr id="6148" name="Group 3"/>
          <p:cNvGrpSpPr>
            <a:grpSpLocks/>
          </p:cNvGrpSpPr>
          <p:nvPr/>
        </p:nvGrpSpPr>
        <p:grpSpPr bwMode="auto">
          <a:xfrm>
            <a:off x="3352800" y="1471613"/>
            <a:ext cx="5257800" cy="4090987"/>
            <a:chOff x="2976" y="1296"/>
            <a:chExt cx="2304" cy="2053"/>
          </a:xfrm>
        </p:grpSpPr>
        <p:grpSp>
          <p:nvGrpSpPr>
            <p:cNvPr id="6175" name="Group 4"/>
            <p:cNvGrpSpPr>
              <a:grpSpLocks/>
            </p:cNvGrpSpPr>
            <p:nvPr/>
          </p:nvGrpSpPr>
          <p:grpSpPr bwMode="auto">
            <a:xfrm>
              <a:off x="3120" y="1536"/>
              <a:ext cx="1968" cy="1728"/>
              <a:chOff x="2640" y="1056"/>
              <a:chExt cx="2496" cy="2112"/>
            </a:xfrm>
          </p:grpSpPr>
          <p:sp>
            <p:nvSpPr>
              <p:cNvPr id="6178"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9"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76"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6177"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6149" name="Group 9"/>
          <p:cNvGrpSpPr>
            <a:grpSpLocks/>
          </p:cNvGrpSpPr>
          <p:nvPr/>
        </p:nvGrpSpPr>
        <p:grpSpPr bwMode="auto">
          <a:xfrm>
            <a:off x="4556125" y="1343025"/>
            <a:ext cx="3803650" cy="3602038"/>
            <a:chOff x="2644" y="890"/>
            <a:chExt cx="2396" cy="2269"/>
          </a:xfrm>
        </p:grpSpPr>
        <p:sp>
          <p:nvSpPr>
            <p:cNvPr id="6173"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74"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grpSp>
        <p:nvGrpSpPr>
          <p:cNvPr id="5" name="Group 16"/>
          <p:cNvGrpSpPr>
            <a:grpSpLocks/>
          </p:cNvGrpSpPr>
          <p:nvPr/>
        </p:nvGrpSpPr>
        <p:grpSpPr bwMode="auto">
          <a:xfrm>
            <a:off x="609600" y="1619250"/>
            <a:ext cx="2670175" cy="2357438"/>
            <a:chOff x="384" y="1056"/>
            <a:chExt cx="1682" cy="1449"/>
          </a:xfrm>
        </p:grpSpPr>
        <p:sp>
          <p:nvSpPr>
            <p:cNvPr id="6171" name="Line 17"/>
            <p:cNvSpPr>
              <a:spLocks noChangeShapeType="1"/>
            </p:cNvSpPr>
            <p:nvPr/>
          </p:nvSpPr>
          <p:spPr bwMode="auto">
            <a:xfrm flipH="1" flipV="1">
              <a:off x="1134" y="1801"/>
              <a:ext cx="932" cy="7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2" name="Rectangle 18"/>
            <p:cNvSpPr>
              <a:spLocks noChangeArrowheads="1"/>
            </p:cNvSpPr>
            <p:nvPr/>
          </p:nvSpPr>
          <p:spPr bwMode="auto">
            <a:xfrm>
              <a:off x="384" y="1056"/>
              <a:ext cx="1536"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In the short run when prices are sticky,…</a:t>
              </a:r>
            </a:p>
          </p:txBody>
        </p:sp>
      </p:grpSp>
      <p:grpSp>
        <p:nvGrpSpPr>
          <p:cNvPr id="6" name="Group 19"/>
          <p:cNvGrpSpPr>
            <a:grpSpLocks/>
          </p:cNvGrpSpPr>
          <p:nvPr/>
        </p:nvGrpSpPr>
        <p:grpSpPr bwMode="auto">
          <a:xfrm>
            <a:off x="990600" y="5240338"/>
            <a:ext cx="5894388" cy="931862"/>
            <a:chOff x="624" y="3301"/>
            <a:chExt cx="3713" cy="587"/>
          </a:xfrm>
        </p:grpSpPr>
        <p:sp>
          <p:nvSpPr>
            <p:cNvPr id="6166" name="Line 20"/>
            <p:cNvSpPr>
              <a:spLocks noChangeShapeType="1"/>
            </p:cNvSpPr>
            <p:nvPr/>
          </p:nvSpPr>
          <p:spPr bwMode="auto">
            <a:xfrm>
              <a:off x="3716" y="3301"/>
              <a:ext cx="621"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6167" name="Group 21"/>
            <p:cNvGrpSpPr>
              <a:grpSpLocks/>
            </p:cNvGrpSpPr>
            <p:nvPr/>
          </p:nvGrpSpPr>
          <p:grpSpPr bwMode="auto">
            <a:xfrm>
              <a:off x="624" y="3303"/>
              <a:ext cx="3409" cy="585"/>
              <a:chOff x="624" y="3303"/>
              <a:chExt cx="3409" cy="585"/>
            </a:xfrm>
          </p:grpSpPr>
          <p:sp>
            <p:nvSpPr>
              <p:cNvPr id="6168" name="Line 22"/>
              <p:cNvSpPr>
                <a:spLocks noChangeShapeType="1"/>
              </p:cNvSpPr>
              <p:nvPr/>
            </p:nvSpPr>
            <p:spPr bwMode="auto">
              <a:xfrm flipH="1" flipV="1">
                <a:off x="4033" y="3303"/>
                <a:ext cx="0" cy="4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9" name="Line 23"/>
              <p:cNvSpPr>
                <a:spLocks noChangeShapeType="1"/>
              </p:cNvSpPr>
              <p:nvPr/>
            </p:nvSpPr>
            <p:spPr bwMode="auto">
              <a:xfrm>
                <a:off x="2064" y="3744"/>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Rectangle 24"/>
              <p:cNvSpPr>
                <a:spLocks noChangeArrowheads="1"/>
              </p:cNvSpPr>
              <p:nvPr/>
            </p:nvSpPr>
            <p:spPr bwMode="auto">
              <a:xfrm>
                <a:off x="624" y="3360"/>
                <a:ext cx="1488"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…causes output to rise.</a:t>
                </a:r>
              </a:p>
            </p:txBody>
          </p:sp>
        </p:grpSp>
      </p:grpSp>
      <p:grpSp>
        <p:nvGrpSpPr>
          <p:cNvPr id="6152" name="Group 25"/>
          <p:cNvGrpSpPr>
            <a:grpSpLocks/>
          </p:cNvGrpSpPr>
          <p:nvPr/>
        </p:nvGrpSpPr>
        <p:grpSpPr bwMode="auto">
          <a:xfrm>
            <a:off x="3298825" y="3667125"/>
            <a:ext cx="5083175" cy="544513"/>
            <a:chOff x="2078" y="2310"/>
            <a:chExt cx="3202" cy="343"/>
          </a:xfrm>
        </p:grpSpPr>
        <p:graphicFrame>
          <p:nvGraphicFramePr>
            <p:cNvPr id="6146" name="Object 2"/>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6157"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4" name="Line 27"/>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5" name="Text Box 28"/>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9" name="Group 29"/>
          <p:cNvGrpSpPr>
            <a:grpSpLocks/>
          </p:cNvGrpSpPr>
          <p:nvPr/>
        </p:nvGrpSpPr>
        <p:grpSpPr bwMode="auto">
          <a:xfrm>
            <a:off x="6748463" y="4017963"/>
            <a:ext cx="381000" cy="1849437"/>
            <a:chOff x="4251" y="2531"/>
            <a:chExt cx="240" cy="1165"/>
          </a:xfrm>
        </p:grpSpPr>
        <p:sp>
          <p:nvSpPr>
            <p:cNvPr id="6162" name="Text Box 30"/>
            <p:cNvSpPr txBox="1">
              <a:spLocks noChangeArrowheads="1"/>
            </p:cNvSpPr>
            <p:nvPr/>
          </p:nvSpPr>
          <p:spPr bwMode="auto">
            <a:xfrm>
              <a:off x="4251" y="3417"/>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6163" name="Line 31"/>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54" name="Text Box 32"/>
          <p:cNvSpPr txBox="1">
            <a:spLocks noChangeArrowheads="1"/>
          </p:cNvSpPr>
          <p:nvPr/>
        </p:nvSpPr>
        <p:spPr bwMode="auto">
          <a:xfrm>
            <a:off x="5680075" y="5418138"/>
            <a:ext cx="3810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6155" name="Line 33"/>
          <p:cNvSpPr>
            <a:spLocks noChangeShapeType="1"/>
          </p:cNvSpPr>
          <p:nvPr/>
        </p:nvSpPr>
        <p:spPr bwMode="auto">
          <a:xfrm flipH="1">
            <a:off x="5835650" y="4025900"/>
            <a:ext cx="1588" cy="136525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7618" name="Line 34"/>
          <p:cNvSpPr>
            <a:spLocks noChangeShapeType="1"/>
          </p:cNvSpPr>
          <p:nvPr/>
        </p:nvSpPr>
        <p:spPr bwMode="auto">
          <a:xfrm>
            <a:off x="5324475" y="3505200"/>
            <a:ext cx="614363"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0" name="Group 12"/>
          <p:cNvGrpSpPr>
            <a:grpSpLocks/>
          </p:cNvGrpSpPr>
          <p:nvPr/>
        </p:nvGrpSpPr>
        <p:grpSpPr bwMode="auto">
          <a:xfrm>
            <a:off x="4848225" y="914400"/>
            <a:ext cx="3803650" cy="3600450"/>
            <a:chOff x="3028" y="576"/>
            <a:chExt cx="2396" cy="2268"/>
          </a:xfrm>
        </p:grpSpPr>
        <p:sp>
          <p:nvSpPr>
            <p:cNvPr id="6160"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61"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67619" name="Line 35"/>
          <p:cNvSpPr>
            <a:spLocks noChangeShapeType="1"/>
          </p:cNvSpPr>
          <p:nvPr/>
        </p:nvSpPr>
        <p:spPr bwMode="auto">
          <a:xfrm flipH="1">
            <a:off x="5600700" y="2514600"/>
            <a:ext cx="571500" cy="952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599" name="Rectangle 15"/>
          <p:cNvSpPr>
            <a:spLocks noGrp="1" noChangeArrowheads="1"/>
          </p:cNvSpPr>
          <p:nvPr>
            <p:ph type="body" idx="1"/>
          </p:nvPr>
        </p:nvSpPr>
        <p:spPr>
          <a:xfrm>
            <a:off x="6121400" y="1785938"/>
            <a:ext cx="2244725" cy="1187450"/>
          </a:xfrm>
          <a:solidFill>
            <a:srgbClr val="FFFFCC"/>
          </a:solidFill>
        </p:spPr>
        <p:txBody>
          <a:bodyPr/>
          <a:lstStyle/>
          <a:p>
            <a:pPr marL="0" indent="0">
              <a:buFont typeface="Wingdings" pitchFamily="2" charset="2"/>
              <a:buNone/>
            </a:pPr>
            <a:r>
              <a:rPr lang="en-US" sz="2400" smtClean="0"/>
              <a:t>…an increase in aggregate demand…</a:t>
            </a:r>
          </a:p>
        </p:txBody>
      </p:sp>
    </p:spTree>
    <p:extLst>
      <p:ext uri="{BB962C8B-B14F-4D97-AF65-F5344CB8AC3E}">
        <p14:creationId xmlns:p14="http://schemas.microsoft.com/office/powerpoint/2010/main" val="21058437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7599"/>
                                        </p:tgtEl>
                                        <p:attrNameLst>
                                          <p:attrName>style.visibility</p:attrName>
                                        </p:attrNameLst>
                                      </p:cBhvr>
                                      <p:to>
                                        <p:strVal val="visible"/>
                                      </p:to>
                                    </p:set>
                                    <p:animEffect transition="in" filter="strips(downLeft)">
                                      <p:cBhvr>
                                        <p:cTn id="12" dur="500"/>
                                        <p:tgtEl>
                                          <p:spTgt spid="67599"/>
                                        </p:tgtEl>
                                      </p:cBhvr>
                                    </p:animEffect>
                                  </p:childTnLst>
                                </p:cTn>
                              </p:par>
                            </p:childTnLst>
                          </p:cTn>
                        </p:par>
                        <p:par>
                          <p:cTn id="13" fill="hold" nodeType="afterGroup">
                            <p:stCondLst>
                              <p:cond delay="500"/>
                            </p:stCondLst>
                            <p:childTnLst>
                              <p:par>
                                <p:cTn id="14" presetID="18" presetClass="entr" presetSubtype="12" fill="hold" grpId="0" nodeType="afterEffect">
                                  <p:stCondLst>
                                    <p:cond delay="0"/>
                                  </p:stCondLst>
                                  <p:childTnLst>
                                    <p:set>
                                      <p:cBhvr>
                                        <p:cTn id="15" dur="1" fill="hold">
                                          <p:stCondLst>
                                            <p:cond delay="0"/>
                                          </p:stCondLst>
                                        </p:cTn>
                                        <p:tgtEl>
                                          <p:spTgt spid="67619"/>
                                        </p:tgtEl>
                                        <p:attrNameLst>
                                          <p:attrName>style.visibility</p:attrName>
                                        </p:attrNameLst>
                                      </p:cBhvr>
                                      <p:to>
                                        <p:strVal val="visible"/>
                                      </p:to>
                                    </p:set>
                                    <p:animEffect transition="in" filter="strips(downLeft)">
                                      <p:cBhvr>
                                        <p:cTn id="16" dur="500"/>
                                        <p:tgtEl>
                                          <p:spTgt spid="67619"/>
                                        </p:tgtEl>
                                      </p:cBhvr>
                                    </p:animEffect>
                                  </p:childTnLst>
                                </p:cTn>
                              </p:par>
                            </p:childTnLst>
                          </p:cTn>
                        </p:par>
                        <p:par>
                          <p:cTn id="17" fill="hold" nodeType="afterGroup">
                            <p:stCondLst>
                              <p:cond delay="1000"/>
                            </p:stCondLst>
                            <p:childTnLst>
                              <p:par>
                                <p:cTn id="18" presetID="17" presetClass="entr" presetSubtype="8" fill="hold" grpId="0" nodeType="afterEffect">
                                  <p:stCondLst>
                                    <p:cond delay="0"/>
                                  </p:stCondLst>
                                  <p:childTnLst>
                                    <p:set>
                                      <p:cBhvr>
                                        <p:cTn id="19" dur="1" fill="hold">
                                          <p:stCondLst>
                                            <p:cond delay="0"/>
                                          </p:stCondLst>
                                        </p:cTn>
                                        <p:tgtEl>
                                          <p:spTgt spid="67618"/>
                                        </p:tgtEl>
                                        <p:attrNameLst>
                                          <p:attrName>style.visibility</p:attrName>
                                        </p:attrNameLst>
                                      </p:cBhvr>
                                      <p:to>
                                        <p:strVal val="visible"/>
                                      </p:to>
                                    </p:set>
                                    <p:anim calcmode="lin" valueType="num">
                                      <p:cBhvr>
                                        <p:cTn id="20" dur="500" fill="hold"/>
                                        <p:tgtEl>
                                          <p:spTgt spid="67618"/>
                                        </p:tgtEl>
                                        <p:attrNameLst>
                                          <p:attrName>ppt_x</p:attrName>
                                        </p:attrNameLst>
                                      </p:cBhvr>
                                      <p:tavLst>
                                        <p:tav tm="0">
                                          <p:val>
                                            <p:strVal val="#ppt_x-#ppt_w/2"/>
                                          </p:val>
                                        </p:tav>
                                        <p:tav tm="100000">
                                          <p:val>
                                            <p:strVal val="#ppt_x"/>
                                          </p:val>
                                        </p:tav>
                                      </p:tavLst>
                                    </p:anim>
                                    <p:anim calcmode="lin" valueType="num">
                                      <p:cBhvr>
                                        <p:cTn id="21" dur="500" fill="hold"/>
                                        <p:tgtEl>
                                          <p:spTgt spid="67618"/>
                                        </p:tgtEl>
                                        <p:attrNameLst>
                                          <p:attrName>ppt_y</p:attrName>
                                        </p:attrNameLst>
                                      </p:cBhvr>
                                      <p:tavLst>
                                        <p:tav tm="0">
                                          <p:val>
                                            <p:strVal val="#ppt_y"/>
                                          </p:val>
                                        </p:tav>
                                        <p:tav tm="100000">
                                          <p:val>
                                            <p:strVal val="#ppt_y"/>
                                          </p:val>
                                        </p:tav>
                                      </p:tavLst>
                                    </p:anim>
                                    <p:anim calcmode="lin" valueType="num">
                                      <p:cBhvr>
                                        <p:cTn id="22" dur="500" fill="hold"/>
                                        <p:tgtEl>
                                          <p:spTgt spid="67618"/>
                                        </p:tgtEl>
                                        <p:attrNameLst>
                                          <p:attrName>ppt_w</p:attrName>
                                        </p:attrNameLst>
                                      </p:cBhvr>
                                      <p:tavLst>
                                        <p:tav tm="0">
                                          <p:val>
                                            <p:fltVal val="0"/>
                                          </p:val>
                                        </p:tav>
                                        <p:tav tm="100000">
                                          <p:val>
                                            <p:strVal val="#ppt_w"/>
                                          </p:val>
                                        </p:tav>
                                      </p:tavLst>
                                    </p:anim>
                                    <p:anim calcmode="lin" valueType="num">
                                      <p:cBhvr>
                                        <p:cTn id="23" dur="500" fill="hold"/>
                                        <p:tgtEl>
                                          <p:spTgt spid="67618"/>
                                        </p:tgtEl>
                                        <p:attrNameLst>
                                          <p:attrName>ppt_h</p:attrName>
                                        </p:attrNameLst>
                                      </p:cBhvr>
                                      <p:tavLst>
                                        <p:tav tm="0">
                                          <p:val>
                                            <p:strVal val="#ppt_h"/>
                                          </p:val>
                                        </p:tav>
                                        <p:tav tm="100000">
                                          <p:val>
                                            <p:strVal val="#ppt_h"/>
                                          </p:val>
                                        </p:tav>
                                      </p:tavLst>
                                    </p:anim>
                                  </p:childTnLst>
                                </p:cTn>
                              </p:par>
                            </p:childTnLst>
                          </p:cTn>
                        </p:par>
                        <p:par>
                          <p:cTn id="24" fill="hold" nodeType="afterGroup">
                            <p:stCondLst>
                              <p:cond delay="1500"/>
                            </p:stCondLst>
                            <p:childTnLst>
                              <p:par>
                                <p:cTn id="25" presetID="18" presetClass="entr" presetSubtype="6"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trips(downRight)">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3"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upRight)">
                                      <p:cBhvr>
                                        <p:cTn id="32" dur="500"/>
                                        <p:tgtEl>
                                          <p:spTgt spid="6"/>
                                        </p:tgtEl>
                                      </p:cBhvr>
                                    </p:animEffect>
                                  </p:childTnLst>
                                </p:cTn>
                              </p:par>
                            </p:childTnLst>
                          </p:cTn>
                        </p:par>
                        <p:par>
                          <p:cTn id="33" fill="hold" nodeType="afterGroup">
                            <p:stCondLst>
                              <p:cond delay="500"/>
                            </p:stCondLst>
                            <p:childTnLst>
                              <p:par>
                                <p:cTn id="34" presetID="22" presetClass="entr" presetSubtype="1"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up)">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8" grpId="0" animBg="1"/>
      <p:bldP spid="67619" grpId="0" animBg="1"/>
      <p:bldP spid="67599"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a:lnSpc>
                <a:spcPct val="90000"/>
              </a:lnSpc>
            </a:pPr>
            <a:r>
              <a:rPr lang="en-US" sz="3200" smtClean="0"/>
              <a:t>From the short run to the long run</a:t>
            </a:r>
          </a:p>
        </p:txBody>
      </p:sp>
      <p:sp>
        <p:nvSpPr>
          <p:cNvPr id="69635" name="Rectangle 3"/>
          <p:cNvSpPr>
            <a:spLocks noGrp="1" noChangeArrowheads="1"/>
          </p:cNvSpPr>
          <p:nvPr>
            <p:ph type="body" idx="1"/>
          </p:nvPr>
        </p:nvSpPr>
        <p:spPr>
          <a:xfrm>
            <a:off x="546100" y="1109663"/>
            <a:ext cx="7543800" cy="1066800"/>
          </a:xfrm>
        </p:spPr>
        <p:txBody>
          <a:bodyPr/>
          <a:lstStyle/>
          <a:p>
            <a:pPr marL="0" indent="0">
              <a:lnSpc>
                <a:spcPct val="110000"/>
              </a:lnSpc>
              <a:spcBef>
                <a:spcPct val="30000"/>
              </a:spcBef>
              <a:buFont typeface="Wingdings" pitchFamily="2" charset="2"/>
              <a:buNone/>
            </a:pPr>
            <a:r>
              <a:rPr lang="en-US" sz="2700" smtClean="0"/>
              <a:t>Over time, prices gradually become “unstuck.”  When they do, will they rise or fall?  </a:t>
            </a:r>
          </a:p>
        </p:txBody>
      </p:sp>
      <p:graphicFrame>
        <p:nvGraphicFramePr>
          <p:cNvPr id="69636" name="Group 4"/>
          <p:cNvGraphicFramePr>
            <a:graphicFrameLocks noGrp="1"/>
          </p:cNvGraphicFramePr>
          <p:nvPr/>
        </p:nvGraphicFramePr>
        <p:xfrm>
          <a:off x="1676400" y="2217738"/>
          <a:ext cx="6400800" cy="2895601"/>
        </p:xfrm>
        <a:graphic>
          <a:graphicData uri="http://schemas.openxmlformats.org/drawingml/2006/table">
            <a:tbl>
              <a:tblPr/>
              <a:tblGrid>
                <a:gridCol w="3200400"/>
                <a:gridCol w="3200400"/>
              </a:tblGrid>
              <a:tr h="9667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842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69653" name="Object 2"/>
          <p:cNvGraphicFramePr>
            <a:graphicFrameLocks noChangeAspect="1"/>
          </p:cNvGraphicFramePr>
          <p:nvPr/>
        </p:nvGraphicFramePr>
        <p:xfrm>
          <a:off x="2590800" y="3211513"/>
          <a:ext cx="1371600" cy="606425"/>
        </p:xfrm>
        <a:graphic>
          <a:graphicData uri="http://schemas.openxmlformats.org/presentationml/2006/ole">
            <mc:AlternateContent xmlns:mc="http://schemas.openxmlformats.org/markup-compatibility/2006">
              <mc:Choice xmlns:v="urn:schemas-microsoft-com:vml" Requires="v">
                <p:oleObj spid="_x0000_s7203" name="Equation" r:id="rId4" imgW="545760" imgH="241200" progId="Equation.DSMT4">
                  <p:embed/>
                </p:oleObj>
              </mc:Choice>
              <mc:Fallback>
                <p:oleObj name="Equation" r:id="rId4" imgW="54576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211513"/>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54" name="Object 3"/>
          <p:cNvGraphicFramePr>
            <a:graphicFrameLocks noChangeAspect="1"/>
          </p:cNvGraphicFramePr>
          <p:nvPr/>
        </p:nvGraphicFramePr>
        <p:xfrm>
          <a:off x="2590800" y="3821113"/>
          <a:ext cx="1371600" cy="606425"/>
        </p:xfrm>
        <a:graphic>
          <a:graphicData uri="http://schemas.openxmlformats.org/presentationml/2006/ole">
            <mc:AlternateContent xmlns:mc="http://schemas.openxmlformats.org/markup-compatibility/2006">
              <mc:Choice xmlns:v="urn:schemas-microsoft-com:vml" Requires="v">
                <p:oleObj spid="_x0000_s7204" name="Equation" r:id="rId6" imgW="545760" imgH="241200" progId="Equation.DSMT4">
                  <p:embed/>
                </p:oleObj>
              </mc:Choice>
              <mc:Fallback>
                <p:oleObj name="Equation" r:id="rId6" imgW="54576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3821113"/>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55" name="Object 4"/>
          <p:cNvGraphicFramePr>
            <a:graphicFrameLocks noChangeAspect="1"/>
          </p:cNvGraphicFramePr>
          <p:nvPr/>
        </p:nvGraphicFramePr>
        <p:xfrm>
          <a:off x="2590800" y="4503738"/>
          <a:ext cx="1371600" cy="606425"/>
        </p:xfrm>
        <a:graphic>
          <a:graphicData uri="http://schemas.openxmlformats.org/presentationml/2006/ole">
            <mc:AlternateContent xmlns:mc="http://schemas.openxmlformats.org/markup-compatibility/2006">
              <mc:Choice xmlns:v="urn:schemas-microsoft-com:vml" Requires="v">
                <p:oleObj spid="_x0000_s7205" name="Equation" r:id="rId8" imgW="545760" imgH="241200" progId="Equation.DSMT4">
                  <p:embed/>
                </p:oleObj>
              </mc:Choice>
              <mc:Fallback>
                <p:oleObj name="Equation" r:id="rId8" imgW="54576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0" y="4503738"/>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56" name="Text Box 24"/>
          <p:cNvSpPr txBox="1">
            <a:spLocks noChangeArrowheads="1"/>
          </p:cNvSpPr>
          <p:nvPr/>
        </p:nvSpPr>
        <p:spPr bwMode="auto">
          <a:xfrm>
            <a:off x="5791200" y="3252788"/>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rise</a:t>
            </a:r>
          </a:p>
        </p:txBody>
      </p:sp>
      <p:sp>
        <p:nvSpPr>
          <p:cNvPr id="69657" name="Text Box 25"/>
          <p:cNvSpPr txBox="1">
            <a:spLocks noChangeArrowheads="1"/>
          </p:cNvSpPr>
          <p:nvPr/>
        </p:nvSpPr>
        <p:spPr bwMode="auto">
          <a:xfrm>
            <a:off x="5791200" y="3862388"/>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fall</a:t>
            </a:r>
          </a:p>
        </p:txBody>
      </p:sp>
      <p:sp>
        <p:nvSpPr>
          <p:cNvPr id="69658" name="Text Box 26"/>
          <p:cNvSpPr txBox="1">
            <a:spLocks noChangeArrowheads="1"/>
          </p:cNvSpPr>
          <p:nvPr/>
        </p:nvSpPr>
        <p:spPr bwMode="auto">
          <a:xfrm>
            <a:off x="4989513" y="4548188"/>
            <a:ext cx="2971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remain constant</a:t>
            </a:r>
          </a:p>
        </p:txBody>
      </p:sp>
      <p:sp>
        <p:nvSpPr>
          <p:cNvPr id="69659" name="Text Box 27"/>
          <p:cNvSpPr txBox="1">
            <a:spLocks noChangeArrowheads="1"/>
          </p:cNvSpPr>
          <p:nvPr/>
        </p:nvSpPr>
        <p:spPr bwMode="auto">
          <a:xfrm>
            <a:off x="1828800" y="2246313"/>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In the short-run equilibrium, if</a:t>
            </a:r>
          </a:p>
        </p:txBody>
      </p:sp>
      <p:sp>
        <p:nvSpPr>
          <p:cNvPr id="69660" name="Text Box 28"/>
          <p:cNvSpPr txBox="1">
            <a:spLocks noChangeArrowheads="1"/>
          </p:cNvSpPr>
          <p:nvPr/>
        </p:nvSpPr>
        <p:spPr bwMode="auto">
          <a:xfrm>
            <a:off x="4953000" y="2246313"/>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then over time, </a:t>
            </a:r>
            <a:br>
              <a:rPr lang="en-US" sz="2600"/>
            </a:br>
            <a:r>
              <a:rPr lang="en-US" sz="2600" b="1" i="1">
                <a:latin typeface="Tahoma" pitchFamily="34" charset="0"/>
              </a:rPr>
              <a:t>P</a:t>
            </a:r>
            <a:r>
              <a:rPr lang="en-US" sz="2600"/>
              <a:t>  will…</a:t>
            </a:r>
          </a:p>
        </p:txBody>
      </p:sp>
      <p:sp>
        <p:nvSpPr>
          <p:cNvPr id="69661" name="Rectangle 29"/>
          <p:cNvSpPr>
            <a:spLocks noChangeArrowheads="1"/>
          </p:cNvSpPr>
          <p:nvPr/>
        </p:nvSpPr>
        <p:spPr bwMode="auto">
          <a:xfrm>
            <a:off x="0" y="526415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10000"/>
              </a:lnSpc>
              <a:spcBef>
                <a:spcPct val="30000"/>
              </a:spcBef>
              <a:buClr>
                <a:srgbClr val="008080"/>
              </a:buClr>
              <a:buSzPct val="120000"/>
              <a:buFont typeface="Wingdings" pitchFamily="2" charset="2"/>
              <a:buNone/>
            </a:pPr>
            <a:r>
              <a:rPr lang="en-US" sz="2600" b="1" i="1" dirty="0">
                <a:solidFill>
                  <a:srgbClr val="FF0000"/>
                </a:solidFill>
              </a:rPr>
              <a:t>The adjustment of prices is what moves </a:t>
            </a:r>
            <a:br>
              <a:rPr lang="en-US" sz="2600" b="1" i="1" dirty="0">
                <a:solidFill>
                  <a:srgbClr val="FF0000"/>
                </a:solidFill>
              </a:rPr>
            </a:br>
            <a:r>
              <a:rPr lang="en-US" sz="2600" b="1" i="1" dirty="0">
                <a:solidFill>
                  <a:srgbClr val="FF0000"/>
                </a:solidFill>
              </a:rPr>
              <a:t>the economy to its long-run equilibrium.</a:t>
            </a:r>
          </a:p>
        </p:txBody>
      </p:sp>
    </p:spTree>
    <p:extLst>
      <p:ext uri="{BB962C8B-B14F-4D97-AF65-F5344CB8AC3E}">
        <p14:creationId xmlns:p14="http://schemas.microsoft.com/office/powerpoint/2010/main" val="13552406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lef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9636"/>
                                        </p:tgtEl>
                                        <p:attrNameLst>
                                          <p:attrName>style.visibility</p:attrName>
                                        </p:attrNameLst>
                                      </p:cBhvr>
                                      <p:to>
                                        <p:strVal val="visible"/>
                                      </p:to>
                                    </p:set>
                                    <p:animEffect transition="in" filter="fade">
                                      <p:cBhvr>
                                        <p:cTn id="12" dur="500"/>
                                        <p:tgtEl>
                                          <p:spTgt spid="696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9659"/>
                                        </p:tgtEl>
                                        <p:attrNameLst>
                                          <p:attrName>style.visibility</p:attrName>
                                        </p:attrNameLst>
                                      </p:cBhvr>
                                      <p:to>
                                        <p:strVal val="visible"/>
                                      </p:to>
                                    </p:set>
                                    <p:animEffect transition="in" filter="strips(downLeft)">
                                      <p:cBhvr>
                                        <p:cTn id="17" dur="500"/>
                                        <p:tgtEl>
                                          <p:spTgt spid="696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69653"/>
                                        </p:tgtEl>
                                        <p:attrNameLst>
                                          <p:attrName>style.visibility</p:attrName>
                                        </p:attrNameLst>
                                      </p:cBhvr>
                                      <p:to>
                                        <p:strVal val="visible"/>
                                      </p:to>
                                    </p:set>
                                    <p:animEffect transition="in" filter="strips(downLeft)">
                                      <p:cBhvr>
                                        <p:cTn id="22" dur="500"/>
                                        <p:tgtEl>
                                          <p:spTgt spid="696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9660"/>
                                        </p:tgtEl>
                                        <p:attrNameLst>
                                          <p:attrName>style.visibility</p:attrName>
                                        </p:attrNameLst>
                                      </p:cBhvr>
                                      <p:to>
                                        <p:strVal val="visible"/>
                                      </p:to>
                                    </p:set>
                                    <p:animEffect transition="in" filter="strips(downRight)">
                                      <p:cBhvr>
                                        <p:cTn id="27" dur="500"/>
                                        <p:tgtEl>
                                          <p:spTgt spid="6966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9656"/>
                                        </p:tgtEl>
                                        <p:attrNameLst>
                                          <p:attrName>style.visibility</p:attrName>
                                        </p:attrNameLst>
                                      </p:cBhvr>
                                      <p:to>
                                        <p:strVal val="visible"/>
                                      </p:to>
                                    </p:set>
                                    <p:animEffect transition="in" filter="strips(downRight)">
                                      <p:cBhvr>
                                        <p:cTn id="32" dur="500"/>
                                        <p:tgtEl>
                                          <p:spTgt spid="696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9654"/>
                                        </p:tgtEl>
                                        <p:attrNameLst>
                                          <p:attrName>style.visibility</p:attrName>
                                        </p:attrNameLst>
                                      </p:cBhvr>
                                      <p:to>
                                        <p:strVal val="visible"/>
                                      </p:to>
                                    </p:set>
                                    <p:animEffect transition="in" filter="strips(downLeft)">
                                      <p:cBhvr>
                                        <p:cTn id="37" dur="500"/>
                                        <p:tgtEl>
                                          <p:spTgt spid="6965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69657"/>
                                        </p:tgtEl>
                                        <p:attrNameLst>
                                          <p:attrName>style.visibility</p:attrName>
                                        </p:attrNameLst>
                                      </p:cBhvr>
                                      <p:to>
                                        <p:strVal val="visible"/>
                                      </p:to>
                                    </p:set>
                                    <p:animEffect transition="in" filter="strips(downRight)">
                                      <p:cBhvr>
                                        <p:cTn id="42" dur="500"/>
                                        <p:tgtEl>
                                          <p:spTgt spid="6965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69655"/>
                                        </p:tgtEl>
                                        <p:attrNameLst>
                                          <p:attrName>style.visibility</p:attrName>
                                        </p:attrNameLst>
                                      </p:cBhvr>
                                      <p:to>
                                        <p:strVal val="visible"/>
                                      </p:to>
                                    </p:set>
                                    <p:animEffect transition="in" filter="strips(downLeft)">
                                      <p:cBhvr>
                                        <p:cTn id="47" dur="500"/>
                                        <p:tgtEl>
                                          <p:spTgt spid="6965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69658"/>
                                        </p:tgtEl>
                                        <p:attrNameLst>
                                          <p:attrName>style.visibility</p:attrName>
                                        </p:attrNameLst>
                                      </p:cBhvr>
                                      <p:to>
                                        <p:strVal val="visible"/>
                                      </p:to>
                                    </p:set>
                                    <p:animEffect transition="in" filter="strips(downRight)">
                                      <p:cBhvr>
                                        <p:cTn id="52" dur="500"/>
                                        <p:tgtEl>
                                          <p:spTgt spid="6965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9661"/>
                                        </p:tgtEl>
                                        <p:attrNameLst>
                                          <p:attrName>style.visibility</p:attrName>
                                        </p:attrNameLst>
                                      </p:cBhvr>
                                      <p:to>
                                        <p:strVal val="visible"/>
                                      </p:to>
                                    </p:set>
                                    <p:animEffect transition="in" filter="wipe(left)">
                                      <p:cBhvr>
                                        <p:cTn id="57" dur="500"/>
                                        <p:tgtEl>
                                          <p:spTgt spid="69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P spid="69656" grpId="0" autoUpdateAnimBg="0"/>
      <p:bldP spid="69657" grpId="0" autoUpdateAnimBg="0"/>
      <p:bldP spid="69658" grpId="0" autoUpdateAnimBg="0"/>
      <p:bldP spid="69659" grpId="0" autoUpdateAnimBg="0"/>
      <p:bldP spid="69660" grpId="0" autoUpdateAnimBg="0"/>
      <p:bldP spid="6966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sz="3100" dirty="0" smtClean="0"/>
              <a:t>The SR &amp; LR effects of  </a:t>
            </a:r>
            <a:r>
              <a:rPr lang="en-US" sz="3100" b="0" dirty="0" smtClean="0">
                <a:latin typeface="Times New Roman"/>
                <a:cs typeface="Times New Roman"/>
                <a:sym typeface="Symbol" pitchFamily="18" charset="2"/>
              </a:rPr>
              <a:t>Δ</a:t>
            </a:r>
            <a:r>
              <a:rPr lang="en-US" sz="3100" i="1" dirty="0" smtClean="0"/>
              <a:t>M</a:t>
            </a:r>
            <a:r>
              <a:rPr lang="en-US" sz="3100" dirty="0" smtClean="0">
                <a:latin typeface="Arial" charset="0"/>
              </a:rPr>
              <a:t> </a:t>
            </a:r>
            <a:r>
              <a:rPr lang="en-US" sz="3100" b="0" dirty="0" smtClean="0">
                <a:latin typeface="Arial" charset="0"/>
              </a:rPr>
              <a:t>&gt;</a:t>
            </a:r>
            <a:r>
              <a:rPr lang="en-US" sz="3100" dirty="0" smtClean="0">
                <a:latin typeface="Arial" charset="0"/>
              </a:rPr>
              <a:t> </a:t>
            </a:r>
            <a:r>
              <a:rPr lang="en-US" sz="3100" b="0" dirty="0" smtClean="0">
                <a:latin typeface="Arial" charset="0"/>
              </a:rPr>
              <a:t>0</a:t>
            </a:r>
          </a:p>
        </p:txBody>
      </p:sp>
      <p:grpSp>
        <p:nvGrpSpPr>
          <p:cNvPr id="8197" name="Group 3"/>
          <p:cNvGrpSpPr>
            <a:grpSpLocks/>
          </p:cNvGrpSpPr>
          <p:nvPr/>
        </p:nvGrpSpPr>
        <p:grpSpPr bwMode="auto">
          <a:xfrm>
            <a:off x="3352800" y="1471613"/>
            <a:ext cx="5257800" cy="4090987"/>
            <a:chOff x="2976" y="1296"/>
            <a:chExt cx="2304" cy="2053"/>
          </a:xfrm>
        </p:grpSpPr>
        <p:grpSp>
          <p:nvGrpSpPr>
            <p:cNvPr id="8228" name="Group 4"/>
            <p:cNvGrpSpPr>
              <a:grpSpLocks/>
            </p:cNvGrpSpPr>
            <p:nvPr/>
          </p:nvGrpSpPr>
          <p:grpSpPr bwMode="auto">
            <a:xfrm>
              <a:off x="3120" y="1536"/>
              <a:ext cx="1968" cy="1728"/>
              <a:chOff x="2640" y="1056"/>
              <a:chExt cx="2496" cy="2112"/>
            </a:xfrm>
          </p:grpSpPr>
          <p:sp>
            <p:nvSpPr>
              <p:cNvPr id="8231"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2"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29"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8230"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8198" name="Group 9"/>
          <p:cNvGrpSpPr>
            <a:grpSpLocks/>
          </p:cNvGrpSpPr>
          <p:nvPr/>
        </p:nvGrpSpPr>
        <p:grpSpPr bwMode="auto">
          <a:xfrm>
            <a:off x="4556125" y="1343025"/>
            <a:ext cx="3803650" cy="3602038"/>
            <a:chOff x="2644" y="890"/>
            <a:chExt cx="2396" cy="2269"/>
          </a:xfrm>
        </p:grpSpPr>
        <p:sp>
          <p:nvSpPr>
            <p:cNvPr id="8226"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27"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71695" name="Line 15"/>
          <p:cNvSpPr>
            <a:spLocks noChangeShapeType="1"/>
          </p:cNvSpPr>
          <p:nvPr/>
        </p:nvSpPr>
        <p:spPr bwMode="auto">
          <a:xfrm>
            <a:off x="5899150" y="5240338"/>
            <a:ext cx="985838"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8200" name="Group 16"/>
          <p:cNvGrpSpPr>
            <a:grpSpLocks/>
          </p:cNvGrpSpPr>
          <p:nvPr/>
        </p:nvGrpSpPr>
        <p:grpSpPr bwMode="auto">
          <a:xfrm>
            <a:off x="5410200" y="1524000"/>
            <a:ext cx="1066800" cy="3865563"/>
            <a:chOff x="3408" y="960"/>
            <a:chExt cx="672" cy="2435"/>
          </a:xfrm>
        </p:grpSpPr>
        <p:sp>
          <p:nvSpPr>
            <p:cNvPr id="8224" name="Line 1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Text Box 1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8194" name="Object 2"/>
          <p:cNvGraphicFramePr>
            <a:graphicFrameLocks noChangeAspect="1"/>
          </p:cNvGraphicFramePr>
          <p:nvPr/>
        </p:nvGraphicFramePr>
        <p:xfrm>
          <a:off x="5715000" y="5389563"/>
          <a:ext cx="306388" cy="401637"/>
        </p:xfrm>
        <a:graphic>
          <a:graphicData uri="http://schemas.openxmlformats.org/presentationml/2006/ole">
            <mc:AlternateContent xmlns:mc="http://schemas.openxmlformats.org/markup-compatibility/2006">
              <mc:Choice xmlns:v="urn:schemas-microsoft-com:vml" Requires="v">
                <p:oleObj spid="_x0000_s8216"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5389563"/>
                        <a:ext cx="306388"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01" name="Group 20"/>
          <p:cNvGrpSpPr>
            <a:grpSpLocks/>
          </p:cNvGrpSpPr>
          <p:nvPr/>
        </p:nvGrpSpPr>
        <p:grpSpPr bwMode="auto">
          <a:xfrm>
            <a:off x="3298825" y="3667125"/>
            <a:ext cx="5083175" cy="544513"/>
            <a:chOff x="2078" y="2310"/>
            <a:chExt cx="3202" cy="343"/>
          </a:xfrm>
        </p:grpSpPr>
        <p:graphicFrame>
          <p:nvGraphicFramePr>
            <p:cNvPr id="8195" name="Object 3"/>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8217"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2" name="Line 22"/>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3" name="Text Box 23"/>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7" name="Group 24"/>
          <p:cNvGrpSpPr>
            <a:grpSpLocks/>
          </p:cNvGrpSpPr>
          <p:nvPr/>
        </p:nvGrpSpPr>
        <p:grpSpPr bwMode="auto">
          <a:xfrm>
            <a:off x="3308350" y="3171825"/>
            <a:ext cx="2540000" cy="442913"/>
            <a:chOff x="2084" y="1998"/>
            <a:chExt cx="1600" cy="279"/>
          </a:xfrm>
        </p:grpSpPr>
        <p:sp>
          <p:nvSpPr>
            <p:cNvPr id="8220" name="Text Box 25"/>
            <p:cNvSpPr txBox="1">
              <a:spLocks noChangeArrowheads="1"/>
            </p:cNvSpPr>
            <p:nvPr/>
          </p:nvSpPr>
          <p:spPr bwMode="auto">
            <a:xfrm>
              <a:off x="2084" y="1998"/>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sp>
          <p:nvSpPr>
            <p:cNvPr id="8221" name="Line 26"/>
            <p:cNvSpPr>
              <a:spLocks noChangeShapeType="1"/>
            </p:cNvSpPr>
            <p:nvPr/>
          </p:nvSpPr>
          <p:spPr bwMode="auto">
            <a:xfrm>
              <a:off x="2319" y="2132"/>
              <a:ext cx="1365" cy="0"/>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27"/>
          <p:cNvGrpSpPr>
            <a:grpSpLocks/>
          </p:cNvGrpSpPr>
          <p:nvPr/>
        </p:nvGrpSpPr>
        <p:grpSpPr bwMode="auto">
          <a:xfrm>
            <a:off x="6748463" y="4017963"/>
            <a:ext cx="381000" cy="1849437"/>
            <a:chOff x="4251" y="2531"/>
            <a:chExt cx="240" cy="1165"/>
          </a:xfrm>
        </p:grpSpPr>
        <p:sp>
          <p:nvSpPr>
            <p:cNvPr id="8218" name="Text Box 28"/>
            <p:cNvSpPr txBox="1">
              <a:spLocks noChangeArrowheads="1"/>
            </p:cNvSpPr>
            <p:nvPr/>
          </p:nvSpPr>
          <p:spPr bwMode="auto">
            <a:xfrm>
              <a:off x="4251" y="3417"/>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8219" name="Line 29"/>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04" name="Rectangle 30"/>
          <p:cNvSpPr>
            <a:spLocks noGrp="1" noChangeArrowheads="1"/>
          </p:cNvSpPr>
          <p:nvPr>
            <p:ph type="body" idx="1"/>
          </p:nvPr>
        </p:nvSpPr>
        <p:spPr>
          <a:xfrm>
            <a:off x="446088" y="1482725"/>
            <a:ext cx="2438400" cy="914400"/>
          </a:xfrm>
          <a:solidFill>
            <a:schemeClr val="bg1"/>
          </a:solidFill>
          <a:ln>
            <a:solidFill>
              <a:schemeClr val="tx1"/>
            </a:solidFill>
            <a:miter lim="800000"/>
            <a:headEnd/>
            <a:tailEnd/>
          </a:ln>
        </p:spPr>
        <p:txBody>
          <a:bodyPr/>
          <a:lstStyle/>
          <a:p>
            <a:pPr marL="577850" indent="-577850">
              <a:buFont typeface="Wingdings" pitchFamily="2" charset="2"/>
              <a:buNone/>
            </a:pPr>
            <a:r>
              <a:rPr lang="en-US" sz="2400" smtClean="0"/>
              <a:t>A = initial equilibrium</a:t>
            </a:r>
          </a:p>
        </p:txBody>
      </p:sp>
      <p:sp>
        <p:nvSpPr>
          <p:cNvPr id="8205" name="Text Box 31"/>
          <p:cNvSpPr txBox="1">
            <a:spLocks noChangeArrowheads="1"/>
          </p:cNvSpPr>
          <p:nvPr/>
        </p:nvSpPr>
        <p:spPr bwMode="auto">
          <a:xfrm>
            <a:off x="5591175" y="40306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71712" name="Text Box 32"/>
          <p:cNvSpPr txBox="1">
            <a:spLocks noChangeArrowheads="1"/>
          </p:cNvSpPr>
          <p:nvPr/>
        </p:nvSpPr>
        <p:spPr bwMode="auto">
          <a:xfrm>
            <a:off x="6870700" y="36496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71713" name="Text Box 33"/>
          <p:cNvSpPr txBox="1">
            <a:spLocks noChangeArrowheads="1"/>
          </p:cNvSpPr>
          <p:nvPr/>
        </p:nvSpPr>
        <p:spPr bwMode="auto">
          <a:xfrm>
            <a:off x="5956300" y="30892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sp>
        <p:nvSpPr>
          <p:cNvPr id="71714" name="Rectangle 34"/>
          <p:cNvSpPr>
            <a:spLocks noChangeArrowheads="1"/>
          </p:cNvSpPr>
          <p:nvPr/>
        </p:nvSpPr>
        <p:spPr bwMode="auto">
          <a:xfrm>
            <a:off x="355600" y="2797175"/>
            <a:ext cx="2444750" cy="1600200"/>
          </a:xfrm>
          <a:prstGeom prst="rect">
            <a:avLst/>
          </a:prstGeom>
          <a:solidFill>
            <a:schemeClr val="bg1"/>
          </a:solidFill>
          <a:ln w="9525">
            <a:solidFill>
              <a:schemeClr val="tx1"/>
            </a:solidFill>
            <a:miter lim="800000"/>
            <a:headEnd/>
            <a:tailEnd/>
          </a:ln>
        </p:spPr>
        <p:txBody>
          <a:bodyPr/>
          <a:lstStyle/>
          <a:p>
            <a:pPr marL="577850" indent="-577850">
              <a:lnSpc>
                <a:spcPct val="105000"/>
              </a:lnSpc>
              <a:spcBef>
                <a:spcPct val="45000"/>
              </a:spcBef>
              <a:buClr>
                <a:srgbClr val="008080"/>
              </a:buClr>
              <a:buSzPct val="120000"/>
              <a:buFont typeface="Wingdings" pitchFamily="2" charset="2"/>
              <a:buNone/>
            </a:pPr>
            <a:r>
              <a:rPr lang="en-US" sz="2400"/>
              <a:t>B = new short-run eq’m after Fed increases </a:t>
            </a:r>
            <a:r>
              <a:rPr lang="en-US" sz="2400" b="1" i="1"/>
              <a:t>M</a:t>
            </a:r>
          </a:p>
        </p:txBody>
      </p:sp>
      <p:sp>
        <p:nvSpPr>
          <p:cNvPr id="71715" name="Rectangle 35"/>
          <p:cNvSpPr>
            <a:spLocks noChangeArrowheads="1"/>
          </p:cNvSpPr>
          <p:nvPr/>
        </p:nvSpPr>
        <p:spPr bwMode="auto">
          <a:xfrm>
            <a:off x="376238" y="4833938"/>
            <a:ext cx="2286000" cy="914400"/>
          </a:xfrm>
          <a:prstGeom prst="rect">
            <a:avLst/>
          </a:prstGeom>
          <a:solidFill>
            <a:schemeClr val="bg1"/>
          </a:solidFill>
          <a:ln w="9525">
            <a:solidFill>
              <a:schemeClr val="tx1"/>
            </a:solidFill>
            <a:miter lim="800000"/>
            <a:headEnd/>
            <a:tailEnd/>
          </a:ln>
        </p:spPr>
        <p:txBody>
          <a:bodyPr/>
          <a:lstStyle/>
          <a:p>
            <a:pPr marL="577850" indent="-577850">
              <a:lnSpc>
                <a:spcPct val="105000"/>
              </a:lnSpc>
              <a:spcBef>
                <a:spcPct val="45000"/>
              </a:spcBef>
              <a:buClr>
                <a:srgbClr val="008080"/>
              </a:buClr>
              <a:buSzPct val="120000"/>
              <a:buFont typeface="Wingdings" pitchFamily="2" charset="2"/>
              <a:buNone/>
            </a:pPr>
            <a:r>
              <a:rPr lang="en-US" sz="2400"/>
              <a:t>C = long-run equilibrium</a:t>
            </a:r>
          </a:p>
        </p:txBody>
      </p:sp>
      <p:grpSp>
        <p:nvGrpSpPr>
          <p:cNvPr id="9" name="Group 12"/>
          <p:cNvGrpSpPr>
            <a:grpSpLocks/>
          </p:cNvGrpSpPr>
          <p:nvPr/>
        </p:nvGrpSpPr>
        <p:grpSpPr bwMode="auto">
          <a:xfrm>
            <a:off x="4848225" y="914400"/>
            <a:ext cx="3803650" cy="3600450"/>
            <a:chOff x="3028" y="576"/>
            <a:chExt cx="2396" cy="2268"/>
          </a:xfrm>
        </p:grpSpPr>
        <p:sp>
          <p:nvSpPr>
            <p:cNvPr id="8216"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17"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71716" name="Line 36"/>
          <p:cNvSpPr>
            <a:spLocks noChangeShapeType="1"/>
          </p:cNvSpPr>
          <p:nvPr/>
        </p:nvSpPr>
        <p:spPr bwMode="auto">
          <a:xfrm flipH="1" flipV="1">
            <a:off x="6604000" y="3886200"/>
            <a:ext cx="61913" cy="3175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7" name="Line 37"/>
          <p:cNvSpPr>
            <a:spLocks noChangeShapeType="1"/>
          </p:cNvSpPr>
          <p:nvPr/>
        </p:nvSpPr>
        <p:spPr bwMode="auto">
          <a:xfrm flipH="1" flipV="1">
            <a:off x="6445250" y="3798888"/>
            <a:ext cx="52388" cy="3175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8" name="Line 38"/>
          <p:cNvSpPr>
            <a:spLocks noChangeShapeType="1"/>
          </p:cNvSpPr>
          <p:nvPr/>
        </p:nvSpPr>
        <p:spPr bwMode="auto">
          <a:xfrm flipH="1" flipV="1">
            <a:off x="6283325" y="3697288"/>
            <a:ext cx="57150" cy="3810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9" name="Line 39"/>
          <p:cNvSpPr>
            <a:spLocks noChangeShapeType="1"/>
          </p:cNvSpPr>
          <p:nvPr/>
        </p:nvSpPr>
        <p:spPr bwMode="auto">
          <a:xfrm flipH="1" flipV="1">
            <a:off x="6134100" y="3597275"/>
            <a:ext cx="53975" cy="39688"/>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20" name="Line 40"/>
          <p:cNvSpPr>
            <a:spLocks noChangeShapeType="1"/>
          </p:cNvSpPr>
          <p:nvPr/>
        </p:nvSpPr>
        <p:spPr bwMode="auto">
          <a:xfrm flipH="1" flipV="1">
            <a:off x="5984875" y="3481388"/>
            <a:ext cx="47625" cy="41275"/>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833906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childTnLst>
                          </p:cTn>
                        </p:par>
                        <p:par>
                          <p:cTn id="8" fill="hold" nodeType="afterGroup">
                            <p:stCondLst>
                              <p:cond delay="500"/>
                            </p:stCondLst>
                            <p:childTnLst>
                              <p:par>
                                <p:cTn id="9" presetID="17" presetClass="entr" presetSubtype="8" fill="hold" grpId="0" nodeType="afterEffect">
                                  <p:stCondLst>
                                    <p:cond delay="0"/>
                                  </p:stCondLst>
                                  <p:childTnLst>
                                    <p:set>
                                      <p:cBhvr>
                                        <p:cTn id="10" dur="1" fill="hold">
                                          <p:stCondLst>
                                            <p:cond delay="0"/>
                                          </p:stCondLst>
                                        </p:cTn>
                                        <p:tgtEl>
                                          <p:spTgt spid="71695"/>
                                        </p:tgtEl>
                                        <p:attrNameLst>
                                          <p:attrName>style.visibility</p:attrName>
                                        </p:attrNameLst>
                                      </p:cBhvr>
                                      <p:to>
                                        <p:strVal val="visible"/>
                                      </p:to>
                                    </p:set>
                                    <p:anim calcmode="lin" valueType="num">
                                      <p:cBhvr>
                                        <p:cTn id="11" dur="500" fill="hold"/>
                                        <p:tgtEl>
                                          <p:spTgt spid="71695"/>
                                        </p:tgtEl>
                                        <p:attrNameLst>
                                          <p:attrName>ppt_x</p:attrName>
                                        </p:attrNameLst>
                                      </p:cBhvr>
                                      <p:tavLst>
                                        <p:tav tm="0">
                                          <p:val>
                                            <p:strVal val="#ppt_x-#ppt_w/2"/>
                                          </p:val>
                                        </p:tav>
                                        <p:tav tm="100000">
                                          <p:val>
                                            <p:strVal val="#ppt_x"/>
                                          </p:val>
                                        </p:tav>
                                      </p:tavLst>
                                    </p:anim>
                                    <p:anim calcmode="lin" valueType="num">
                                      <p:cBhvr>
                                        <p:cTn id="12" dur="500" fill="hold"/>
                                        <p:tgtEl>
                                          <p:spTgt spid="71695"/>
                                        </p:tgtEl>
                                        <p:attrNameLst>
                                          <p:attrName>ppt_y</p:attrName>
                                        </p:attrNameLst>
                                      </p:cBhvr>
                                      <p:tavLst>
                                        <p:tav tm="0">
                                          <p:val>
                                            <p:strVal val="#ppt_y"/>
                                          </p:val>
                                        </p:tav>
                                        <p:tav tm="100000">
                                          <p:val>
                                            <p:strVal val="#ppt_y"/>
                                          </p:val>
                                        </p:tav>
                                      </p:tavLst>
                                    </p:anim>
                                    <p:anim calcmode="lin" valueType="num">
                                      <p:cBhvr>
                                        <p:cTn id="13" dur="500" fill="hold"/>
                                        <p:tgtEl>
                                          <p:spTgt spid="71695"/>
                                        </p:tgtEl>
                                        <p:attrNameLst>
                                          <p:attrName>ppt_w</p:attrName>
                                        </p:attrNameLst>
                                      </p:cBhvr>
                                      <p:tavLst>
                                        <p:tav tm="0">
                                          <p:val>
                                            <p:fltVal val="0"/>
                                          </p:val>
                                        </p:tav>
                                        <p:tav tm="100000">
                                          <p:val>
                                            <p:strVal val="#ppt_w"/>
                                          </p:val>
                                        </p:tav>
                                      </p:tavLst>
                                    </p:anim>
                                    <p:anim calcmode="lin" valueType="num">
                                      <p:cBhvr>
                                        <p:cTn id="14" dur="500" fill="hold"/>
                                        <p:tgtEl>
                                          <p:spTgt spid="71695"/>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1000"/>
                            </p:stCondLst>
                            <p:childTnLst>
                              <p:par>
                                <p:cTn id="16" presetID="22" presetClass="entr" presetSubtype="1"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childTnLst>
                          </p:cTn>
                        </p:par>
                        <p:par>
                          <p:cTn id="19" fill="hold" nodeType="afterGroup">
                            <p:stCondLst>
                              <p:cond delay="1500"/>
                            </p:stCondLst>
                            <p:childTnLst>
                              <p:par>
                                <p:cTn id="20" presetID="18" presetClass="entr" presetSubtype="12" fill="hold" grpId="0" nodeType="afterEffect">
                                  <p:stCondLst>
                                    <p:cond delay="0"/>
                                  </p:stCondLst>
                                  <p:childTnLst>
                                    <p:set>
                                      <p:cBhvr>
                                        <p:cTn id="21" dur="1" fill="hold">
                                          <p:stCondLst>
                                            <p:cond delay="0"/>
                                          </p:stCondLst>
                                        </p:cTn>
                                        <p:tgtEl>
                                          <p:spTgt spid="71712"/>
                                        </p:tgtEl>
                                        <p:attrNameLst>
                                          <p:attrName>style.visibility</p:attrName>
                                        </p:attrNameLst>
                                      </p:cBhvr>
                                      <p:to>
                                        <p:strVal val="visible"/>
                                      </p:to>
                                    </p:set>
                                    <p:animEffect transition="in" filter="strips(downLeft)">
                                      <p:cBhvr>
                                        <p:cTn id="22" dur="500"/>
                                        <p:tgtEl>
                                          <p:spTgt spid="71712"/>
                                        </p:tgtEl>
                                      </p:cBhvr>
                                    </p:animEffect>
                                  </p:childTnLst>
                                </p:cTn>
                              </p:par>
                            </p:childTnLst>
                          </p:cTn>
                        </p:par>
                        <p:par>
                          <p:cTn id="23" fill="hold" nodeType="afterGroup">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71714"/>
                                        </p:tgtEl>
                                        <p:attrNameLst>
                                          <p:attrName>style.visibility</p:attrName>
                                        </p:attrNameLst>
                                      </p:cBhvr>
                                      <p:to>
                                        <p:strVal val="visible"/>
                                      </p:to>
                                    </p:set>
                                    <p:animEffect transition="in" filter="fade">
                                      <p:cBhvr>
                                        <p:cTn id="26" dur="500"/>
                                        <p:tgtEl>
                                          <p:spTgt spid="7171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9" fill="hold" grpId="0" nodeType="clickEffect">
                                  <p:stCondLst>
                                    <p:cond delay="0"/>
                                  </p:stCondLst>
                                  <p:childTnLst>
                                    <p:set>
                                      <p:cBhvr>
                                        <p:cTn id="30" dur="1" fill="hold">
                                          <p:stCondLst>
                                            <p:cond delay="0"/>
                                          </p:stCondLst>
                                        </p:cTn>
                                        <p:tgtEl>
                                          <p:spTgt spid="71716"/>
                                        </p:tgtEl>
                                        <p:attrNameLst>
                                          <p:attrName>style.visibility</p:attrName>
                                        </p:attrNameLst>
                                      </p:cBhvr>
                                      <p:to>
                                        <p:strVal val="visible"/>
                                      </p:to>
                                    </p:set>
                                    <p:animEffect transition="in" filter="strips(upLeft)">
                                      <p:cBhvr>
                                        <p:cTn id="31" dur="500"/>
                                        <p:tgtEl>
                                          <p:spTgt spid="71716"/>
                                        </p:tgtEl>
                                      </p:cBhvr>
                                    </p:animEffect>
                                  </p:childTnLst>
                                </p:cTn>
                              </p:par>
                            </p:childTnLst>
                          </p:cTn>
                        </p:par>
                        <p:par>
                          <p:cTn id="32" fill="hold" nodeType="afterGroup">
                            <p:stCondLst>
                              <p:cond delay="500"/>
                            </p:stCondLst>
                            <p:childTnLst>
                              <p:par>
                                <p:cTn id="33" presetID="18" presetClass="entr" presetSubtype="9" fill="hold" grpId="0" nodeType="afterEffect">
                                  <p:stCondLst>
                                    <p:cond delay="0"/>
                                  </p:stCondLst>
                                  <p:childTnLst>
                                    <p:set>
                                      <p:cBhvr>
                                        <p:cTn id="34" dur="1" fill="hold">
                                          <p:stCondLst>
                                            <p:cond delay="0"/>
                                          </p:stCondLst>
                                        </p:cTn>
                                        <p:tgtEl>
                                          <p:spTgt spid="71717"/>
                                        </p:tgtEl>
                                        <p:attrNameLst>
                                          <p:attrName>style.visibility</p:attrName>
                                        </p:attrNameLst>
                                      </p:cBhvr>
                                      <p:to>
                                        <p:strVal val="visible"/>
                                      </p:to>
                                    </p:set>
                                    <p:animEffect transition="in" filter="strips(upLeft)">
                                      <p:cBhvr>
                                        <p:cTn id="35" dur="500"/>
                                        <p:tgtEl>
                                          <p:spTgt spid="71717"/>
                                        </p:tgtEl>
                                      </p:cBhvr>
                                    </p:animEffect>
                                  </p:childTnLst>
                                </p:cTn>
                              </p:par>
                            </p:childTnLst>
                          </p:cTn>
                        </p:par>
                        <p:par>
                          <p:cTn id="36" fill="hold" nodeType="afterGroup">
                            <p:stCondLst>
                              <p:cond delay="1000"/>
                            </p:stCondLst>
                            <p:childTnLst>
                              <p:par>
                                <p:cTn id="37" presetID="18" presetClass="entr" presetSubtype="9" fill="hold" grpId="0" nodeType="afterEffect">
                                  <p:stCondLst>
                                    <p:cond delay="0"/>
                                  </p:stCondLst>
                                  <p:childTnLst>
                                    <p:set>
                                      <p:cBhvr>
                                        <p:cTn id="38" dur="1" fill="hold">
                                          <p:stCondLst>
                                            <p:cond delay="0"/>
                                          </p:stCondLst>
                                        </p:cTn>
                                        <p:tgtEl>
                                          <p:spTgt spid="71718"/>
                                        </p:tgtEl>
                                        <p:attrNameLst>
                                          <p:attrName>style.visibility</p:attrName>
                                        </p:attrNameLst>
                                      </p:cBhvr>
                                      <p:to>
                                        <p:strVal val="visible"/>
                                      </p:to>
                                    </p:set>
                                    <p:animEffect transition="in" filter="strips(upLeft)">
                                      <p:cBhvr>
                                        <p:cTn id="39" dur="500"/>
                                        <p:tgtEl>
                                          <p:spTgt spid="71718"/>
                                        </p:tgtEl>
                                      </p:cBhvr>
                                    </p:animEffect>
                                  </p:childTnLst>
                                </p:cTn>
                              </p:par>
                            </p:childTnLst>
                          </p:cTn>
                        </p:par>
                        <p:par>
                          <p:cTn id="40" fill="hold" nodeType="afterGroup">
                            <p:stCondLst>
                              <p:cond delay="1500"/>
                            </p:stCondLst>
                            <p:childTnLst>
                              <p:par>
                                <p:cTn id="41" presetID="18" presetClass="entr" presetSubtype="9" fill="hold" grpId="0" nodeType="afterEffect">
                                  <p:stCondLst>
                                    <p:cond delay="0"/>
                                  </p:stCondLst>
                                  <p:childTnLst>
                                    <p:set>
                                      <p:cBhvr>
                                        <p:cTn id="42" dur="1" fill="hold">
                                          <p:stCondLst>
                                            <p:cond delay="0"/>
                                          </p:stCondLst>
                                        </p:cTn>
                                        <p:tgtEl>
                                          <p:spTgt spid="71719"/>
                                        </p:tgtEl>
                                        <p:attrNameLst>
                                          <p:attrName>style.visibility</p:attrName>
                                        </p:attrNameLst>
                                      </p:cBhvr>
                                      <p:to>
                                        <p:strVal val="visible"/>
                                      </p:to>
                                    </p:set>
                                    <p:animEffect transition="in" filter="strips(upLeft)">
                                      <p:cBhvr>
                                        <p:cTn id="43" dur="500"/>
                                        <p:tgtEl>
                                          <p:spTgt spid="71719"/>
                                        </p:tgtEl>
                                      </p:cBhvr>
                                    </p:animEffect>
                                  </p:childTnLst>
                                </p:cTn>
                              </p:par>
                            </p:childTnLst>
                          </p:cTn>
                        </p:par>
                        <p:par>
                          <p:cTn id="44" fill="hold" nodeType="afterGroup">
                            <p:stCondLst>
                              <p:cond delay="2000"/>
                            </p:stCondLst>
                            <p:childTnLst>
                              <p:par>
                                <p:cTn id="45" presetID="18" presetClass="entr" presetSubtype="9" fill="hold" grpId="0" nodeType="afterEffect">
                                  <p:stCondLst>
                                    <p:cond delay="0"/>
                                  </p:stCondLst>
                                  <p:childTnLst>
                                    <p:set>
                                      <p:cBhvr>
                                        <p:cTn id="46" dur="1" fill="hold">
                                          <p:stCondLst>
                                            <p:cond delay="0"/>
                                          </p:stCondLst>
                                        </p:cTn>
                                        <p:tgtEl>
                                          <p:spTgt spid="71720"/>
                                        </p:tgtEl>
                                        <p:attrNameLst>
                                          <p:attrName>style.visibility</p:attrName>
                                        </p:attrNameLst>
                                      </p:cBhvr>
                                      <p:to>
                                        <p:strVal val="visible"/>
                                      </p:to>
                                    </p:set>
                                    <p:animEffect transition="in" filter="strips(upLeft)">
                                      <p:cBhvr>
                                        <p:cTn id="47" dur="500"/>
                                        <p:tgtEl>
                                          <p:spTgt spid="71720"/>
                                        </p:tgtEl>
                                      </p:cBhvr>
                                    </p:animEffect>
                                  </p:childTnLst>
                                </p:cTn>
                              </p:par>
                            </p:childTnLst>
                          </p:cTn>
                        </p:par>
                        <p:par>
                          <p:cTn id="48" fill="hold" nodeType="afterGroup">
                            <p:stCondLst>
                              <p:cond delay="2500"/>
                            </p:stCondLst>
                            <p:childTnLst>
                              <p:par>
                                <p:cTn id="49" presetID="18" presetClass="entr" presetSubtype="12" fill="hold" grpId="0" nodeType="afterEffect">
                                  <p:stCondLst>
                                    <p:cond delay="0"/>
                                  </p:stCondLst>
                                  <p:childTnLst>
                                    <p:set>
                                      <p:cBhvr>
                                        <p:cTn id="50" dur="1" fill="hold">
                                          <p:stCondLst>
                                            <p:cond delay="0"/>
                                          </p:stCondLst>
                                        </p:cTn>
                                        <p:tgtEl>
                                          <p:spTgt spid="71713"/>
                                        </p:tgtEl>
                                        <p:attrNameLst>
                                          <p:attrName>style.visibility</p:attrName>
                                        </p:attrNameLst>
                                      </p:cBhvr>
                                      <p:to>
                                        <p:strVal val="visible"/>
                                      </p:to>
                                    </p:set>
                                    <p:animEffect transition="in" filter="strips(downLeft)">
                                      <p:cBhvr>
                                        <p:cTn id="51" dur="500"/>
                                        <p:tgtEl>
                                          <p:spTgt spid="71713"/>
                                        </p:tgtEl>
                                      </p:cBhvr>
                                    </p:animEffect>
                                  </p:childTnLst>
                                </p:cTn>
                              </p:par>
                            </p:childTnLst>
                          </p:cTn>
                        </p:par>
                        <p:par>
                          <p:cTn id="52" fill="hold" nodeType="afterGroup">
                            <p:stCondLst>
                              <p:cond delay="3000"/>
                            </p:stCondLst>
                            <p:childTnLst>
                              <p:par>
                                <p:cTn id="53" presetID="22" presetClass="entr" presetSubtype="2" fill="hold"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right)">
                                      <p:cBhvr>
                                        <p:cTn id="55" dur="500"/>
                                        <p:tgtEl>
                                          <p:spTgt spid="7"/>
                                        </p:tgtEl>
                                      </p:cBhvr>
                                    </p:animEffect>
                                  </p:childTnLst>
                                </p:cTn>
                              </p:par>
                            </p:childTnLst>
                          </p:cTn>
                        </p:par>
                        <p:par>
                          <p:cTn id="56" fill="hold" nodeType="afterGroup">
                            <p:stCondLst>
                              <p:cond delay="3500"/>
                            </p:stCondLst>
                            <p:childTnLst>
                              <p:par>
                                <p:cTn id="57" presetID="10" presetClass="entr" presetSubtype="0" fill="hold" grpId="0" nodeType="afterEffect">
                                  <p:stCondLst>
                                    <p:cond delay="0"/>
                                  </p:stCondLst>
                                  <p:childTnLst>
                                    <p:set>
                                      <p:cBhvr>
                                        <p:cTn id="58" dur="1" fill="hold">
                                          <p:stCondLst>
                                            <p:cond delay="0"/>
                                          </p:stCondLst>
                                        </p:cTn>
                                        <p:tgtEl>
                                          <p:spTgt spid="71715"/>
                                        </p:tgtEl>
                                        <p:attrNameLst>
                                          <p:attrName>style.visibility</p:attrName>
                                        </p:attrNameLst>
                                      </p:cBhvr>
                                      <p:to>
                                        <p:strVal val="visible"/>
                                      </p:to>
                                    </p:set>
                                    <p:animEffect transition="in" filter="fade">
                                      <p:cBhvr>
                                        <p:cTn id="59" dur="500"/>
                                        <p:tgtEl>
                                          <p:spTgt spid="71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5" grpId="0" animBg="1"/>
      <p:bldP spid="71712" grpId="0" autoUpdateAnimBg="0"/>
      <p:bldP spid="71713" grpId="0" autoUpdateAnimBg="0"/>
      <p:bldP spid="71714" grpId="0" animBg="1" autoUpdateAnimBg="0"/>
      <p:bldP spid="71715" grpId="0" animBg="1" autoUpdateAnimBg="0"/>
      <p:bldP spid="71716" grpId="0" animBg="1"/>
      <p:bldP spid="71717" grpId="0" animBg="1"/>
      <p:bldP spid="71718" grpId="0" animBg="1"/>
      <p:bldP spid="71719" grpId="0" animBg="1"/>
      <p:bldP spid="717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r>
              <a:rPr lang="en-US" i="1" smtClean="0"/>
              <a:t>How shocking!!!</a:t>
            </a:r>
          </a:p>
        </p:txBody>
      </p:sp>
      <p:sp>
        <p:nvSpPr>
          <p:cNvPr id="51203" name="Rectangle 5"/>
          <p:cNvSpPr>
            <a:spLocks noGrp="1" noChangeArrowheads="1"/>
          </p:cNvSpPr>
          <p:nvPr>
            <p:ph type="body" idx="1"/>
          </p:nvPr>
        </p:nvSpPr>
        <p:spPr>
          <a:xfrm>
            <a:off x="457200" y="1473200"/>
            <a:ext cx="8229600" cy="4745038"/>
          </a:xfrm>
        </p:spPr>
        <p:txBody>
          <a:bodyPr/>
          <a:lstStyle/>
          <a:p>
            <a:pPr>
              <a:spcBef>
                <a:spcPct val="50000"/>
              </a:spcBef>
            </a:pPr>
            <a:r>
              <a:rPr lang="en-US" sz="2700" b="1" dirty="0" smtClean="0">
                <a:solidFill>
                  <a:srgbClr val="CC0000"/>
                </a:solidFill>
              </a:rPr>
              <a:t>shocks</a:t>
            </a:r>
            <a:r>
              <a:rPr lang="en-US" sz="2700" dirty="0" smtClean="0"/>
              <a:t>:  exogenous changes in </a:t>
            </a:r>
            <a:r>
              <a:rPr lang="en-US" sz="2700" dirty="0" err="1" smtClean="0"/>
              <a:t>agg</a:t>
            </a:r>
            <a:r>
              <a:rPr lang="en-US" sz="2700" dirty="0" smtClean="0"/>
              <a:t>. supply or demand</a:t>
            </a:r>
          </a:p>
          <a:p>
            <a:pPr>
              <a:spcBef>
                <a:spcPct val="50000"/>
              </a:spcBef>
            </a:pPr>
            <a:r>
              <a:rPr lang="en-US" sz="2700" dirty="0" smtClean="0"/>
              <a:t>Shocks temporarily push the economy away from full employment.</a:t>
            </a:r>
          </a:p>
          <a:p>
            <a:pPr>
              <a:spcBef>
                <a:spcPct val="50000"/>
              </a:spcBef>
            </a:pPr>
            <a:r>
              <a:rPr lang="en-US" sz="2700" dirty="0" smtClean="0"/>
              <a:t>Example:   exogenous decrease in velocity </a:t>
            </a:r>
          </a:p>
          <a:p>
            <a:pPr>
              <a:spcBef>
                <a:spcPct val="30000"/>
              </a:spcBef>
              <a:buFont typeface="Wingdings" pitchFamily="2" charset="2"/>
              <a:buNone/>
            </a:pPr>
            <a:r>
              <a:rPr lang="en-US" sz="2700" dirty="0" smtClean="0"/>
              <a:t>	If the money supply is held constant, a decrease in </a:t>
            </a:r>
            <a:r>
              <a:rPr lang="en-US" sz="2700" b="1" i="1" dirty="0" smtClean="0"/>
              <a:t>V</a:t>
            </a:r>
            <a:r>
              <a:rPr lang="en-US" sz="1100" dirty="0" smtClean="0"/>
              <a:t> </a:t>
            </a:r>
            <a:r>
              <a:rPr lang="en-US" sz="2700" dirty="0" smtClean="0"/>
              <a:t> means people will be using their money in fewer transactions, causing a decrease in demand for goods and services.</a:t>
            </a:r>
          </a:p>
        </p:txBody>
      </p:sp>
    </p:spTree>
    <p:extLst>
      <p:ext uri="{BB962C8B-B14F-4D97-AF65-F5344CB8AC3E}">
        <p14:creationId xmlns:p14="http://schemas.microsoft.com/office/powerpoint/2010/main" val="623248322"/>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220" name="Group 8"/>
          <p:cNvGrpSpPr>
            <a:grpSpLocks/>
          </p:cNvGrpSpPr>
          <p:nvPr/>
        </p:nvGrpSpPr>
        <p:grpSpPr bwMode="auto">
          <a:xfrm>
            <a:off x="3313113" y="3276600"/>
            <a:ext cx="5083175" cy="544513"/>
            <a:chOff x="2078" y="2310"/>
            <a:chExt cx="3202" cy="343"/>
          </a:xfrm>
        </p:grpSpPr>
        <p:graphicFrame>
          <p:nvGraphicFramePr>
            <p:cNvPr id="9219" name="Object 3"/>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9240"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50" name="Line 10"/>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51" name="Text Box 11"/>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9221" name="Group 2"/>
          <p:cNvGrpSpPr>
            <a:grpSpLocks/>
          </p:cNvGrpSpPr>
          <p:nvPr/>
        </p:nvGrpSpPr>
        <p:grpSpPr bwMode="auto">
          <a:xfrm>
            <a:off x="5410200" y="1524000"/>
            <a:ext cx="1066800" cy="3865563"/>
            <a:chOff x="3408" y="960"/>
            <a:chExt cx="672" cy="2435"/>
          </a:xfrm>
        </p:grpSpPr>
        <p:sp>
          <p:nvSpPr>
            <p:cNvPr id="9248" name="Line 3"/>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9" name="Text Box 4"/>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pSp>
        <p:nvGrpSpPr>
          <p:cNvPr id="4" name="Group 5"/>
          <p:cNvGrpSpPr>
            <a:grpSpLocks/>
          </p:cNvGrpSpPr>
          <p:nvPr/>
        </p:nvGrpSpPr>
        <p:grpSpPr bwMode="auto">
          <a:xfrm>
            <a:off x="4114800" y="1447800"/>
            <a:ext cx="3803650" cy="3600450"/>
            <a:chOff x="3028" y="576"/>
            <a:chExt cx="2396" cy="2268"/>
          </a:xfrm>
        </p:grpSpPr>
        <p:sp>
          <p:nvSpPr>
            <p:cNvPr id="9246" name="Arc 6"/>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47" name="Text Box 7"/>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9223" name="Rectangle 12"/>
          <p:cNvSpPr>
            <a:spLocks noGrp="1" noChangeArrowheads="1"/>
          </p:cNvSpPr>
          <p:nvPr>
            <p:ph type="title"/>
          </p:nvPr>
        </p:nvSpPr>
        <p:spPr>
          <a:xfrm>
            <a:off x="414338" y="236538"/>
            <a:ext cx="8453437" cy="1195387"/>
          </a:xfrm>
        </p:spPr>
        <p:txBody>
          <a:bodyPr/>
          <a:lstStyle/>
          <a:p>
            <a:r>
              <a:rPr lang="en-US" sz="2900" smtClean="0"/>
              <a:t>The effects of </a:t>
            </a:r>
            <a:r>
              <a:rPr lang="en-US" sz="2900" smtClean="0">
                <a:sym typeface="Symbol" pitchFamily="18" charset="2"/>
              </a:rPr>
              <a:t>a negative demand shock</a:t>
            </a:r>
            <a:endParaRPr lang="en-US" sz="2900" smtClean="0"/>
          </a:p>
        </p:txBody>
      </p:sp>
      <p:grpSp>
        <p:nvGrpSpPr>
          <p:cNvPr id="9224" name="Group 13"/>
          <p:cNvGrpSpPr>
            <a:grpSpLocks/>
          </p:cNvGrpSpPr>
          <p:nvPr/>
        </p:nvGrpSpPr>
        <p:grpSpPr bwMode="auto">
          <a:xfrm>
            <a:off x="3352800" y="1471613"/>
            <a:ext cx="5257800" cy="4090987"/>
            <a:chOff x="2976" y="1296"/>
            <a:chExt cx="2304" cy="2053"/>
          </a:xfrm>
        </p:grpSpPr>
        <p:grpSp>
          <p:nvGrpSpPr>
            <p:cNvPr id="9241" name="Group 14"/>
            <p:cNvGrpSpPr>
              <a:grpSpLocks/>
            </p:cNvGrpSpPr>
            <p:nvPr/>
          </p:nvGrpSpPr>
          <p:grpSpPr bwMode="auto">
            <a:xfrm>
              <a:off x="3120" y="1536"/>
              <a:ext cx="1968" cy="1728"/>
              <a:chOff x="2640" y="1056"/>
              <a:chExt cx="2496" cy="2112"/>
            </a:xfrm>
          </p:grpSpPr>
          <p:sp>
            <p:nvSpPr>
              <p:cNvPr id="9244" name="Line 1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5" name="Line 1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42" name="Text Box 1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9243" name="Text Box 1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9225" name="Group 19"/>
          <p:cNvGrpSpPr>
            <a:grpSpLocks/>
          </p:cNvGrpSpPr>
          <p:nvPr/>
        </p:nvGrpSpPr>
        <p:grpSpPr bwMode="auto">
          <a:xfrm>
            <a:off x="4502150" y="914400"/>
            <a:ext cx="3803650" cy="3602038"/>
            <a:chOff x="2644" y="890"/>
            <a:chExt cx="2396" cy="2269"/>
          </a:xfrm>
        </p:grpSpPr>
        <p:sp>
          <p:nvSpPr>
            <p:cNvPr id="9239" name="Arc 2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40" name="Text Box 2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75798" name="Line 22"/>
          <p:cNvSpPr>
            <a:spLocks noChangeShapeType="1"/>
          </p:cNvSpPr>
          <p:nvPr/>
        </p:nvSpPr>
        <p:spPr bwMode="auto">
          <a:xfrm>
            <a:off x="4886325" y="3632200"/>
            <a:ext cx="946150" cy="1588"/>
          </a:xfrm>
          <a:prstGeom prst="line">
            <a:avLst/>
          </a:prstGeom>
          <a:noFill/>
          <a:ln w="38100">
            <a:solidFill>
              <a:srgbClr val="FF0000"/>
            </a:solidFill>
            <a:round/>
            <a:headEnd type="triangle" w="lg" len="lg"/>
            <a:tailEnd type="none" w="lg" len="med"/>
          </a:ln>
          <a:extLst>
            <a:ext uri="{909E8E84-426E-40DD-AFC4-6F175D3DCCD1}">
              <a14:hiddenFill xmlns:a14="http://schemas.microsoft.com/office/drawing/2010/main">
                <a:noFill/>
              </a14:hiddenFill>
            </a:ext>
          </a:extLst>
        </p:spPr>
        <p:txBody>
          <a:bodyPr/>
          <a:lstStyle/>
          <a:p>
            <a:endParaRPr lang="en-US"/>
          </a:p>
        </p:txBody>
      </p:sp>
      <p:graphicFrame>
        <p:nvGraphicFramePr>
          <p:cNvPr id="9218" name="Object 2"/>
          <p:cNvGraphicFramePr>
            <a:graphicFrameLocks noChangeAspect="1"/>
          </p:cNvGraphicFramePr>
          <p:nvPr/>
        </p:nvGraphicFramePr>
        <p:xfrm>
          <a:off x="5715000" y="5389563"/>
          <a:ext cx="306388" cy="401637"/>
        </p:xfrm>
        <a:graphic>
          <a:graphicData uri="http://schemas.openxmlformats.org/presentationml/2006/ole">
            <mc:AlternateContent xmlns:mc="http://schemas.openxmlformats.org/markup-compatibility/2006">
              <mc:Choice xmlns:v="urn:schemas-microsoft-com:vml" Requires="v">
                <p:oleObj spid="_x0000_s9241"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15000" y="5389563"/>
                        <a:ext cx="306388"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 name="Group 24"/>
          <p:cNvGrpSpPr>
            <a:grpSpLocks/>
          </p:cNvGrpSpPr>
          <p:nvPr/>
        </p:nvGrpSpPr>
        <p:grpSpPr bwMode="auto">
          <a:xfrm>
            <a:off x="3322638" y="4219575"/>
            <a:ext cx="2540000" cy="442913"/>
            <a:chOff x="2084" y="1998"/>
            <a:chExt cx="1600" cy="279"/>
          </a:xfrm>
        </p:grpSpPr>
        <p:sp>
          <p:nvSpPr>
            <p:cNvPr id="9237" name="Text Box 25"/>
            <p:cNvSpPr txBox="1">
              <a:spLocks noChangeArrowheads="1"/>
            </p:cNvSpPr>
            <p:nvPr/>
          </p:nvSpPr>
          <p:spPr bwMode="auto">
            <a:xfrm>
              <a:off x="2084" y="1998"/>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sp>
          <p:nvSpPr>
            <p:cNvPr id="9238" name="Line 26"/>
            <p:cNvSpPr>
              <a:spLocks noChangeShapeType="1"/>
            </p:cNvSpPr>
            <p:nvPr/>
          </p:nvSpPr>
          <p:spPr bwMode="auto">
            <a:xfrm>
              <a:off x="2319" y="2132"/>
              <a:ext cx="1365" cy="0"/>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27"/>
          <p:cNvGrpSpPr>
            <a:grpSpLocks/>
          </p:cNvGrpSpPr>
          <p:nvPr/>
        </p:nvGrpSpPr>
        <p:grpSpPr bwMode="auto">
          <a:xfrm>
            <a:off x="4684713" y="3641725"/>
            <a:ext cx="381000" cy="2257425"/>
            <a:chOff x="4251" y="2531"/>
            <a:chExt cx="240" cy="1101"/>
          </a:xfrm>
        </p:grpSpPr>
        <p:sp>
          <p:nvSpPr>
            <p:cNvPr id="9235" name="Text Box 28"/>
            <p:cNvSpPr txBox="1">
              <a:spLocks noChangeArrowheads="1"/>
            </p:cNvSpPr>
            <p:nvPr/>
          </p:nvSpPr>
          <p:spPr bwMode="auto">
            <a:xfrm>
              <a:off x="4251" y="3417"/>
              <a:ext cx="24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9236" name="Line 29"/>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5806" name="Rectangle 30"/>
          <p:cNvSpPr>
            <a:spLocks noGrp="1" noChangeArrowheads="1"/>
          </p:cNvSpPr>
          <p:nvPr>
            <p:ph type="body" idx="4294967295"/>
          </p:nvPr>
        </p:nvSpPr>
        <p:spPr>
          <a:xfrm>
            <a:off x="382588" y="1444625"/>
            <a:ext cx="2720975" cy="1738313"/>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i="1" dirty="0"/>
              <a:t>AD</a:t>
            </a:r>
            <a:r>
              <a:rPr lang="en-US" sz="2500" dirty="0"/>
              <a:t> shifts left, depressing output and employment </a:t>
            </a:r>
            <a:br>
              <a:rPr lang="en-US" sz="2500" dirty="0"/>
            </a:br>
            <a:r>
              <a:rPr lang="en-US" sz="2500" dirty="0"/>
              <a:t>in the short run.</a:t>
            </a:r>
          </a:p>
        </p:txBody>
      </p:sp>
      <p:sp>
        <p:nvSpPr>
          <p:cNvPr id="9230" name="Text Box 31"/>
          <p:cNvSpPr txBox="1">
            <a:spLocks noChangeArrowheads="1"/>
          </p:cNvSpPr>
          <p:nvPr/>
        </p:nvSpPr>
        <p:spPr bwMode="auto">
          <a:xfrm>
            <a:off x="5942013" y="32416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75808" name="Text Box 32"/>
          <p:cNvSpPr txBox="1">
            <a:spLocks noChangeArrowheads="1"/>
          </p:cNvSpPr>
          <p:nvPr/>
        </p:nvSpPr>
        <p:spPr bwMode="auto">
          <a:xfrm>
            <a:off x="4848225" y="32543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75809" name="Text Box 33"/>
          <p:cNvSpPr txBox="1">
            <a:spLocks noChangeArrowheads="1"/>
          </p:cNvSpPr>
          <p:nvPr/>
        </p:nvSpPr>
        <p:spPr bwMode="auto">
          <a:xfrm>
            <a:off x="5943600" y="4103688"/>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sp>
        <p:nvSpPr>
          <p:cNvPr id="75815" name="Rectangle 39"/>
          <p:cNvSpPr>
            <a:spLocks noChangeArrowheads="1"/>
          </p:cNvSpPr>
          <p:nvPr/>
        </p:nvSpPr>
        <p:spPr bwMode="auto">
          <a:xfrm>
            <a:off x="433388" y="3400425"/>
            <a:ext cx="2447925" cy="2928938"/>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Over time, prices fall and the economy moves down its demand curve toward </a:t>
            </a:r>
            <a:r>
              <a:rPr lang="en-US" sz="2500" dirty="0" smtClean="0"/>
              <a:t>full employment</a:t>
            </a:r>
            <a:r>
              <a:rPr lang="en-US" sz="2500" dirty="0"/>
              <a:t>.</a:t>
            </a:r>
          </a:p>
        </p:txBody>
      </p:sp>
      <p:sp>
        <p:nvSpPr>
          <p:cNvPr id="75819" name="Arc 43"/>
          <p:cNvSpPr>
            <a:spLocks/>
          </p:cNvSpPr>
          <p:nvPr/>
        </p:nvSpPr>
        <p:spPr bwMode="auto">
          <a:xfrm flipH="1" flipV="1">
            <a:off x="4879975" y="1446213"/>
            <a:ext cx="3036888" cy="2941637"/>
          </a:xfrm>
          <a:custGeom>
            <a:avLst/>
            <a:gdLst>
              <a:gd name="T0" fmla="*/ 2147483647 w 16560"/>
              <a:gd name="T1" fmla="*/ 0 h 18286"/>
              <a:gd name="T2" fmla="*/ 2147483647 w 16560"/>
              <a:gd name="T3" fmla="*/ 2147483647 h 18286"/>
              <a:gd name="T4" fmla="*/ 0 w 16560"/>
              <a:gd name="T5" fmla="*/ 2147483647 h 18286"/>
              <a:gd name="T6" fmla="*/ 0 60000 65536"/>
              <a:gd name="T7" fmla="*/ 0 60000 65536"/>
              <a:gd name="T8" fmla="*/ 0 60000 65536"/>
              <a:gd name="T9" fmla="*/ 0 w 16560"/>
              <a:gd name="T10" fmla="*/ 0 h 18286"/>
              <a:gd name="T11" fmla="*/ 16560 w 16560"/>
              <a:gd name="T12" fmla="*/ 18286 h 18286"/>
            </a:gdLst>
            <a:ahLst/>
            <a:cxnLst>
              <a:cxn ang="T6">
                <a:pos x="T0" y="T1"/>
              </a:cxn>
              <a:cxn ang="T7">
                <a:pos x="T2" y="T3"/>
              </a:cxn>
              <a:cxn ang="T8">
                <a:pos x="T4" y="T5"/>
              </a:cxn>
            </a:cxnLst>
            <a:rect l="T9" t="T10" r="T11" b="T12"/>
            <a:pathLst>
              <a:path w="16560" h="18286" fill="none" extrusionOk="0">
                <a:moveTo>
                  <a:pt x="11496" y="-1"/>
                </a:moveTo>
                <a:cubicBezTo>
                  <a:pt x="13404" y="1199"/>
                  <a:pt x="15113" y="2689"/>
                  <a:pt x="16560" y="4417"/>
                </a:cubicBezTo>
              </a:path>
              <a:path w="16560" h="18286" stroke="0" extrusionOk="0">
                <a:moveTo>
                  <a:pt x="11496" y="-1"/>
                </a:moveTo>
                <a:cubicBezTo>
                  <a:pt x="13404" y="1199"/>
                  <a:pt x="15113" y="2689"/>
                  <a:pt x="16560" y="4417"/>
                </a:cubicBezTo>
                <a:lnTo>
                  <a:pt x="0" y="18286"/>
                </a:lnTo>
                <a:close/>
              </a:path>
            </a:pathLst>
          </a:custGeom>
          <a:noFill/>
          <a:ln w="38100">
            <a:solidFill>
              <a:srgbClr val="990033"/>
            </a:solidFill>
            <a:round/>
            <a:headEnd type="triangle" w="lg" len="lg"/>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29407155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806"/>
                                        </p:tgtEl>
                                        <p:attrNameLst>
                                          <p:attrName>style.visibility</p:attrName>
                                        </p:attrNameLst>
                                      </p:cBhvr>
                                      <p:to>
                                        <p:strVal val="visible"/>
                                      </p:to>
                                    </p:set>
                                    <p:animEffect transition="in" filter="fade">
                                      <p:cBhvr>
                                        <p:cTn id="7" dur="500"/>
                                        <p:tgtEl>
                                          <p:spTgt spid="75806"/>
                                        </p:tgtEl>
                                      </p:cBhvr>
                                    </p:animEffect>
                                  </p:childTnLst>
                                </p:cTn>
                              </p:par>
                            </p:childTnLst>
                          </p:cTn>
                        </p:par>
                        <p:par>
                          <p:cTn id="8" fill="hold" nodeType="afterGroup">
                            <p:stCondLst>
                              <p:cond delay="500"/>
                            </p:stCondLst>
                            <p:childTnLst>
                              <p:par>
                                <p:cTn id="9" presetID="17" presetClass="entr" presetSubtype="2" fill="hold" grpId="0" nodeType="afterEffect">
                                  <p:stCondLst>
                                    <p:cond delay="0"/>
                                  </p:stCondLst>
                                  <p:childTnLst>
                                    <p:set>
                                      <p:cBhvr>
                                        <p:cTn id="10" dur="1" fill="hold">
                                          <p:stCondLst>
                                            <p:cond delay="0"/>
                                          </p:stCondLst>
                                        </p:cTn>
                                        <p:tgtEl>
                                          <p:spTgt spid="75798"/>
                                        </p:tgtEl>
                                        <p:attrNameLst>
                                          <p:attrName>style.visibility</p:attrName>
                                        </p:attrNameLst>
                                      </p:cBhvr>
                                      <p:to>
                                        <p:strVal val="visible"/>
                                      </p:to>
                                    </p:set>
                                    <p:anim calcmode="lin" valueType="num">
                                      <p:cBhvr>
                                        <p:cTn id="11" dur="500" fill="hold"/>
                                        <p:tgtEl>
                                          <p:spTgt spid="75798"/>
                                        </p:tgtEl>
                                        <p:attrNameLst>
                                          <p:attrName>ppt_x</p:attrName>
                                        </p:attrNameLst>
                                      </p:cBhvr>
                                      <p:tavLst>
                                        <p:tav tm="0">
                                          <p:val>
                                            <p:strVal val="#ppt_x+#ppt_w/2"/>
                                          </p:val>
                                        </p:tav>
                                        <p:tav tm="100000">
                                          <p:val>
                                            <p:strVal val="#ppt_x"/>
                                          </p:val>
                                        </p:tav>
                                      </p:tavLst>
                                    </p:anim>
                                    <p:anim calcmode="lin" valueType="num">
                                      <p:cBhvr>
                                        <p:cTn id="12" dur="500" fill="hold"/>
                                        <p:tgtEl>
                                          <p:spTgt spid="75798"/>
                                        </p:tgtEl>
                                        <p:attrNameLst>
                                          <p:attrName>ppt_y</p:attrName>
                                        </p:attrNameLst>
                                      </p:cBhvr>
                                      <p:tavLst>
                                        <p:tav tm="0">
                                          <p:val>
                                            <p:strVal val="#ppt_y"/>
                                          </p:val>
                                        </p:tav>
                                        <p:tav tm="100000">
                                          <p:val>
                                            <p:strVal val="#ppt_y"/>
                                          </p:val>
                                        </p:tav>
                                      </p:tavLst>
                                    </p:anim>
                                    <p:anim calcmode="lin" valueType="num">
                                      <p:cBhvr>
                                        <p:cTn id="13" dur="500" fill="hold"/>
                                        <p:tgtEl>
                                          <p:spTgt spid="75798"/>
                                        </p:tgtEl>
                                        <p:attrNameLst>
                                          <p:attrName>ppt_w</p:attrName>
                                        </p:attrNameLst>
                                      </p:cBhvr>
                                      <p:tavLst>
                                        <p:tav tm="0">
                                          <p:val>
                                            <p:fltVal val="0"/>
                                          </p:val>
                                        </p:tav>
                                        <p:tav tm="100000">
                                          <p:val>
                                            <p:strVal val="#ppt_w"/>
                                          </p:val>
                                        </p:tav>
                                      </p:tavLst>
                                    </p:anim>
                                    <p:anim calcmode="lin" valueType="num">
                                      <p:cBhvr>
                                        <p:cTn id="14" dur="500" fill="hold"/>
                                        <p:tgtEl>
                                          <p:spTgt spid="75798"/>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75798"/>
                                        </p:tgtEl>
                                        <p:attrNameLst>
                                          <p:attrName>ppt_c</p:attrName>
                                        </p:attrNameLst>
                                      </p:cBhvr>
                                      <p:to>
                                        <a:srgbClr val="969696"/>
                                      </p:to>
                                    </p:animClr>
                                  </p:subTnLst>
                                </p:cTn>
                              </p:par>
                            </p:childTnLst>
                          </p:cTn>
                        </p:par>
                        <p:par>
                          <p:cTn id="15" fill="hold" nodeType="afterGroup">
                            <p:stCondLst>
                              <p:cond delay="1000"/>
                            </p:stCondLst>
                            <p:childTnLst>
                              <p:par>
                                <p:cTn id="16" presetID="18" presetClass="entr" presetSubtype="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strips(downRight)">
                                      <p:cBhvr>
                                        <p:cTn id="18" dur="500"/>
                                        <p:tgtEl>
                                          <p:spTgt spid="4"/>
                                        </p:tgtEl>
                                      </p:cBhvr>
                                    </p:animEffect>
                                  </p:childTnLst>
                                </p:cTn>
                              </p:par>
                            </p:childTnLst>
                          </p:cTn>
                        </p:par>
                        <p:par>
                          <p:cTn id="19" fill="hold" nodeType="afterGroup">
                            <p:stCondLst>
                              <p:cond delay="1500"/>
                            </p:stCondLst>
                            <p:childTnLst>
                              <p:par>
                                <p:cTn id="20" presetID="18" presetClass="entr" presetSubtype="12" fill="hold" grpId="0" nodeType="afterEffect">
                                  <p:stCondLst>
                                    <p:cond delay="0"/>
                                  </p:stCondLst>
                                  <p:childTnLst>
                                    <p:set>
                                      <p:cBhvr>
                                        <p:cTn id="21" dur="1" fill="hold">
                                          <p:stCondLst>
                                            <p:cond delay="0"/>
                                          </p:stCondLst>
                                        </p:cTn>
                                        <p:tgtEl>
                                          <p:spTgt spid="75808"/>
                                        </p:tgtEl>
                                        <p:attrNameLst>
                                          <p:attrName>style.visibility</p:attrName>
                                        </p:attrNameLst>
                                      </p:cBhvr>
                                      <p:to>
                                        <p:strVal val="visible"/>
                                      </p:to>
                                    </p:set>
                                    <p:animEffect transition="in" filter="strips(downLeft)">
                                      <p:cBhvr>
                                        <p:cTn id="22" dur="500"/>
                                        <p:tgtEl>
                                          <p:spTgt spid="75808"/>
                                        </p:tgtEl>
                                      </p:cBhvr>
                                    </p:animEffect>
                                  </p:childTnLst>
                                </p:cTn>
                              </p:par>
                            </p:childTnLst>
                          </p:cTn>
                        </p:par>
                        <p:par>
                          <p:cTn id="23" fill="hold" nodeType="afterGroup">
                            <p:stCondLst>
                              <p:cond delay="2000"/>
                            </p:stCondLst>
                            <p:childTnLst>
                              <p:par>
                                <p:cTn id="24" presetID="22" presetClass="entr" presetSubtype="1"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5815"/>
                                        </p:tgtEl>
                                        <p:attrNameLst>
                                          <p:attrName>style.visibility</p:attrName>
                                        </p:attrNameLst>
                                      </p:cBhvr>
                                      <p:to>
                                        <p:strVal val="visible"/>
                                      </p:to>
                                    </p:set>
                                    <p:animEffect transition="in" filter="fade">
                                      <p:cBhvr>
                                        <p:cTn id="31" dur="500"/>
                                        <p:tgtEl>
                                          <p:spTgt spid="75815"/>
                                        </p:tgtEl>
                                      </p:cBhvr>
                                    </p:animEffect>
                                  </p:childTnLst>
                                </p:cTn>
                              </p:par>
                            </p:childTnLst>
                          </p:cTn>
                        </p:par>
                        <p:par>
                          <p:cTn id="32" fill="hold" nodeType="afterGroup">
                            <p:stCondLst>
                              <p:cond delay="500"/>
                            </p:stCondLst>
                            <p:childTnLst>
                              <p:par>
                                <p:cTn id="33" presetID="18" presetClass="entr" presetSubtype="6" fill="hold" grpId="0" nodeType="afterEffect">
                                  <p:stCondLst>
                                    <p:cond delay="0"/>
                                  </p:stCondLst>
                                  <p:childTnLst>
                                    <p:set>
                                      <p:cBhvr>
                                        <p:cTn id="34" dur="1" fill="hold">
                                          <p:stCondLst>
                                            <p:cond delay="0"/>
                                          </p:stCondLst>
                                        </p:cTn>
                                        <p:tgtEl>
                                          <p:spTgt spid="75819"/>
                                        </p:tgtEl>
                                        <p:attrNameLst>
                                          <p:attrName>style.visibility</p:attrName>
                                        </p:attrNameLst>
                                      </p:cBhvr>
                                      <p:to>
                                        <p:strVal val="visible"/>
                                      </p:to>
                                    </p:set>
                                    <p:animEffect transition="in" filter="strips(downRight)">
                                      <p:cBhvr>
                                        <p:cTn id="35" dur="500"/>
                                        <p:tgtEl>
                                          <p:spTgt spid="75819"/>
                                        </p:tgtEl>
                                      </p:cBhvr>
                                    </p:animEffect>
                                  </p:childTnLst>
                                </p:cTn>
                              </p:par>
                            </p:childTnLst>
                          </p:cTn>
                        </p:par>
                        <p:par>
                          <p:cTn id="36" fill="hold" nodeType="afterGroup">
                            <p:stCondLst>
                              <p:cond delay="1000"/>
                            </p:stCondLst>
                            <p:childTnLst>
                              <p:par>
                                <p:cTn id="37" presetID="22" presetClass="entr" presetSubtype="2"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right)">
                                      <p:cBhvr>
                                        <p:cTn id="39" dur="500"/>
                                        <p:tgtEl>
                                          <p:spTgt spid="8"/>
                                        </p:tgtEl>
                                      </p:cBhvr>
                                    </p:animEffect>
                                  </p:childTnLst>
                                </p:cTn>
                              </p:par>
                            </p:childTnLst>
                          </p:cTn>
                        </p:par>
                        <p:par>
                          <p:cTn id="40" fill="hold" nodeType="afterGroup">
                            <p:stCondLst>
                              <p:cond delay="1500"/>
                            </p:stCondLst>
                            <p:childTnLst>
                              <p:par>
                                <p:cTn id="41" presetID="18" presetClass="entr" presetSubtype="12" fill="hold" grpId="0" nodeType="afterEffect">
                                  <p:stCondLst>
                                    <p:cond delay="0"/>
                                  </p:stCondLst>
                                  <p:childTnLst>
                                    <p:set>
                                      <p:cBhvr>
                                        <p:cTn id="42" dur="1" fill="hold">
                                          <p:stCondLst>
                                            <p:cond delay="0"/>
                                          </p:stCondLst>
                                        </p:cTn>
                                        <p:tgtEl>
                                          <p:spTgt spid="75809"/>
                                        </p:tgtEl>
                                        <p:attrNameLst>
                                          <p:attrName>style.visibility</p:attrName>
                                        </p:attrNameLst>
                                      </p:cBhvr>
                                      <p:to>
                                        <p:strVal val="visible"/>
                                      </p:to>
                                    </p:set>
                                    <p:animEffect transition="in" filter="strips(downLeft)">
                                      <p:cBhvr>
                                        <p:cTn id="43" dur="500"/>
                                        <p:tgtEl>
                                          <p:spTgt spid="75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8" grpId="0" animBg="1"/>
      <p:bldP spid="75806" grpId="0" animBg="1" autoUpdateAnimBg="0"/>
      <p:bldP spid="75808" grpId="0" autoUpdateAnimBg="0"/>
      <p:bldP spid="75809" grpId="0" autoUpdateAnimBg="0"/>
      <p:bldP spid="75815" grpId="0" animBg="1" autoUpdateAnimBg="0"/>
      <p:bldP spid="758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p:nvPr>
        </p:nvSpPr>
        <p:spPr/>
        <p:txBody>
          <a:bodyPr/>
          <a:lstStyle/>
          <a:p>
            <a:r>
              <a:rPr lang="en-US" smtClean="0"/>
              <a:t>Supply shocks</a:t>
            </a:r>
          </a:p>
        </p:txBody>
      </p:sp>
      <p:sp>
        <p:nvSpPr>
          <p:cNvPr id="52227" name="Rectangle 5"/>
          <p:cNvSpPr>
            <a:spLocks noGrp="1" noChangeArrowheads="1"/>
          </p:cNvSpPr>
          <p:nvPr>
            <p:ph type="body" idx="1"/>
          </p:nvPr>
        </p:nvSpPr>
        <p:spPr>
          <a:xfrm>
            <a:off x="457200" y="1357313"/>
            <a:ext cx="8229600" cy="4894262"/>
          </a:xfrm>
        </p:spPr>
        <p:txBody>
          <a:bodyPr/>
          <a:lstStyle/>
          <a:p>
            <a:pPr>
              <a:lnSpc>
                <a:spcPct val="100000"/>
              </a:lnSpc>
            </a:pPr>
            <a:r>
              <a:rPr lang="en-US" sz="2600" dirty="0" smtClean="0"/>
              <a:t>A </a:t>
            </a:r>
            <a:r>
              <a:rPr lang="en-US" sz="2600" b="1" dirty="0" smtClean="0">
                <a:solidFill>
                  <a:srgbClr val="CC0000"/>
                </a:solidFill>
              </a:rPr>
              <a:t>supply shock</a:t>
            </a:r>
            <a:r>
              <a:rPr lang="en-US" sz="2600" dirty="0" smtClean="0">
                <a:solidFill>
                  <a:srgbClr val="CC0000"/>
                </a:solidFill>
              </a:rPr>
              <a:t> </a:t>
            </a:r>
            <a:r>
              <a:rPr lang="en-US" sz="2600" dirty="0" smtClean="0"/>
              <a:t>alters production costs, affects the prices that firms charge.  (also called </a:t>
            </a:r>
            <a:r>
              <a:rPr lang="en-US" sz="2600" b="1" dirty="0" smtClean="0">
                <a:solidFill>
                  <a:srgbClr val="CC0000"/>
                </a:solidFill>
              </a:rPr>
              <a:t>price shocks</a:t>
            </a:r>
            <a:r>
              <a:rPr lang="en-US" sz="2600" dirty="0" smtClean="0"/>
              <a:t>)</a:t>
            </a:r>
          </a:p>
          <a:p>
            <a:pPr>
              <a:lnSpc>
                <a:spcPct val="100000"/>
              </a:lnSpc>
            </a:pPr>
            <a:r>
              <a:rPr lang="en-US" sz="2600" dirty="0" smtClean="0"/>
              <a:t>Examples of </a:t>
            </a:r>
            <a:r>
              <a:rPr lang="en-US" sz="2600" i="1" dirty="0" smtClean="0"/>
              <a:t>adverse</a:t>
            </a:r>
            <a:r>
              <a:rPr lang="en-US" sz="2600" dirty="0" smtClean="0"/>
              <a:t> supply shocks:</a:t>
            </a:r>
          </a:p>
          <a:p>
            <a:pPr lvl="1"/>
            <a:r>
              <a:rPr lang="en-US" sz="2600" dirty="0" smtClean="0"/>
              <a:t>Bad weather reduces crop yields, pushing up </a:t>
            </a:r>
            <a:br>
              <a:rPr lang="en-US" sz="2600" dirty="0" smtClean="0"/>
            </a:br>
            <a:r>
              <a:rPr lang="en-US" sz="2600" dirty="0" smtClean="0"/>
              <a:t>food prices. </a:t>
            </a:r>
          </a:p>
          <a:p>
            <a:pPr lvl="1"/>
            <a:r>
              <a:rPr lang="en-US" sz="2600" dirty="0" smtClean="0"/>
              <a:t>Workers unionize, negotiate wage increases.  </a:t>
            </a:r>
          </a:p>
          <a:p>
            <a:pPr lvl="1"/>
            <a:r>
              <a:rPr lang="en-US" sz="2600" dirty="0" smtClean="0"/>
              <a:t>New environmental regulations require firms to reduce emissions.  Firms charge higher prices to help cover the costs of compliance.  </a:t>
            </a:r>
          </a:p>
          <a:p>
            <a:pPr>
              <a:lnSpc>
                <a:spcPct val="100000"/>
              </a:lnSpc>
            </a:pPr>
            <a:r>
              <a:rPr lang="en-US" sz="2600" i="1" dirty="0" smtClean="0"/>
              <a:t>Favorable</a:t>
            </a:r>
            <a:r>
              <a:rPr lang="en-US" sz="2600" dirty="0" smtClean="0"/>
              <a:t> supply shocks lower costs and prices.</a:t>
            </a:r>
          </a:p>
        </p:txBody>
      </p:sp>
    </p:spTree>
    <p:extLst>
      <p:ext uri="{BB962C8B-B14F-4D97-AF65-F5344CB8AC3E}">
        <p14:creationId xmlns:p14="http://schemas.microsoft.com/office/powerpoint/2010/main" val="285584920"/>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6725" y="225425"/>
            <a:ext cx="8245475" cy="815975"/>
          </a:xfrm>
        </p:spPr>
        <p:txBody>
          <a:bodyPr/>
          <a:lstStyle/>
          <a:p>
            <a:r>
              <a:rPr lang="en-US" smtClean="0"/>
              <a:t>Facts about the business cycle</a:t>
            </a:r>
          </a:p>
        </p:txBody>
      </p:sp>
      <p:sp>
        <p:nvSpPr>
          <p:cNvPr id="34819" name="Rectangle 3"/>
          <p:cNvSpPr>
            <a:spLocks noGrp="1" noChangeArrowheads="1"/>
          </p:cNvSpPr>
          <p:nvPr>
            <p:ph type="body" idx="1"/>
          </p:nvPr>
        </p:nvSpPr>
        <p:spPr>
          <a:xfrm>
            <a:off x="476250" y="1092200"/>
            <a:ext cx="8210550" cy="4884738"/>
          </a:xfrm>
        </p:spPr>
        <p:txBody>
          <a:bodyPr/>
          <a:lstStyle/>
          <a:p>
            <a:r>
              <a:rPr lang="en-US" dirty="0" smtClean="0"/>
              <a:t>GDP growth averages 3–3.5 percent per year over the long run with large fluctuations in the short run.</a:t>
            </a:r>
          </a:p>
          <a:p>
            <a:r>
              <a:rPr lang="en-US" dirty="0" smtClean="0"/>
              <a:t>Consumption and investment fluctuate with GDP, but consumption tends to be less volatile and investment more volatile than GDP. </a:t>
            </a:r>
          </a:p>
          <a:p>
            <a:r>
              <a:rPr lang="en-US" dirty="0" smtClean="0"/>
              <a:t>Unemployment rises during recessions and falls during expansions.  </a:t>
            </a:r>
          </a:p>
          <a:p>
            <a:r>
              <a:rPr lang="en-US" b="1" dirty="0" err="1" smtClean="0">
                <a:solidFill>
                  <a:srgbClr val="CC0000"/>
                </a:solidFill>
              </a:rPr>
              <a:t>Okun’s</a:t>
            </a:r>
            <a:r>
              <a:rPr lang="en-US" b="1" dirty="0" smtClean="0">
                <a:solidFill>
                  <a:srgbClr val="CC0000"/>
                </a:solidFill>
              </a:rPr>
              <a:t> law</a:t>
            </a:r>
            <a:r>
              <a:rPr lang="en-US" dirty="0" smtClean="0"/>
              <a:t>:  the negative relationship between GDP and unemployment.  </a:t>
            </a:r>
          </a:p>
        </p:txBody>
      </p:sp>
    </p:spTree>
    <p:extLst>
      <p:ext uri="{BB962C8B-B14F-4D97-AF65-F5344CB8AC3E}">
        <p14:creationId xmlns:p14="http://schemas.microsoft.com/office/powerpoint/2010/main" val="4117319388"/>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a:xfrm>
            <a:off x="546100" y="225425"/>
            <a:ext cx="7197725" cy="1195388"/>
          </a:xfrm>
        </p:spPr>
        <p:txBody>
          <a:bodyPr/>
          <a:lstStyle/>
          <a:p>
            <a:r>
              <a:rPr lang="en-US" sz="2700" smtClean="0"/>
              <a:t>CASE STUDY:  </a:t>
            </a:r>
            <a:br>
              <a:rPr lang="en-US" sz="2700" smtClean="0"/>
            </a:br>
            <a:r>
              <a:rPr lang="en-US" sz="3100" smtClean="0"/>
              <a:t>The 1970s oil shocks</a:t>
            </a:r>
          </a:p>
        </p:txBody>
      </p:sp>
      <p:sp>
        <p:nvSpPr>
          <p:cNvPr id="53251" name="Rectangle 6"/>
          <p:cNvSpPr>
            <a:spLocks noGrp="1" noChangeArrowheads="1"/>
          </p:cNvSpPr>
          <p:nvPr>
            <p:ph type="body" idx="1"/>
          </p:nvPr>
        </p:nvSpPr>
        <p:spPr>
          <a:xfrm>
            <a:off x="476250" y="1446213"/>
            <a:ext cx="8210550" cy="4679950"/>
          </a:xfrm>
        </p:spPr>
        <p:txBody>
          <a:bodyPr/>
          <a:lstStyle/>
          <a:p>
            <a:r>
              <a:rPr lang="en-US" smtClean="0"/>
              <a:t>Early 1970s:   OPEC coordinates a reduction in the supply of oil.</a:t>
            </a:r>
          </a:p>
          <a:p>
            <a:r>
              <a:rPr lang="en-US" smtClean="0"/>
              <a:t>Oil prices rose</a:t>
            </a:r>
            <a:br>
              <a:rPr lang="en-US" smtClean="0"/>
            </a:br>
            <a:r>
              <a:rPr lang="en-US" smtClean="0"/>
              <a:t>	11% in 1973</a:t>
            </a:r>
            <a:br>
              <a:rPr lang="en-US" smtClean="0"/>
            </a:br>
            <a:r>
              <a:rPr lang="en-US" smtClean="0"/>
              <a:t>	  68% in 1974</a:t>
            </a:r>
            <a:br>
              <a:rPr lang="en-US" smtClean="0"/>
            </a:br>
            <a:r>
              <a:rPr lang="en-US" smtClean="0"/>
              <a:t>	    16% in 1975</a:t>
            </a:r>
          </a:p>
          <a:p>
            <a:r>
              <a:rPr lang="en-US" smtClean="0"/>
              <a:t>Such sharp oil price increases are supply shocks because they significantly impact production costs and prices.</a:t>
            </a:r>
          </a:p>
        </p:txBody>
      </p:sp>
    </p:spTree>
    <p:extLst>
      <p:ext uri="{BB962C8B-B14F-4D97-AF65-F5344CB8AC3E}">
        <p14:creationId xmlns:p14="http://schemas.microsoft.com/office/powerpoint/2010/main" val="1759011461"/>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0245" name="Group 2"/>
          <p:cNvGrpSpPr>
            <a:grpSpLocks/>
          </p:cNvGrpSpPr>
          <p:nvPr/>
        </p:nvGrpSpPr>
        <p:grpSpPr bwMode="auto">
          <a:xfrm>
            <a:off x="3435350" y="3803650"/>
            <a:ext cx="5110163" cy="598488"/>
            <a:chOff x="2066" y="2361"/>
            <a:chExt cx="3219" cy="377"/>
          </a:xfrm>
        </p:grpSpPr>
        <p:graphicFrame>
          <p:nvGraphicFramePr>
            <p:cNvPr id="10244" name="Object 4"/>
            <p:cNvGraphicFramePr>
              <a:graphicFrameLocks noChangeAspect="1"/>
            </p:cNvGraphicFramePr>
            <p:nvPr/>
          </p:nvGraphicFramePr>
          <p:xfrm>
            <a:off x="2066" y="2381"/>
            <a:ext cx="255" cy="357"/>
          </p:xfrm>
          <a:graphic>
            <a:graphicData uri="http://schemas.openxmlformats.org/presentationml/2006/ole">
              <mc:AlternateContent xmlns:mc="http://schemas.openxmlformats.org/markup-compatibility/2006">
                <mc:Choice xmlns:v="urn:schemas-microsoft-com:vml" Requires="v">
                  <p:oleObj spid="_x0000_s10275"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6" y="2381"/>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5" name="Line 4"/>
            <p:cNvSpPr>
              <a:spLocks noChangeShapeType="1"/>
            </p:cNvSpPr>
            <p:nvPr/>
          </p:nvSpPr>
          <p:spPr bwMode="auto">
            <a:xfrm>
              <a:off x="2324" y="2587"/>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6" name="Text Box 5"/>
            <p:cNvSpPr txBox="1">
              <a:spLocks noChangeArrowheads="1"/>
            </p:cNvSpPr>
            <p:nvPr/>
          </p:nvSpPr>
          <p:spPr bwMode="auto">
            <a:xfrm>
              <a:off x="4709" y="2361"/>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1</a:t>
              </a:r>
              <a:endParaRPr lang="en-US" sz="2400" baseline="-25000">
                <a:latin typeface="Times New Roman" pitchFamily="18" charset="0"/>
              </a:endParaRPr>
            </a:p>
          </p:txBody>
        </p:sp>
      </p:grpSp>
      <p:grpSp>
        <p:nvGrpSpPr>
          <p:cNvPr id="10246" name="Group 6"/>
          <p:cNvGrpSpPr>
            <a:grpSpLocks/>
          </p:cNvGrpSpPr>
          <p:nvPr/>
        </p:nvGrpSpPr>
        <p:grpSpPr bwMode="auto">
          <a:xfrm>
            <a:off x="3508375" y="1527175"/>
            <a:ext cx="5257800" cy="4090988"/>
            <a:chOff x="2976" y="1296"/>
            <a:chExt cx="2304" cy="2053"/>
          </a:xfrm>
        </p:grpSpPr>
        <p:grpSp>
          <p:nvGrpSpPr>
            <p:cNvPr id="10270" name="Group 7"/>
            <p:cNvGrpSpPr>
              <a:grpSpLocks/>
            </p:cNvGrpSpPr>
            <p:nvPr/>
          </p:nvGrpSpPr>
          <p:grpSpPr bwMode="auto">
            <a:xfrm>
              <a:off x="3120" y="1536"/>
              <a:ext cx="1968" cy="1728"/>
              <a:chOff x="2640" y="1056"/>
              <a:chExt cx="2496" cy="2112"/>
            </a:xfrm>
          </p:grpSpPr>
          <p:sp>
            <p:nvSpPr>
              <p:cNvPr id="10273"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4"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71" name="Text Box 10"/>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0272" name="Text Box 11"/>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0247" name="Group 12"/>
          <p:cNvGrpSpPr>
            <a:grpSpLocks/>
          </p:cNvGrpSpPr>
          <p:nvPr/>
        </p:nvGrpSpPr>
        <p:grpSpPr bwMode="auto">
          <a:xfrm>
            <a:off x="4270375" y="1198563"/>
            <a:ext cx="3803650" cy="3600450"/>
            <a:chOff x="2592" y="720"/>
            <a:chExt cx="2396" cy="2268"/>
          </a:xfrm>
        </p:grpSpPr>
        <p:sp>
          <p:nvSpPr>
            <p:cNvPr id="10268" name="Arc 13"/>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9" name="Text Box 14"/>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endParaRPr lang="en-US" sz="2300" baseline="-25000">
                <a:latin typeface="Tahoma" pitchFamily="34" charset="0"/>
              </a:endParaRPr>
            </a:p>
          </p:txBody>
        </p:sp>
      </p:grpSp>
      <p:grpSp>
        <p:nvGrpSpPr>
          <p:cNvPr id="10248" name="Group 15"/>
          <p:cNvGrpSpPr>
            <a:grpSpLocks/>
          </p:cNvGrpSpPr>
          <p:nvPr/>
        </p:nvGrpSpPr>
        <p:grpSpPr bwMode="auto">
          <a:xfrm>
            <a:off x="5565775" y="1579563"/>
            <a:ext cx="1066800" cy="3865562"/>
            <a:chOff x="3408" y="960"/>
            <a:chExt cx="672" cy="2435"/>
          </a:xfrm>
        </p:grpSpPr>
        <p:sp>
          <p:nvSpPr>
            <p:cNvPr id="10266" name="Line 16"/>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7" name="Text Box 17"/>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0242" name="Object 2"/>
          <p:cNvGraphicFramePr>
            <a:graphicFrameLocks noChangeAspect="1"/>
          </p:cNvGraphicFramePr>
          <p:nvPr/>
        </p:nvGraphicFramePr>
        <p:xfrm>
          <a:off x="5870575" y="5445125"/>
          <a:ext cx="306388" cy="401638"/>
        </p:xfrm>
        <a:graphic>
          <a:graphicData uri="http://schemas.openxmlformats.org/presentationml/2006/ole">
            <mc:AlternateContent xmlns:mc="http://schemas.openxmlformats.org/markup-compatibility/2006">
              <mc:Choice xmlns:v="urn:schemas-microsoft-com:vml" Requires="v">
                <p:oleObj spid="_x0000_s10276"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70575" y="5445125"/>
                        <a:ext cx="306388" cy="401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 name="Group 19"/>
          <p:cNvGrpSpPr>
            <a:grpSpLocks/>
          </p:cNvGrpSpPr>
          <p:nvPr/>
        </p:nvGrpSpPr>
        <p:grpSpPr bwMode="auto">
          <a:xfrm>
            <a:off x="4902200" y="3460750"/>
            <a:ext cx="381000" cy="2473325"/>
            <a:chOff x="4251" y="2531"/>
            <a:chExt cx="240" cy="1080"/>
          </a:xfrm>
        </p:grpSpPr>
        <p:sp>
          <p:nvSpPr>
            <p:cNvPr id="10264" name="Text Box 20"/>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0265" name="Line 21"/>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50" name="Rectangle 37"/>
          <p:cNvSpPr>
            <a:spLocks noGrp="1" noChangeArrowheads="1"/>
          </p:cNvSpPr>
          <p:nvPr>
            <p:ph type="title"/>
          </p:nvPr>
        </p:nvSpPr>
        <p:spPr>
          <a:xfrm>
            <a:off x="549275" y="225425"/>
            <a:ext cx="8169275" cy="1195388"/>
          </a:xfrm>
        </p:spPr>
        <p:txBody>
          <a:bodyPr/>
          <a:lstStyle/>
          <a:p>
            <a:r>
              <a:rPr lang="en-US" sz="2700" smtClean="0"/>
              <a:t>CASE STUDY:  </a:t>
            </a:r>
            <a:br>
              <a:rPr lang="en-US" sz="2700" smtClean="0"/>
            </a:br>
            <a:r>
              <a:rPr lang="en-US" sz="3100" smtClean="0"/>
              <a:t>The 1970s oil shocks</a:t>
            </a:r>
          </a:p>
        </p:txBody>
      </p:sp>
      <p:sp>
        <p:nvSpPr>
          <p:cNvPr id="81942" name="Rectangle 22"/>
          <p:cNvSpPr>
            <a:spLocks noGrp="1" noChangeArrowheads="1"/>
          </p:cNvSpPr>
          <p:nvPr>
            <p:ph type="body" idx="4294967295"/>
          </p:nvPr>
        </p:nvSpPr>
        <p:spPr>
          <a:xfrm>
            <a:off x="287338" y="1504950"/>
            <a:ext cx="2895600" cy="16002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400" dirty="0"/>
              <a:t>The oil price shock shifts </a:t>
            </a:r>
            <a:r>
              <a:rPr lang="en-US" sz="2400" i="1" dirty="0"/>
              <a:t>SRAS</a:t>
            </a:r>
            <a:r>
              <a:rPr lang="en-US" sz="2400" dirty="0"/>
              <a:t> up, causing output and employment to fall.  </a:t>
            </a:r>
          </a:p>
        </p:txBody>
      </p:sp>
      <p:sp>
        <p:nvSpPr>
          <p:cNvPr id="10252" name="Text Box 23"/>
          <p:cNvSpPr txBox="1">
            <a:spLocks noChangeArrowheads="1"/>
          </p:cNvSpPr>
          <p:nvPr/>
        </p:nvSpPr>
        <p:spPr bwMode="auto">
          <a:xfrm>
            <a:off x="6099175" y="37893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81944" name="Text Box 24"/>
          <p:cNvSpPr txBox="1">
            <a:spLocks noChangeArrowheads="1"/>
          </p:cNvSpPr>
          <p:nvPr/>
        </p:nvSpPr>
        <p:spPr bwMode="auto">
          <a:xfrm>
            <a:off x="5032375" y="30575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81945" name="Line 25"/>
          <p:cNvSpPr>
            <a:spLocks noChangeShapeType="1"/>
          </p:cNvSpPr>
          <p:nvPr/>
        </p:nvSpPr>
        <p:spPr bwMode="auto">
          <a:xfrm flipH="1" flipV="1">
            <a:off x="5815013" y="4052888"/>
            <a:ext cx="66675"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6" name="Line 26"/>
          <p:cNvSpPr>
            <a:spLocks noChangeShapeType="1"/>
          </p:cNvSpPr>
          <p:nvPr/>
        </p:nvSpPr>
        <p:spPr bwMode="auto">
          <a:xfrm flipH="1" flipV="1">
            <a:off x="5656263" y="3952875"/>
            <a:ext cx="57150" cy="33338"/>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7" name="Line 27"/>
          <p:cNvSpPr>
            <a:spLocks noChangeShapeType="1"/>
          </p:cNvSpPr>
          <p:nvPr/>
        </p:nvSpPr>
        <p:spPr bwMode="auto">
          <a:xfrm flipH="1" flipV="1">
            <a:off x="5481638" y="3824288"/>
            <a:ext cx="55562"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8" name="Line 28"/>
          <p:cNvSpPr>
            <a:spLocks noChangeShapeType="1"/>
          </p:cNvSpPr>
          <p:nvPr/>
        </p:nvSpPr>
        <p:spPr bwMode="auto">
          <a:xfrm flipH="1" flipV="1">
            <a:off x="5318125" y="3694113"/>
            <a:ext cx="50800" cy="39687"/>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9" name="Line 29"/>
          <p:cNvSpPr>
            <a:spLocks noChangeShapeType="1"/>
          </p:cNvSpPr>
          <p:nvPr/>
        </p:nvSpPr>
        <p:spPr bwMode="auto">
          <a:xfrm flipH="1" flipV="1">
            <a:off x="5165725" y="3556000"/>
            <a:ext cx="47625"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50" name="Rectangle 30"/>
          <p:cNvSpPr>
            <a:spLocks noChangeArrowheads="1"/>
          </p:cNvSpPr>
          <p:nvPr/>
        </p:nvSpPr>
        <p:spPr bwMode="auto">
          <a:xfrm>
            <a:off x="312738" y="3467100"/>
            <a:ext cx="2667000" cy="2881313"/>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400" dirty="0"/>
              <a:t>In absence of </a:t>
            </a:r>
            <a:br>
              <a:rPr lang="en-US" sz="2400" dirty="0"/>
            </a:br>
            <a:r>
              <a:rPr lang="en-US" sz="2400" dirty="0"/>
              <a:t>further price shocks, prices will fall over time and economy moves back toward full employment.</a:t>
            </a:r>
          </a:p>
        </p:txBody>
      </p:sp>
      <p:grpSp>
        <p:nvGrpSpPr>
          <p:cNvPr id="8" name="Group 31"/>
          <p:cNvGrpSpPr>
            <a:grpSpLocks/>
          </p:cNvGrpSpPr>
          <p:nvPr/>
        </p:nvGrpSpPr>
        <p:grpSpPr bwMode="auto">
          <a:xfrm>
            <a:off x="3414713" y="3092450"/>
            <a:ext cx="5122862" cy="598488"/>
            <a:chOff x="2053" y="1913"/>
            <a:chExt cx="3227" cy="377"/>
          </a:xfrm>
        </p:grpSpPr>
        <p:graphicFrame>
          <p:nvGraphicFramePr>
            <p:cNvPr id="10243" name="Object 3"/>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0277"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2" name="Line 33"/>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3" name="Text Box 34"/>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sp>
        <p:nvSpPr>
          <p:cNvPr id="81956" name="Text Box 36"/>
          <p:cNvSpPr txBox="1">
            <a:spLocks noChangeArrowheads="1"/>
          </p:cNvSpPr>
          <p:nvPr/>
        </p:nvSpPr>
        <p:spPr bwMode="auto">
          <a:xfrm>
            <a:off x="6099175" y="37893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solidFill>
                  <a:srgbClr val="FF0000"/>
                </a:solidFill>
                <a:latin typeface="Tahoma" pitchFamily="34" charset="0"/>
              </a:rPr>
              <a:t>A</a:t>
            </a:r>
            <a:endParaRPr lang="en-US" sz="2300">
              <a:solidFill>
                <a:srgbClr val="FF0000"/>
              </a:solidFill>
              <a:latin typeface="Times New Roman" pitchFamily="18" charset="0"/>
            </a:endParaRPr>
          </a:p>
        </p:txBody>
      </p:sp>
    </p:spTree>
    <p:extLst>
      <p:ext uri="{BB962C8B-B14F-4D97-AF65-F5344CB8AC3E}">
        <p14:creationId xmlns:p14="http://schemas.microsoft.com/office/powerpoint/2010/main" val="19080482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2"/>
                                        </p:tgtEl>
                                        <p:attrNameLst>
                                          <p:attrName>style.visibility</p:attrName>
                                        </p:attrNameLst>
                                      </p:cBhvr>
                                      <p:to>
                                        <p:strVal val="visible"/>
                                      </p:to>
                                    </p:set>
                                    <p:animEffect transition="in" filter="fade">
                                      <p:cBhvr>
                                        <p:cTn id="7" dur="500"/>
                                        <p:tgtEl>
                                          <p:spTgt spid="819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par>
                          <p:cTn id="13" fill="hold" nodeType="afterGroup">
                            <p:stCondLst>
                              <p:cond delay="500"/>
                            </p:stCondLst>
                            <p:childTnLst>
                              <p:par>
                                <p:cTn id="14" presetID="18" presetClass="entr" presetSubtype="12" fill="hold" grpId="0" nodeType="afterEffect">
                                  <p:stCondLst>
                                    <p:cond delay="0"/>
                                  </p:stCondLst>
                                  <p:childTnLst>
                                    <p:set>
                                      <p:cBhvr>
                                        <p:cTn id="15" dur="1" fill="hold">
                                          <p:stCondLst>
                                            <p:cond delay="0"/>
                                          </p:stCondLst>
                                        </p:cTn>
                                        <p:tgtEl>
                                          <p:spTgt spid="81944"/>
                                        </p:tgtEl>
                                        <p:attrNameLst>
                                          <p:attrName>style.visibility</p:attrName>
                                        </p:attrNameLst>
                                      </p:cBhvr>
                                      <p:to>
                                        <p:strVal val="visible"/>
                                      </p:to>
                                    </p:set>
                                    <p:animEffect transition="in" filter="strips(downLeft)">
                                      <p:cBhvr>
                                        <p:cTn id="16" dur="500"/>
                                        <p:tgtEl>
                                          <p:spTgt spid="81944"/>
                                        </p:tgtEl>
                                      </p:cBhvr>
                                    </p:animEffect>
                                  </p:childTnLst>
                                </p:cTn>
                              </p:par>
                            </p:childTnLst>
                          </p:cTn>
                        </p:par>
                        <p:par>
                          <p:cTn id="17" fill="hold" nodeType="afterGroup">
                            <p:stCondLst>
                              <p:cond delay="1000"/>
                            </p:stCondLst>
                            <p:childTnLst>
                              <p:par>
                                <p:cTn id="18" presetID="22" presetClass="entr" presetSubtype="1"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1950"/>
                                        </p:tgtEl>
                                        <p:attrNameLst>
                                          <p:attrName>style.visibility</p:attrName>
                                        </p:attrNameLst>
                                      </p:cBhvr>
                                      <p:to>
                                        <p:strVal val="visible"/>
                                      </p:to>
                                    </p:set>
                                    <p:animEffect transition="in" filter="fade">
                                      <p:cBhvr>
                                        <p:cTn id="25" dur="500"/>
                                        <p:tgtEl>
                                          <p:spTgt spid="8195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81949"/>
                                        </p:tgtEl>
                                        <p:attrNameLst>
                                          <p:attrName>style.visibility</p:attrName>
                                        </p:attrNameLst>
                                      </p:cBhvr>
                                      <p:to>
                                        <p:strVal val="visible"/>
                                      </p:to>
                                    </p:set>
                                    <p:animEffect transition="in" filter="strips(downRight)">
                                      <p:cBhvr>
                                        <p:cTn id="30" dur="500"/>
                                        <p:tgtEl>
                                          <p:spTgt spid="81949"/>
                                        </p:tgtEl>
                                      </p:cBhvr>
                                    </p:animEffect>
                                  </p:childTnLst>
                                  <p:subTnLst>
                                    <p:animClr clrSpc="rgb" dir="cw">
                                      <p:cBhvr override="childStyle">
                                        <p:cTn dur="1" fill="hold" display="0" masterRel="nextClick" afterEffect="1"/>
                                        <p:tgtEl>
                                          <p:spTgt spid="81949"/>
                                        </p:tgtEl>
                                        <p:attrNameLst>
                                          <p:attrName>ppt_c</p:attrName>
                                        </p:attrNameLst>
                                      </p:cBhvr>
                                      <p:to>
                                        <a:srgbClr val="969696"/>
                                      </p:to>
                                    </p:animClr>
                                  </p:subTnLst>
                                </p:cTn>
                              </p:par>
                            </p:childTnLst>
                          </p:cTn>
                        </p:par>
                        <p:par>
                          <p:cTn id="31" fill="hold" nodeType="afterGroup">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81948"/>
                                        </p:tgtEl>
                                        <p:attrNameLst>
                                          <p:attrName>style.visibility</p:attrName>
                                        </p:attrNameLst>
                                      </p:cBhvr>
                                      <p:to>
                                        <p:strVal val="visible"/>
                                      </p:to>
                                    </p:set>
                                    <p:animEffect transition="in" filter="strips(downRight)">
                                      <p:cBhvr>
                                        <p:cTn id="34" dur="500"/>
                                        <p:tgtEl>
                                          <p:spTgt spid="81948"/>
                                        </p:tgtEl>
                                      </p:cBhvr>
                                    </p:animEffect>
                                  </p:childTnLst>
                                  <p:subTnLst>
                                    <p:animClr clrSpc="rgb" dir="cw">
                                      <p:cBhvr override="childStyle">
                                        <p:cTn dur="1" fill="hold" display="0" masterRel="nextClick" afterEffect="1"/>
                                        <p:tgtEl>
                                          <p:spTgt spid="81948"/>
                                        </p:tgtEl>
                                        <p:attrNameLst>
                                          <p:attrName>ppt_c</p:attrName>
                                        </p:attrNameLst>
                                      </p:cBhvr>
                                      <p:to>
                                        <a:srgbClr val="969696"/>
                                      </p:to>
                                    </p:animClr>
                                  </p:subTnLst>
                                </p:cTn>
                              </p:par>
                            </p:childTnLst>
                          </p:cTn>
                        </p:par>
                        <p:par>
                          <p:cTn id="35" fill="hold" nodeType="afterGroup">
                            <p:stCondLst>
                              <p:cond delay="1000"/>
                            </p:stCondLst>
                            <p:childTnLst>
                              <p:par>
                                <p:cTn id="36" presetID="18" presetClass="entr" presetSubtype="6" fill="hold" grpId="0" nodeType="afterEffect">
                                  <p:stCondLst>
                                    <p:cond delay="0"/>
                                  </p:stCondLst>
                                  <p:childTnLst>
                                    <p:set>
                                      <p:cBhvr>
                                        <p:cTn id="37" dur="1" fill="hold">
                                          <p:stCondLst>
                                            <p:cond delay="0"/>
                                          </p:stCondLst>
                                        </p:cTn>
                                        <p:tgtEl>
                                          <p:spTgt spid="81947"/>
                                        </p:tgtEl>
                                        <p:attrNameLst>
                                          <p:attrName>style.visibility</p:attrName>
                                        </p:attrNameLst>
                                      </p:cBhvr>
                                      <p:to>
                                        <p:strVal val="visible"/>
                                      </p:to>
                                    </p:set>
                                    <p:animEffect transition="in" filter="strips(downRight)">
                                      <p:cBhvr>
                                        <p:cTn id="38" dur="500"/>
                                        <p:tgtEl>
                                          <p:spTgt spid="81947"/>
                                        </p:tgtEl>
                                      </p:cBhvr>
                                    </p:animEffect>
                                  </p:childTnLst>
                                  <p:subTnLst>
                                    <p:animClr clrSpc="rgb" dir="cw">
                                      <p:cBhvr override="childStyle">
                                        <p:cTn dur="1" fill="hold" display="0" masterRel="nextClick" afterEffect="1"/>
                                        <p:tgtEl>
                                          <p:spTgt spid="81947"/>
                                        </p:tgtEl>
                                        <p:attrNameLst>
                                          <p:attrName>ppt_c</p:attrName>
                                        </p:attrNameLst>
                                      </p:cBhvr>
                                      <p:to>
                                        <a:srgbClr val="969696"/>
                                      </p:to>
                                    </p:animClr>
                                  </p:subTnLst>
                                </p:cTn>
                              </p:par>
                            </p:childTnLst>
                          </p:cTn>
                        </p:par>
                        <p:par>
                          <p:cTn id="39" fill="hold" nodeType="afterGroup">
                            <p:stCondLst>
                              <p:cond delay="1500"/>
                            </p:stCondLst>
                            <p:childTnLst>
                              <p:par>
                                <p:cTn id="40" presetID="18" presetClass="entr" presetSubtype="6" fill="hold" grpId="0" nodeType="afterEffect">
                                  <p:stCondLst>
                                    <p:cond delay="0"/>
                                  </p:stCondLst>
                                  <p:childTnLst>
                                    <p:set>
                                      <p:cBhvr>
                                        <p:cTn id="41" dur="1" fill="hold">
                                          <p:stCondLst>
                                            <p:cond delay="0"/>
                                          </p:stCondLst>
                                        </p:cTn>
                                        <p:tgtEl>
                                          <p:spTgt spid="81946"/>
                                        </p:tgtEl>
                                        <p:attrNameLst>
                                          <p:attrName>style.visibility</p:attrName>
                                        </p:attrNameLst>
                                      </p:cBhvr>
                                      <p:to>
                                        <p:strVal val="visible"/>
                                      </p:to>
                                    </p:set>
                                    <p:animEffect transition="in" filter="strips(downRight)">
                                      <p:cBhvr>
                                        <p:cTn id="42" dur="500"/>
                                        <p:tgtEl>
                                          <p:spTgt spid="81946"/>
                                        </p:tgtEl>
                                      </p:cBhvr>
                                    </p:animEffect>
                                  </p:childTnLst>
                                  <p:subTnLst>
                                    <p:animClr clrSpc="rgb" dir="cw">
                                      <p:cBhvr override="childStyle">
                                        <p:cTn dur="1" fill="hold" display="0" masterRel="nextClick" afterEffect="1"/>
                                        <p:tgtEl>
                                          <p:spTgt spid="81946"/>
                                        </p:tgtEl>
                                        <p:attrNameLst>
                                          <p:attrName>ppt_c</p:attrName>
                                        </p:attrNameLst>
                                      </p:cBhvr>
                                      <p:to>
                                        <a:srgbClr val="969696"/>
                                      </p:to>
                                    </p:animClr>
                                  </p:subTnLst>
                                </p:cTn>
                              </p:par>
                            </p:childTnLst>
                          </p:cTn>
                        </p:par>
                        <p:par>
                          <p:cTn id="43" fill="hold" nodeType="afterGroup">
                            <p:stCondLst>
                              <p:cond delay="2000"/>
                            </p:stCondLst>
                            <p:childTnLst>
                              <p:par>
                                <p:cTn id="44" presetID="18" presetClass="entr" presetSubtype="6" fill="hold" grpId="0" nodeType="afterEffect">
                                  <p:stCondLst>
                                    <p:cond delay="0"/>
                                  </p:stCondLst>
                                  <p:childTnLst>
                                    <p:set>
                                      <p:cBhvr>
                                        <p:cTn id="45" dur="1" fill="hold">
                                          <p:stCondLst>
                                            <p:cond delay="0"/>
                                          </p:stCondLst>
                                        </p:cTn>
                                        <p:tgtEl>
                                          <p:spTgt spid="81945"/>
                                        </p:tgtEl>
                                        <p:attrNameLst>
                                          <p:attrName>style.visibility</p:attrName>
                                        </p:attrNameLst>
                                      </p:cBhvr>
                                      <p:to>
                                        <p:strVal val="visible"/>
                                      </p:to>
                                    </p:set>
                                    <p:animEffect transition="in" filter="strips(downRight)">
                                      <p:cBhvr>
                                        <p:cTn id="46" dur="500"/>
                                        <p:tgtEl>
                                          <p:spTgt spid="81945"/>
                                        </p:tgtEl>
                                      </p:cBhvr>
                                    </p:animEffect>
                                  </p:childTnLst>
                                  <p:subTnLst>
                                    <p:animClr clrSpc="rgb" dir="cw">
                                      <p:cBhvr override="childStyle">
                                        <p:cTn dur="1" fill="hold" display="0" masterRel="nextClick" afterEffect="1"/>
                                        <p:tgtEl>
                                          <p:spTgt spid="81945"/>
                                        </p:tgtEl>
                                        <p:attrNameLst>
                                          <p:attrName>ppt_c</p:attrName>
                                        </p:attrNameLst>
                                      </p:cBhvr>
                                      <p:to>
                                        <a:srgbClr val="969696"/>
                                      </p:to>
                                    </p:animClr>
                                  </p:subTnLst>
                                </p:cTn>
                              </p:par>
                            </p:childTnLst>
                          </p:cTn>
                        </p:par>
                        <p:par>
                          <p:cTn id="47" fill="hold" nodeType="afterGroup">
                            <p:stCondLst>
                              <p:cond delay="2500"/>
                            </p:stCondLst>
                            <p:childTnLst>
                              <p:par>
                                <p:cTn id="48" presetID="18" presetClass="entr" presetSubtype="12" fill="hold" grpId="0" nodeType="afterEffect">
                                  <p:stCondLst>
                                    <p:cond delay="0"/>
                                  </p:stCondLst>
                                  <p:childTnLst>
                                    <p:set>
                                      <p:cBhvr>
                                        <p:cTn id="49" dur="1" fill="hold">
                                          <p:stCondLst>
                                            <p:cond delay="0"/>
                                          </p:stCondLst>
                                        </p:cTn>
                                        <p:tgtEl>
                                          <p:spTgt spid="81956"/>
                                        </p:tgtEl>
                                        <p:attrNameLst>
                                          <p:attrName>style.visibility</p:attrName>
                                        </p:attrNameLst>
                                      </p:cBhvr>
                                      <p:to>
                                        <p:strVal val="visible"/>
                                      </p:to>
                                    </p:set>
                                    <p:animEffect transition="in" filter="strips(downLeft)">
                                      <p:cBhvr>
                                        <p:cTn id="50" dur="500"/>
                                        <p:tgtEl>
                                          <p:spTgt spid="81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2" grpId="0" animBg="1" autoUpdateAnimBg="0"/>
      <p:bldP spid="81944" grpId="0" autoUpdateAnimBg="0"/>
      <p:bldP spid="81945" grpId="0" animBg="1"/>
      <p:bldP spid="81946" grpId="0" animBg="1"/>
      <p:bldP spid="81947" grpId="0" animBg="1"/>
      <p:bldP spid="81948" grpId="0" animBg="1"/>
      <p:bldP spid="81949" grpId="0" animBg="1"/>
      <p:bldP spid="81950" grpId="0" animBg="1" autoUpdateAnimBg="0"/>
      <p:bldP spid="8195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a:xfrm>
            <a:off x="546100" y="225425"/>
            <a:ext cx="8159750" cy="1195388"/>
          </a:xfrm>
        </p:spPr>
        <p:txBody>
          <a:bodyPr/>
          <a:lstStyle/>
          <a:p>
            <a:r>
              <a:rPr lang="en-US" sz="2700" smtClean="0"/>
              <a:t>CASE STUDY:  </a:t>
            </a:r>
            <a:br>
              <a:rPr lang="en-US" sz="2700" smtClean="0"/>
            </a:br>
            <a:r>
              <a:rPr lang="en-US" sz="3100" smtClean="0"/>
              <a:t>The 1970s oil shocks</a:t>
            </a:r>
          </a:p>
        </p:txBody>
      </p:sp>
      <p:sp>
        <p:nvSpPr>
          <p:cNvPr id="83971" name="Rectangle 3"/>
          <p:cNvSpPr>
            <a:spLocks noGrp="1" noChangeArrowheads="1"/>
          </p:cNvSpPr>
          <p:nvPr>
            <p:ph type="body" idx="4294967295"/>
          </p:nvPr>
        </p:nvSpPr>
        <p:spPr>
          <a:xfrm>
            <a:off x="220663" y="1692275"/>
            <a:ext cx="2971800" cy="3276600"/>
          </a:xfrm>
          <a:solidFill>
            <a:schemeClr val="bg1"/>
          </a:solidFill>
          <a:ln>
            <a:solidFill>
              <a:schemeClr val="tx1"/>
            </a:solidFill>
            <a:miter lim="800000"/>
            <a:headEnd/>
            <a:tailEnd/>
          </a:ln>
        </p:spPr>
        <p:txBody>
          <a:bodyPr/>
          <a:lstStyle/>
          <a:p>
            <a:pPr marL="0" indent="0">
              <a:spcBef>
                <a:spcPct val="50000"/>
              </a:spcBef>
              <a:buClr>
                <a:srgbClr val="FF9900"/>
              </a:buClr>
              <a:buFont typeface="Wingdings" pitchFamily="2" charset="2"/>
              <a:buNone/>
            </a:pPr>
            <a:r>
              <a:rPr lang="en-US" sz="2400" dirty="0" smtClean="0"/>
              <a:t>Predicted effects </a:t>
            </a:r>
            <a:br>
              <a:rPr lang="en-US" sz="2400" dirty="0" smtClean="0"/>
            </a:br>
            <a:r>
              <a:rPr lang="en-US" sz="2400" dirty="0" smtClean="0"/>
              <a:t>of the oil shock:</a:t>
            </a:r>
          </a:p>
          <a:p>
            <a:pPr marL="288925" lvl="1" indent="-174625">
              <a:spcBef>
                <a:spcPct val="10000"/>
              </a:spcBef>
              <a:buClr>
                <a:schemeClr val="accent2"/>
              </a:buClr>
              <a:buSzTx/>
              <a:buFontTx/>
              <a:buChar char="•"/>
            </a:pPr>
            <a:r>
              <a:rPr lang="en-US" sz="2500" dirty="0" smtClean="0"/>
              <a:t> inflation </a:t>
            </a:r>
            <a:r>
              <a:rPr lang="en-US" sz="2500" dirty="0" smtClean="0">
                <a:latin typeface="Wingdings 3" charset="2"/>
                <a:cs typeface="Wingdings 3" charset="2"/>
                <a:sym typeface="Symbol" pitchFamily="18" charset="2"/>
              </a:rPr>
              <a:t>#</a:t>
            </a:r>
          </a:p>
          <a:p>
            <a:pPr marL="288925" lvl="1" indent="-174625">
              <a:spcBef>
                <a:spcPct val="10000"/>
              </a:spcBef>
              <a:buClr>
                <a:schemeClr val="accent2"/>
              </a:buClr>
              <a:buSzTx/>
              <a:buFontTx/>
              <a:buChar char="•"/>
            </a:pPr>
            <a:r>
              <a:rPr lang="en-US" sz="2500" dirty="0" smtClean="0"/>
              <a:t> output </a:t>
            </a:r>
            <a:r>
              <a:rPr lang="en-US" sz="2500" dirty="0" smtClean="0">
                <a:latin typeface="Wingdings 3" charset="2"/>
                <a:cs typeface="Wingdings 3" charset="2"/>
                <a:sym typeface="Symbol" pitchFamily="18" charset="2"/>
              </a:rPr>
              <a:t>$</a:t>
            </a:r>
          </a:p>
          <a:p>
            <a:pPr marL="288925" lvl="1" indent="-174625">
              <a:spcBef>
                <a:spcPct val="10000"/>
              </a:spcBef>
              <a:buClr>
                <a:schemeClr val="accent2"/>
              </a:buClr>
              <a:buSzTx/>
              <a:buFontTx/>
              <a:buChar char="•"/>
            </a:pPr>
            <a:r>
              <a:rPr lang="en-US" sz="2500" dirty="0" smtClean="0"/>
              <a:t> unemployment </a:t>
            </a:r>
            <a:r>
              <a:rPr lang="en-US" sz="2500" dirty="0" smtClean="0">
                <a:latin typeface="Wingdings 3" charset="2"/>
                <a:cs typeface="Wingdings 3" charset="2"/>
                <a:sym typeface="Symbol" pitchFamily="18" charset="2"/>
              </a:rPr>
              <a:t>#</a:t>
            </a:r>
          </a:p>
          <a:p>
            <a:pPr marL="0" indent="0">
              <a:buClr>
                <a:srgbClr val="FF9900"/>
              </a:buClr>
              <a:buFont typeface="Wingdings" pitchFamily="2" charset="2"/>
              <a:buNone/>
            </a:pPr>
            <a:r>
              <a:rPr lang="en-US" sz="2400" dirty="0" smtClean="0"/>
              <a:t>…and then a gradual recovery.</a:t>
            </a:r>
          </a:p>
        </p:txBody>
      </p:sp>
      <p:graphicFrame>
        <p:nvGraphicFramePr>
          <p:cNvPr id="83972" name="Object 2"/>
          <p:cNvGraphicFramePr>
            <a:graphicFrameLocks noChangeAspect="1"/>
          </p:cNvGraphicFramePr>
          <p:nvPr>
            <p:extLst>
              <p:ext uri="{D42A27DB-BD31-4B8C-83A1-F6EECF244321}">
                <p14:modId xmlns:p14="http://schemas.microsoft.com/office/powerpoint/2010/main" val="2263164982"/>
              </p:ext>
            </p:extLst>
          </p:nvPr>
        </p:nvGraphicFramePr>
        <p:xfrm>
          <a:off x="3162300" y="1236663"/>
          <a:ext cx="6026150" cy="5348287"/>
        </p:xfrm>
        <a:graphic>
          <a:graphicData uri="http://schemas.openxmlformats.org/presentationml/2006/ole">
            <mc:AlternateContent xmlns:mc="http://schemas.openxmlformats.org/markup-compatibility/2006">
              <mc:Choice xmlns:v="urn:schemas-microsoft-com:vml" Requires="v">
                <p:oleObj spid="_x0000_s11277" name="Worksheet" r:id="rId5" imgW="5429132" imgH="4657770" progId="Excel.Sheet.8">
                  <p:embed/>
                </p:oleObj>
              </mc:Choice>
              <mc:Fallback>
                <p:oleObj name="Worksheet" r:id="rId5" imgW="5429132" imgH="4657770" progId="Excel.Sheet.8">
                  <p:embed/>
                  <p:pic>
                    <p:nvPicPr>
                      <p:cNvPr id="0" name=""/>
                      <p:cNvPicPr>
                        <a:picLocks noChangeAspect="1" noChangeArrowheads="1"/>
                      </p:cNvPicPr>
                      <p:nvPr/>
                    </p:nvPicPr>
                    <p:blipFill>
                      <a:blip r:embed="rId6"/>
                      <a:srcRect/>
                      <a:stretch>
                        <a:fillRect/>
                      </a:stretch>
                    </p:blipFill>
                    <p:spPr bwMode="auto">
                      <a:xfrm>
                        <a:off x="3162300" y="1236663"/>
                        <a:ext cx="6026150" cy="534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4377705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Effect transition="in" filter="wipe(left)">
                                      <p:cBhvr>
                                        <p:cTn id="7" dur="500"/>
                                        <p:tgtEl>
                                          <p:spTgt spid="839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2" end="2"/>
                                            </p:txEl>
                                          </p:spTgt>
                                        </p:tgtEl>
                                        <p:attrNameLst>
                                          <p:attrName>style.visibility</p:attrName>
                                        </p:attrNameLst>
                                      </p:cBhvr>
                                      <p:to>
                                        <p:strVal val="visible"/>
                                      </p:to>
                                    </p:set>
                                    <p:animEffect transition="in" filter="wipe(left)">
                                      <p:cBhvr>
                                        <p:cTn id="12" dur="500"/>
                                        <p:tgtEl>
                                          <p:spTgt spid="839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3" end="3"/>
                                            </p:txEl>
                                          </p:spTgt>
                                        </p:tgtEl>
                                        <p:attrNameLst>
                                          <p:attrName>style.visibility</p:attrName>
                                        </p:attrNameLst>
                                      </p:cBhvr>
                                      <p:to>
                                        <p:strVal val="visible"/>
                                      </p:to>
                                    </p:set>
                                    <p:animEffect transition="in" filter="wipe(left)">
                                      <p:cBhvr>
                                        <p:cTn id="17" dur="500"/>
                                        <p:tgtEl>
                                          <p:spTgt spid="839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3971">
                                            <p:txEl>
                                              <p:pRg st="4" end="4"/>
                                            </p:txEl>
                                          </p:spTgt>
                                        </p:tgtEl>
                                        <p:attrNameLst>
                                          <p:attrName>style.visibility</p:attrName>
                                        </p:attrNameLst>
                                      </p:cBhvr>
                                      <p:to>
                                        <p:strVal val="visible"/>
                                      </p:to>
                                    </p:set>
                                    <p:animEffect transition="in" filter="wipe(left)">
                                      <p:cBhvr>
                                        <p:cTn id="22" dur="500"/>
                                        <p:tgtEl>
                                          <p:spTgt spid="83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bldLvl="3"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12291" name="Rectangle 5"/>
          <p:cNvSpPr>
            <a:spLocks noGrp="1" noChangeArrowheads="1"/>
          </p:cNvSpPr>
          <p:nvPr>
            <p:ph type="title"/>
          </p:nvPr>
        </p:nvSpPr>
        <p:spPr>
          <a:xfrm>
            <a:off x="550863" y="225425"/>
            <a:ext cx="8161337" cy="1195388"/>
          </a:xfrm>
        </p:spPr>
        <p:txBody>
          <a:bodyPr/>
          <a:lstStyle/>
          <a:p>
            <a:r>
              <a:rPr lang="en-US" sz="2700" smtClean="0"/>
              <a:t>CASE STUDY:  </a:t>
            </a:r>
            <a:br>
              <a:rPr lang="en-US" sz="2700" smtClean="0"/>
            </a:br>
            <a:r>
              <a:rPr lang="en-US" sz="3100" smtClean="0"/>
              <a:t>The 1970s oil shocks</a:t>
            </a:r>
          </a:p>
        </p:txBody>
      </p:sp>
      <p:sp>
        <p:nvSpPr>
          <p:cNvPr id="86019" name="Rectangle 3"/>
          <p:cNvSpPr>
            <a:spLocks noGrp="1" noChangeArrowheads="1"/>
          </p:cNvSpPr>
          <p:nvPr>
            <p:ph type="body" idx="4294967295"/>
          </p:nvPr>
        </p:nvSpPr>
        <p:spPr>
          <a:xfrm>
            <a:off x="392113" y="1708150"/>
            <a:ext cx="2601912" cy="3046413"/>
          </a:xfrm>
          <a:solidFill>
            <a:schemeClr val="bg1"/>
          </a:solidFill>
          <a:ln>
            <a:solidFill>
              <a:schemeClr val="tx1"/>
            </a:solidFill>
            <a:miter lim="800000"/>
            <a:headEnd/>
            <a:tailEnd/>
          </a:ln>
        </p:spPr>
        <p:txBody>
          <a:bodyPr/>
          <a:lstStyle/>
          <a:p>
            <a:pPr marL="0" indent="0">
              <a:spcBef>
                <a:spcPct val="50000"/>
              </a:spcBef>
              <a:buClr>
                <a:srgbClr val="FF9900"/>
              </a:buClr>
              <a:buFont typeface="Wingdings" pitchFamily="2" charset="2"/>
              <a:buNone/>
            </a:pPr>
            <a:r>
              <a:rPr lang="en-US" sz="2400" dirty="0" smtClean="0"/>
              <a:t>Late 1970s:  </a:t>
            </a:r>
          </a:p>
          <a:p>
            <a:pPr marL="0" indent="0">
              <a:spcBef>
                <a:spcPct val="20000"/>
              </a:spcBef>
              <a:buClr>
                <a:srgbClr val="FF9900"/>
              </a:buClr>
              <a:buFont typeface="Wingdings" pitchFamily="2" charset="2"/>
              <a:buNone/>
            </a:pPr>
            <a:r>
              <a:rPr lang="en-US" sz="2400" dirty="0" smtClean="0"/>
              <a:t>  As economy </a:t>
            </a:r>
            <a:br>
              <a:rPr lang="en-US" sz="2400" dirty="0" smtClean="0"/>
            </a:br>
            <a:r>
              <a:rPr lang="en-US" sz="2400" dirty="0" smtClean="0"/>
              <a:t>was recovering, </a:t>
            </a:r>
            <a:br>
              <a:rPr lang="en-US" sz="2400" dirty="0" smtClean="0"/>
            </a:br>
            <a:r>
              <a:rPr lang="en-US" sz="2400" dirty="0" smtClean="0"/>
              <a:t>oil prices shot up again, causing another huge supply shock!</a:t>
            </a:r>
          </a:p>
        </p:txBody>
      </p:sp>
      <p:graphicFrame>
        <p:nvGraphicFramePr>
          <p:cNvPr id="86020" name="Object 2"/>
          <p:cNvGraphicFramePr>
            <a:graphicFrameLocks noChangeAspect="1"/>
          </p:cNvGraphicFramePr>
          <p:nvPr>
            <p:extLst>
              <p:ext uri="{D42A27DB-BD31-4B8C-83A1-F6EECF244321}">
                <p14:modId xmlns:p14="http://schemas.microsoft.com/office/powerpoint/2010/main" val="3656681488"/>
              </p:ext>
            </p:extLst>
          </p:nvPr>
        </p:nvGraphicFramePr>
        <p:xfrm>
          <a:off x="3232150" y="1316038"/>
          <a:ext cx="5921375" cy="5187950"/>
        </p:xfrm>
        <a:graphic>
          <a:graphicData uri="http://schemas.openxmlformats.org/presentationml/2006/ole">
            <mc:AlternateContent xmlns:mc="http://schemas.openxmlformats.org/markup-compatibility/2006">
              <mc:Choice xmlns:v="urn:schemas-microsoft-com:vml" Requires="v">
                <p:oleObj spid="_x0000_s12301" name="Worksheet" r:id="rId5" imgW="5476945" imgH="4857840" progId="Excel.Sheet.8">
                  <p:embed/>
                </p:oleObj>
              </mc:Choice>
              <mc:Fallback>
                <p:oleObj name="Worksheet" r:id="rId5" imgW="5476945" imgH="4857840" progId="Excel.Sheet.8">
                  <p:embed/>
                  <p:pic>
                    <p:nvPicPr>
                      <p:cNvPr id="0" name=""/>
                      <p:cNvPicPr>
                        <a:picLocks noChangeAspect="1" noChangeArrowheads="1"/>
                      </p:cNvPicPr>
                      <p:nvPr/>
                    </p:nvPicPr>
                    <p:blipFill>
                      <a:blip r:embed="rId6"/>
                      <a:srcRect/>
                      <a:stretch>
                        <a:fillRect/>
                      </a:stretch>
                    </p:blipFill>
                    <p:spPr bwMode="auto">
                      <a:xfrm>
                        <a:off x="3232150" y="1316038"/>
                        <a:ext cx="5921375" cy="518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2030493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9">
                                            <p:txEl>
                                              <p:pRg st="1" end="1"/>
                                            </p:txEl>
                                          </p:spTgt>
                                        </p:tgtEl>
                                        <p:attrNameLst>
                                          <p:attrName>style.visibility</p:attrName>
                                        </p:attrNameLst>
                                      </p:cBhvr>
                                      <p:to>
                                        <p:strVal val="visible"/>
                                      </p:to>
                                    </p:set>
                                    <p:animEffect transition="in" filter="wipe(left)">
                                      <p:cBhvr>
                                        <p:cTn id="7" dur="500"/>
                                        <p:tgtEl>
                                          <p:spTgt spid="860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xfrm>
            <a:off x="550863" y="225425"/>
            <a:ext cx="8161337" cy="1195388"/>
          </a:xfrm>
        </p:spPr>
        <p:txBody>
          <a:bodyPr/>
          <a:lstStyle/>
          <a:p>
            <a:r>
              <a:rPr lang="en-US" sz="2700" smtClean="0"/>
              <a:t>CASE STUDY:  </a:t>
            </a:r>
            <a:br>
              <a:rPr lang="en-US" sz="2700" smtClean="0"/>
            </a:br>
            <a:r>
              <a:rPr lang="en-US" sz="3100" smtClean="0"/>
              <a:t>The 1980s oil shocks</a:t>
            </a:r>
          </a:p>
        </p:txBody>
      </p:sp>
      <p:sp>
        <p:nvSpPr>
          <p:cNvPr id="88067" name="Rectangle 3"/>
          <p:cNvSpPr>
            <a:spLocks noGrp="1" noChangeArrowheads="1"/>
          </p:cNvSpPr>
          <p:nvPr>
            <p:ph type="body" idx="4294967295"/>
          </p:nvPr>
        </p:nvSpPr>
        <p:spPr>
          <a:xfrm>
            <a:off x="455613" y="1558925"/>
            <a:ext cx="2443162" cy="4495800"/>
          </a:xfrm>
          <a:solidFill>
            <a:schemeClr val="bg1"/>
          </a:solidFill>
          <a:ln>
            <a:solidFill>
              <a:schemeClr val="tx1"/>
            </a:solidFill>
            <a:miter lim="800000"/>
            <a:headEnd/>
            <a:tailEnd/>
          </a:ln>
        </p:spPr>
        <p:txBody>
          <a:bodyPr/>
          <a:lstStyle/>
          <a:p>
            <a:pPr marL="0" indent="0">
              <a:spcBef>
                <a:spcPct val="20000"/>
              </a:spcBef>
              <a:buClr>
                <a:srgbClr val="FF9900"/>
              </a:buClr>
              <a:buFont typeface="Wingdings" pitchFamily="2" charset="2"/>
              <a:buNone/>
            </a:pPr>
            <a:r>
              <a:rPr lang="en-US" sz="2400" dirty="0" smtClean="0"/>
              <a:t>1980s:  </a:t>
            </a:r>
          </a:p>
          <a:p>
            <a:pPr marL="0" indent="0">
              <a:spcBef>
                <a:spcPct val="20000"/>
              </a:spcBef>
              <a:buClr>
                <a:srgbClr val="FF9900"/>
              </a:buClr>
              <a:buFont typeface="Wingdings" pitchFamily="2" charset="2"/>
              <a:buNone/>
            </a:pPr>
            <a:r>
              <a:rPr lang="en-US" sz="2400" dirty="0" smtClean="0"/>
              <a:t>A favorable supply shock</a:t>
            </a:r>
            <a:r>
              <a:rPr lang="en-US" sz="2400" dirty="0" smtClean="0">
                <a:latin typeface="Arial"/>
                <a:cs typeface="Arial"/>
              </a:rPr>
              <a:t>—</a:t>
            </a:r>
            <a:r>
              <a:rPr lang="en-US" sz="2400" dirty="0" smtClean="0"/>
              <a:t/>
            </a:r>
            <a:br>
              <a:rPr lang="en-US" sz="2400" dirty="0" smtClean="0"/>
            </a:br>
            <a:r>
              <a:rPr lang="en-US" sz="2400" dirty="0" smtClean="0"/>
              <a:t>a significant fall in oil prices.  </a:t>
            </a:r>
          </a:p>
          <a:p>
            <a:pPr marL="0" indent="0">
              <a:spcBef>
                <a:spcPct val="20000"/>
              </a:spcBef>
              <a:buClr>
                <a:srgbClr val="FF9900"/>
              </a:buClr>
              <a:buFont typeface="Wingdings" pitchFamily="2" charset="2"/>
              <a:buNone/>
            </a:pPr>
            <a:r>
              <a:rPr lang="en-US" sz="2400" dirty="0" smtClean="0"/>
              <a:t>As the model predicts, </a:t>
            </a:r>
            <a:br>
              <a:rPr lang="en-US" sz="2400" dirty="0" smtClean="0"/>
            </a:br>
            <a:r>
              <a:rPr lang="en-US" sz="2400" dirty="0" smtClean="0"/>
              <a:t>inflation and unemployment fell</a:t>
            </a:r>
            <a:r>
              <a:rPr lang="en-US" sz="2400" dirty="0"/>
              <a:t>.</a:t>
            </a:r>
            <a:endParaRPr lang="en-US" sz="2400" dirty="0" smtClean="0"/>
          </a:p>
        </p:txBody>
      </p:sp>
      <p:graphicFrame>
        <p:nvGraphicFramePr>
          <p:cNvPr id="88068" name="Object 2"/>
          <p:cNvGraphicFramePr>
            <a:graphicFrameLocks noChangeAspect="1"/>
          </p:cNvGraphicFramePr>
          <p:nvPr>
            <p:extLst>
              <p:ext uri="{D42A27DB-BD31-4B8C-83A1-F6EECF244321}">
                <p14:modId xmlns:p14="http://schemas.microsoft.com/office/powerpoint/2010/main" val="3193999346"/>
              </p:ext>
            </p:extLst>
          </p:nvPr>
        </p:nvGraphicFramePr>
        <p:xfrm>
          <a:off x="2981325" y="1189038"/>
          <a:ext cx="6184900" cy="5483225"/>
        </p:xfrm>
        <a:graphic>
          <a:graphicData uri="http://schemas.openxmlformats.org/presentationml/2006/ole">
            <mc:AlternateContent xmlns:mc="http://schemas.openxmlformats.org/markup-compatibility/2006">
              <mc:Choice xmlns:v="urn:schemas-microsoft-com:vml" Requires="v">
                <p:oleObj spid="_x0000_s13325" name="Worksheet" r:id="rId5" imgW="5486400" imgH="4972050" progId="Excel.Sheet.8">
                  <p:embed/>
                </p:oleObj>
              </mc:Choice>
              <mc:Fallback>
                <p:oleObj name="Worksheet" r:id="rId5" imgW="5486400" imgH="4972050" progId="Excel.Sheet.8">
                  <p:embed/>
                  <p:pic>
                    <p:nvPicPr>
                      <p:cNvPr id="0" name=""/>
                      <p:cNvPicPr>
                        <a:picLocks noChangeAspect="1" noChangeArrowheads="1"/>
                      </p:cNvPicPr>
                      <p:nvPr/>
                    </p:nvPicPr>
                    <p:blipFill>
                      <a:blip r:embed="rId6"/>
                      <a:srcRect/>
                      <a:stretch>
                        <a:fillRect/>
                      </a:stretch>
                    </p:blipFill>
                    <p:spPr bwMode="auto">
                      <a:xfrm>
                        <a:off x="2981325" y="1189038"/>
                        <a:ext cx="6184900" cy="548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1826424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Effect transition="in" filter="wipe(left)">
                                      <p:cBhvr>
                                        <p:cTn id="7" dur="500"/>
                                        <p:tgtEl>
                                          <p:spTgt spid="8806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2" end="2"/>
                                            </p:txEl>
                                          </p:spTgt>
                                        </p:tgtEl>
                                        <p:attrNameLst>
                                          <p:attrName>style.visibility</p:attrName>
                                        </p:attrNameLst>
                                      </p:cBhvr>
                                      <p:to>
                                        <p:strVal val="visible"/>
                                      </p:to>
                                    </p:set>
                                    <p:animEffect transition="in" filter="wipe(left)">
                                      <p:cBhvr>
                                        <p:cTn id="12" dur="500"/>
                                        <p:tgtEl>
                                          <p:spTgt spid="880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en-US" smtClean="0"/>
              <a:t>Stabilization policy</a:t>
            </a:r>
          </a:p>
        </p:txBody>
      </p:sp>
      <p:sp>
        <p:nvSpPr>
          <p:cNvPr id="54275" name="Rectangle 5"/>
          <p:cNvSpPr>
            <a:spLocks noGrp="1" noChangeArrowheads="1"/>
          </p:cNvSpPr>
          <p:nvPr>
            <p:ph type="body" idx="1"/>
          </p:nvPr>
        </p:nvSpPr>
        <p:spPr/>
        <p:txBody>
          <a:bodyPr/>
          <a:lstStyle/>
          <a:p>
            <a:r>
              <a:rPr lang="en-US" smtClean="0"/>
              <a:t>def:  policy actions aimed at reducing the severity of short-run economic fluctuations.</a:t>
            </a:r>
          </a:p>
          <a:p>
            <a:r>
              <a:rPr lang="en-US" smtClean="0"/>
              <a:t>Example:  Using monetary policy to combat the effects of adverse supply shocks…</a:t>
            </a:r>
          </a:p>
        </p:txBody>
      </p:sp>
    </p:spTree>
    <p:extLst>
      <p:ext uri="{BB962C8B-B14F-4D97-AF65-F5344CB8AC3E}">
        <p14:creationId xmlns:p14="http://schemas.microsoft.com/office/powerpoint/2010/main" val="1589865759"/>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3"/>
          <p:cNvSpPr>
            <a:spLocks noGrp="1" noChangeArrowheads="1"/>
          </p:cNvSpPr>
          <p:nvPr>
            <p:ph type="title"/>
          </p:nvPr>
        </p:nvSpPr>
        <p:spPr>
          <a:xfrm>
            <a:off x="466725" y="295275"/>
            <a:ext cx="8245475" cy="939800"/>
          </a:xfrm>
        </p:spPr>
        <p:txBody>
          <a:bodyPr/>
          <a:lstStyle/>
          <a:p>
            <a:r>
              <a:rPr lang="en-US" smtClean="0"/>
              <a:t>Stabilizing output with </a:t>
            </a:r>
            <a:br>
              <a:rPr lang="en-US" smtClean="0"/>
            </a:br>
            <a:r>
              <a:rPr lang="en-US" smtClean="0"/>
              <a:t>monetary policy</a:t>
            </a:r>
          </a:p>
        </p:txBody>
      </p:sp>
      <p:grpSp>
        <p:nvGrpSpPr>
          <p:cNvPr id="14342" name="Group 3"/>
          <p:cNvGrpSpPr>
            <a:grpSpLocks/>
          </p:cNvGrpSpPr>
          <p:nvPr/>
        </p:nvGrpSpPr>
        <p:grpSpPr bwMode="auto">
          <a:xfrm>
            <a:off x="3279775" y="3867150"/>
            <a:ext cx="5110163" cy="598488"/>
            <a:chOff x="2066" y="2361"/>
            <a:chExt cx="3219" cy="377"/>
          </a:xfrm>
        </p:grpSpPr>
        <p:graphicFrame>
          <p:nvGraphicFramePr>
            <p:cNvPr id="14340" name="Object 4"/>
            <p:cNvGraphicFramePr>
              <a:graphicFrameLocks noChangeAspect="1"/>
            </p:cNvGraphicFramePr>
            <p:nvPr/>
          </p:nvGraphicFramePr>
          <p:xfrm>
            <a:off x="2066" y="2381"/>
            <a:ext cx="255" cy="357"/>
          </p:xfrm>
          <a:graphic>
            <a:graphicData uri="http://schemas.openxmlformats.org/presentationml/2006/ole">
              <mc:AlternateContent xmlns:mc="http://schemas.openxmlformats.org/markup-compatibility/2006">
                <mc:Choice xmlns:v="urn:schemas-microsoft-com:vml" Requires="v">
                  <p:oleObj spid="_x0000_s14371"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6" y="2381"/>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7" name="Line 5"/>
            <p:cNvSpPr>
              <a:spLocks noChangeShapeType="1"/>
            </p:cNvSpPr>
            <p:nvPr/>
          </p:nvSpPr>
          <p:spPr bwMode="auto">
            <a:xfrm>
              <a:off x="2324" y="2587"/>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8" name="Text Box 6"/>
            <p:cNvSpPr txBox="1">
              <a:spLocks noChangeArrowheads="1"/>
            </p:cNvSpPr>
            <p:nvPr/>
          </p:nvSpPr>
          <p:spPr bwMode="auto">
            <a:xfrm>
              <a:off x="4709" y="2361"/>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1</a:t>
              </a:r>
              <a:endParaRPr lang="en-US" sz="2400" baseline="-25000">
                <a:latin typeface="Times New Roman" pitchFamily="18" charset="0"/>
              </a:endParaRPr>
            </a:p>
          </p:txBody>
        </p:sp>
      </p:grpSp>
      <p:grpSp>
        <p:nvGrpSpPr>
          <p:cNvPr id="14343" name="Group 7"/>
          <p:cNvGrpSpPr>
            <a:grpSpLocks/>
          </p:cNvGrpSpPr>
          <p:nvPr/>
        </p:nvGrpSpPr>
        <p:grpSpPr bwMode="auto">
          <a:xfrm>
            <a:off x="3352800" y="1590675"/>
            <a:ext cx="5257800" cy="4090988"/>
            <a:chOff x="2976" y="1296"/>
            <a:chExt cx="2304" cy="2053"/>
          </a:xfrm>
        </p:grpSpPr>
        <p:grpSp>
          <p:nvGrpSpPr>
            <p:cNvPr id="14362" name="Group 8"/>
            <p:cNvGrpSpPr>
              <a:grpSpLocks/>
            </p:cNvGrpSpPr>
            <p:nvPr/>
          </p:nvGrpSpPr>
          <p:grpSpPr bwMode="auto">
            <a:xfrm>
              <a:off x="3120" y="1536"/>
              <a:ext cx="1968" cy="1728"/>
              <a:chOff x="2640" y="1056"/>
              <a:chExt cx="2496" cy="2112"/>
            </a:xfrm>
          </p:grpSpPr>
          <p:sp>
            <p:nvSpPr>
              <p:cNvPr id="14365"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6"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63" name="Text Box 11"/>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4364" name="Text Box 12"/>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4344" name="Group 13"/>
          <p:cNvGrpSpPr>
            <a:grpSpLocks/>
          </p:cNvGrpSpPr>
          <p:nvPr/>
        </p:nvGrpSpPr>
        <p:grpSpPr bwMode="auto">
          <a:xfrm>
            <a:off x="4114800" y="1262063"/>
            <a:ext cx="3803650" cy="3600450"/>
            <a:chOff x="2592" y="720"/>
            <a:chExt cx="2396" cy="2268"/>
          </a:xfrm>
        </p:grpSpPr>
        <p:sp>
          <p:nvSpPr>
            <p:cNvPr id="14360" name="Arc 14"/>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61" name="Text Box 15"/>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92176" name="Text Box 16"/>
          <p:cNvSpPr txBox="1">
            <a:spLocks noChangeArrowheads="1"/>
          </p:cNvSpPr>
          <p:nvPr/>
        </p:nvSpPr>
        <p:spPr bwMode="auto">
          <a:xfrm>
            <a:off x="4876800" y="31210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14346" name="Text Box 21"/>
          <p:cNvSpPr txBox="1">
            <a:spLocks noChangeArrowheads="1"/>
          </p:cNvSpPr>
          <p:nvPr/>
        </p:nvSpPr>
        <p:spPr bwMode="auto">
          <a:xfrm>
            <a:off x="5943600" y="38528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grpSp>
        <p:nvGrpSpPr>
          <p:cNvPr id="6" name="Group 22"/>
          <p:cNvGrpSpPr>
            <a:grpSpLocks/>
          </p:cNvGrpSpPr>
          <p:nvPr/>
        </p:nvGrpSpPr>
        <p:grpSpPr bwMode="auto">
          <a:xfrm>
            <a:off x="4746625" y="3524250"/>
            <a:ext cx="381000" cy="2473325"/>
            <a:chOff x="4251" y="2531"/>
            <a:chExt cx="240" cy="1080"/>
          </a:xfrm>
        </p:grpSpPr>
        <p:sp>
          <p:nvSpPr>
            <p:cNvPr id="14358" name="Text Box 23"/>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4359" name="Line 24"/>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4348" name="Group 25"/>
          <p:cNvGrpSpPr>
            <a:grpSpLocks/>
          </p:cNvGrpSpPr>
          <p:nvPr/>
        </p:nvGrpSpPr>
        <p:grpSpPr bwMode="auto">
          <a:xfrm>
            <a:off x="5410200" y="1643063"/>
            <a:ext cx="1066800" cy="4267200"/>
            <a:chOff x="3408" y="960"/>
            <a:chExt cx="672" cy="2688"/>
          </a:xfrm>
        </p:grpSpPr>
        <p:grpSp>
          <p:nvGrpSpPr>
            <p:cNvPr id="14355" name="Group 26"/>
            <p:cNvGrpSpPr>
              <a:grpSpLocks/>
            </p:cNvGrpSpPr>
            <p:nvPr/>
          </p:nvGrpSpPr>
          <p:grpSpPr bwMode="auto">
            <a:xfrm>
              <a:off x="3408" y="960"/>
              <a:ext cx="672" cy="2435"/>
              <a:chOff x="3408" y="960"/>
              <a:chExt cx="672" cy="2435"/>
            </a:xfrm>
          </p:grpSpPr>
          <p:sp>
            <p:nvSpPr>
              <p:cNvPr id="14356" name="Line 2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Text Box 2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4339" name="Object 3"/>
            <p:cNvGraphicFramePr>
              <a:graphicFrameLocks noChangeAspect="1"/>
            </p:cNvGraphicFramePr>
            <p:nvPr/>
          </p:nvGraphicFramePr>
          <p:xfrm>
            <a:off x="3600" y="3395"/>
            <a:ext cx="193" cy="253"/>
          </p:xfrm>
          <a:graphic>
            <a:graphicData uri="http://schemas.openxmlformats.org/presentationml/2006/ole">
              <mc:AlternateContent xmlns:mc="http://schemas.openxmlformats.org/markup-compatibility/2006">
                <mc:Choice xmlns:v="urn:schemas-microsoft-com:vml" Requires="v">
                  <p:oleObj spid="_x0000_s14372"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0" y="3395"/>
                          <a:ext cx="193" cy="2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2190" name="Rectangle 30"/>
          <p:cNvSpPr>
            <a:spLocks noChangeArrowheads="1"/>
          </p:cNvSpPr>
          <p:nvPr/>
        </p:nvSpPr>
        <p:spPr bwMode="auto">
          <a:xfrm>
            <a:off x="423863" y="2336800"/>
            <a:ext cx="2152650" cy="21336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The adverse supply shock moves the economy to </a:t>
            </a:r>
            <a:br>
              <a:rPr lang="en-US" sz="2500" dirty="0"/>
            </a:br>
            <a:r>
              <a:rPr lang="en-US" sz="2500" dirty="0"/>
              <a:t>point B.</a:t>
            </a:r>
          </a:p>
        </p:txBody>
      </p:sp>
      <p:sp>
        <p:nvSpPr>
          <p:cNvPr id="92191" name="Line 31"/>
          <p:cNvSpPr>
            <a:spLocks noChangeShapeType="1"/>
          </p:cNvSpPr>
          <p:nvPr/>
        </p:nvSpPr>
        <p:spPr bwMode="auto">
          <a:xfrm flipV="1">
            <a:off x="3898900" y="3541713"/>
            <a:ext cx="3175" cy="657225"/>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92192" name="Line 32"/>
          <p:cNvSpPr>
            <a:spLocks noChangeShapeType="1"/>
          </p:cNvSpPr>
          <p:nvPr/>
        </p:nvSpPr>
        <p:spPr bwMode="auto">
          <a:xfrm>
            <a:off x="4897438" y="5375275"/>
            <a:ext cx="946150" cy="1588"/>
          </a:xfrm>
          <a:prstGeom prst="line">
            <a:avLst/>
          </a:prstGeom>
          <a:noFill/>
          <a:ln w="38100">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grpSp>
        <p:nvGrpSpPr>
          <p:cNvPr id="9" name="Group 17"/>
          <p:cNvGrpSpPr>
            <a:grpSpLocks/>
          </p:cNvGrpSpPr>
          <p:nvPr/>
        </p:nvGrpSpPr>
        <p:grpSpPr bwMode="auto">
          <a:xfrm>
            <a:off x="3259138" y="3155950"/>
            <a:ext cx="5122862" cy="598488"/>
            <a:chOff x="2053" y="1913"/>
            <a:chExt cx="3227" cy="377"/>
          </a:xfrm>
        </p:grpSpPr>
        <p:graphicFrame>
          <p:nvGraphicFramePr>
            <p:cNvPr id="14338" name="Object 2"/>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4373"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3" name="Line 19"/>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Text Box 20"/>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spTree>
    <p:extLst>
      <p:ext uri="{BB962C8B-B14F-4D97-AF65-F5344CB8AC3E}">
        <p14:creationId xmlns:p14="http://schemas.microsoft.com/office/powerpoint/2010/main" val="8826776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92191"/>
                                        </p:tgtEl>
                                        <p:attrNameLst>
                                          <p:attrName>style.visibility</p:attrName>
                                        </p:attrNameLst>
                                      </p:cBhvr>
                                      <p:to>
                                        <p:strVal val="visible"/>
                                      </p:to>
                                    </p:set>
                                    <p:anim calcmode="lin" valueType="num">
                                      <p:cBhvr>
                                        <p:cTn id="7" dur="500" fill="hold"/>
                                        <p:tgtEl>
                                          <p:spTgt spid="92191"/>
                                        </p:tgtEl>
                                        <p:attrNameLst>
                                          <p:attrName>ppt_x</p:attrName>
                                        </p:attrNameLst>
                                      </p:cBhvr>
                                      <p:tavLst>
                                        <p:tav tm="0">
                                          <p:val>
                                            <p:strVal val="#ppt_x"/>
                                          </p:val>
                                        </p:tav>
                                        <p:tav tm="100000">
                                          <p:val>
                                            <p:strVal val="#ppt_x"/>
                                          </p:val>
                                        </p:tav>
                                      </p:tavLst>
                                    </p:anim>
                                    <p:anim calcmode="lin" valueType="num">
                                      <p:cBhvr>
                                        <p:cTn id="8" dur="500" fill="hold"/>
                                        <p:tgtEl>
                                          <p:spTgt spid="92191"/>
                                        </p:tgtEl>
                                        <p:attrNameLst>
                                          <p:attrName>ppt_y</p:attrName>
                                        </p:attrNameLst>
                                      </p:cBhvr>
                                      <p:tavLst>
                                        <p:tav tm="0">
                                          <p:val>
                                            <p:strVal val="#ppt_y+#ppt_h/2"/>
                                          </p:val>
                                        </p:tav>
                                        <p:tav tm="100000">
                                          <p:val>
                                            <p:strVal val="#ppt_y"/>
                                          </p:val>
                                        </p:tav>
                                      </p:tavLst>
                                    </p:anim>
                                    <p:anim calcmode="lin" valueType="num">
                                      <p:cBhvr>
                                        <p:cTn id="9" dur="500" fill="hold"/>
                                        <p:tgtEl>
                                          <p:spTgt spid="92191"/>
                                        </p:tgtEl>
                                        <p:attrNameLst>
                                          <p:attrName>ppt_w</p:attrName>
                                        </p:attrNameLst>
                                      </p:cBhvr>
                                      <p:tavLst>
                                        <p:tav tm="0">
                                          <p:val>
                                            <p:strVal val="#ppt_w"/>
                                          </p:val>
                                        </p:tav>
                                        <p:tav tm="100000">
                                          <p:val>
                                            <p:strVal val="#ppt_w"/>
                                          </p:val>
                                        </p:tav>
                                      </p:tavLst>
                                    </p:anim>
                                    <p:anim calcmode="lin" valueType="num">
                                      <p:cBhvr>
                                        <p:cTn id="10" dur="500" fill="hold"/>
                                        <p:tgtEl>
                                          <p:spTgt spid="92191"/>
                                        </p:tgtEl>
                                        <p:attrNameLst>
                                          <p:attrName>ppt_h</p:attrName>
                                        </p:attrNameLst>
                                      </p:cBhvr>
                                      <p:tavLst>
                                        <p:tav tm="0">
                                          <p:val>
                                            <p:fltVal val="0"/>
                                          </p:val>
                                        </p:tav>
                                        <p:tav tm="100000">
                                          <p:val>
                                            <p:strVal val="#ppt_h"/>
                                          </p:val>
                                        </p:tav>
                                      </p:tavLst>
                                    </p:anim>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par>
                    <p:cTn id="15" fill="hold">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2190"/>
                                        </p:tgtEl>
                                        <p:attrNameLst>
                                          <p:attrName>style.visibility</p:attrName>
                                        </p:attrNameLst>
                                      </p:cBhvr>
                                      <p:to>
                                        <p:strVal val="visible"/>
                                      </p:to>
                                    </p:set>
                                    <p:animEffect transition="in" filter="fade">
                                      <p:cBhvr>
                                        <p:cTn id="19" dur="500"/>
                                        <p:tgtEl>
                                          <p:spTgt spid="92190"/>
                                        </p:tgtEl>
                                      </p:cBhvr>
                                    </p:animEffect>
                                  </p:childTnLst>
                                </p:cTn>
                              </p:par>
                            </p:childTnLst>
                          </p:cTn>
                        </p:par>
                        <p:par>
                          <p:cTn id="20" fill="hold">
                            <p:stCondLst>
                              <p:cond delay="500"/>
                            </p:stCondLst>
                            <p:childTnLst>
                              <p:par>
                                <p:cTn id="21" presetID="18" presetClass="entr" presetSubtype="12" fill="hold" grpId="0" nodeType="afterEffect">
                                  <p:stCondLst>
                                    <p:cond delay="0"/>
                                  </p:stCondLst>
                                  <p:childTnLst>
                                    <p:set>
                                      <p:cBhvr>
                                        <p:cTn id="22" dur="1" fill="hold">
                                          <p:stCondLst>
                                            <p:cond delay="0"/>
                                          </p:stCondLst>
                                        </p:cTn>
                                        <p:tgtEl>
                                          <p:spTgt spid="92176"/>
                                        </p:tgtEl>
                                        <p:attrNameLst>
                                          <p:attrName>style.visibility</p:attrName>
                                        </p:attrNameLst>
                                      </p:cBhvr>
                                      <p:to>
                                        <p:strVal val="visible"/>
                                      </p:to>
                                    </p:set>
                                    <p:animEffect transition="in" filter="strips(downLeft)">
                                      <p:cBhvr>
                                        <p:cTn id="23" dur="500"/>
                                        <p:tgtEl>
                                          <p:spTgt spid="92176"/>
                                        </p:tgtEl>
                                      </p:cBhvr>
                                    </p:animEffect>
                                  </p:childTnLst>
                                </p:cTn>
                              </p:par>
                            </p:childTnLst>
                          </p:cTn>
                        </p:par>
                        <p:par>
                          <p:cTn id="24" fill="hold" nodeType="afterGroup">
                            <p:stCondLst>
                              <p:cond delay="1000"/>
                            </p:stCondLst>
                            <p:childTnLst>
                              <p:par>
                                <p:cTn id="25" presetID="17" presetClass="entr" presetSubtype="2" fill="hold" grpId="0" nodeType="afterEffect">
                                  <p:stCondLst>
                                    <p:cond delay="0"/>
                                  </p:stCondLst>
                                  <p:childTnLst>
                                    <p:set>
                                      <p:cBhvr>
                                        <p:cTn id="26" dur="1" fill="hold">
                                          <p:stCondLst>
                                            <p:cond delay="0"/>
                                          </p:stCondLst>
                                        </p:cTn>
                                        <p:tgtEl>
                                          <p:spTgt spid="92192"/>
                                        </p:tgtEl>
                                        <p:attrNameLst>
                                          <p:attrName>style.visibility</p:attrName>
                                        </p:attrNameLst>
                                      </p:cBhvr>
                                      <p:to>
                                        <p:strVal val="visible"/>
                                      </p:to>
                                    </p:set>
                                    <p:anim calcmode="lin" valueType="num">
                                      <p:cBhvr>
                                        <p:cTn id="27" dur="500" fill="hold"/>
                                        <p:tgtEl>
                                          <p:spTgt spid="92192"/>
                                        </p:tgtEl>
                                        <p:attrNameLst>
                                          <p:attrName>ppt_x</p:attrName>
                                        </p:attrNameLst>
                                      </p:cBhvr>
                                      <p:tavLst>
                                        <p:tav tm="0">
                                          <p:val>
                                            <p:strVal val="#ppt_x+#ppt_w/2"/>
                                          </p:val>
                                        </p:tav>
                                        <p:tav tm="100000">
                                          <p:val>
                                            <p:strVal val="#ppt_x"/>
                                          </p:val>
                                        </p:tav>
                                      </p:tavLst>
                                    </p:anim>
                                    <p:anim calcmode="lin" valueType="num">
                                      <p:cBhvr>
                                        <p:cTn id="28" dur="500" fill="hold"/>
                                        <p:tgtEl>
                                          <p:spTgt spid="92192"/>
                                        </p:tgtEl>
                                        <p:attrNameLst>
                                          <p:attrName>ppt_y</p:attrName>
                                        </p:attrNameLst>
                                      </p:cBhvr>
                                      <p:tavLst>
                                        <p:tav tm="0">
                                          <p:val>
                                            <p:strVal val="#ppt_y"/>
                                          </p:val>
                                        </p:tav>
                                        <p:tav tm="100000">
                                          <p:val>
                                            <p:strVal val="#ppt_y"/>
                                          </p:val>
                                        </p:tav>
                                      </p:tavLst>
                                    </p:anim>
                                    <p:anim calcmode="lin" valueType="num">
                                      <p:cBhvr>
                                        <p:cTn id="29" dur="500" fill="hold"/>
                                        <p:tgtEl>
                                          <p:spTgt spid="92192"/>
                                        </p:tgtEl>
                                        <p:attrNameLst>
                                          <p:attrName>ppt_w</p:attrName>
                                        </p:attrNameLst>
                                      </p:cBhvr>
                                      <p:tavLst>
                                        <p:tav tm="0">
                                          <p:val>
                                            <p:fltVal val="0"/>
                                          </p:val>
                                        </p:tav>
                                        <p:tav tm="100000">
                                          <p:val>
                                            <p:strVal val="#ppt_w"/>
                                          </p:val>
                                        </p:tav>
                                      </p:tavLst>
                                    </p:anim>
                                    <p:anim calcmode="lin" valueType="num">
                                      <p:cBhvr>
                                        <p:cTn id="30" dur="500" fill="hold"/>
                                        <p:tgtEl>
                                          <p:spTgt spid="92192"/>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1500"/>
                            </p:stCondLst>
                            <p:childTnLst>
                              <p:par>
                                <p:cTn id="32" presetID="22" presetClass="entr" presetSubtype="1"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up)">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6" grpId="0" autoUpdateAnimBg="0"/>
      <p:bldP spid="92190" grpId="0" animBg="1" autoUpdateAnimBg="0"/>
      <p:bldP spid="92191" grpId="0" animBg="1"/>
      <p:bldP spid="9219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9"/>
          <p:cNvSpPr>
            <a:spLocks noGrp="1" noChangeArrowheads="1"/>
          </p:cNvSpPr>
          <p:nvPr>
            <p:ph type="title"/>
          </p:nvPr>
        </p:nvSpPr>
        <p:spPr>
          <a:xfrm>
            <a:off x="466725" y="295275"/>
            <a:ext cx="8245475" cy="939800"/>
          </a:xfrm>
        </p:spPr>
        <p:txBody>
          <a:bodyPr/>
          <a:lstStyle/>
          <a:p>
            <a:r>
              <a:rPr lang="en-US" smtClean="0"/>
              <a:t>Stabilizing output with </a:t>
            </a:r>
            <a:br>
              <a:rPr lang="en-US" smtClean="0"/>
            </a:br>
            <a:r>
              <a:rPr lang="en-US" smtClean="0"/>
              <a:t>monetary policy</a:t>
            </a:r>
          </a:p>
        </p:txBody>
      </p:sp>
      <p:grpSp>
        <p:nvGrpSpPr>
          <p:cNvPr id="15366" name="Group 3"/>
          <p:cNvGrpSpPr>
            <a:grpSpLocks/>
          </p:cNvGrpSpPr>
          <p:nvPr/>
        </p:nvGrpSpPr>
        <p:grpSpPr bwMode="auto">
          <a:xfrm>
            <a:off x="3276600" y="3929063"/>
            <a:ext cx="4451350" cy="566737"/>
            <a:chOff x="2064" y="2400"/>
            <a:chExt cx="2804" cy="357"/>
          </a:xfrm>
        </p:grpSpPr>
        <p:graphicFrame>
          <p:nvGraphicFramePr>
            <p:cNvPr id="15364" name="Object 4"/>
            <p:cNvGraphicFramePr>
              <a:graphicFrameLocks noChangeAspect="1"/>
            </p:cNvGraphicFramePr>
            <p:nvPr/>
          </p:nvGraphicFramePr>
          <p:xfrm>
            <a:off x="2064" y="2400"/>
            <a:ext cx="255" cy="357"/>
          </p:xfrm>
          <a:graphic>
            <a:graphicData uri="http://schemas.openxmlformats.org/presentationml/2006/ole">
              <mc:AlternateContent xmlns:mc="http://schemas.openxmlformats.org/markup-compatibility/2006">
                <mc:Choice xmlns:v="urn:schemas-microsoft-com:vml" Requires="v">
                  <p:oleObj spid="_x0000_s15395"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2400"/>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98" name="Line 5"/>
            <p:cNvSpPr>
              <a:spLocks noChangeShapeType="1"/>
            </p:cNvSpPr>
            <p:nvPr/>
          </p:nvSpPr>
          <p:spPr bwMode="auto">
            <a:xfrm>
              <a:off x="2324" y="2587"/>
              <a:ext cx="2544" cy="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67" name="Group 6"/>
          <p:cNvGrpSpPr>
            <a:grpSpLocks/>
          </p:cNvGrpSpPr>
          <p:nvPr/>
        </p:nvGrpSpPr>
        <p:grpSpPr bwMode="auto">
          <a:xfrm>
            <a:off x="3352800" y="1590675"/>
            <a:ext cx="5257800" cy="4090988"/>
            <a:chOff x="2976" y="1296"/>
            <a:chExt cx="2304" cy="2053"/>
          </a:xfrm>
        </p:grpSpPr>
        <p:grpSp>
          <p:nvGrpSpPr>
            <p:cNvPr id="15393" name="Group 7"/>
            <p:cNvGrpSpPr>
              <a:grpSpLocks/>
            </p:cNvGrpSpPr>
            <p:nvPr/>
          </p:nvGrpSpPr>
          <p:grpSpPr bwMode="auto">
            <a:xfrm>
              <a:off x="3120" y="1536"/>
              <a:ext cx="1968" cy="1728"/>
              <a:chOff x="2640" y="1056"/>
              <a:chExt cx="2496" cy="2112"/>
            </a:xfrm>
          </p:grpSpPr>
          <p:sp>
            <p:nvSpPr>
              <p:cNvPr id="15396"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94" name="Text Box 10"/>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5395" name="Text Box 11"/>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5368" name="Group 12"/>
          <p:cNvGrpSpPr>
            <a:grpSpLocks/>
          </p:cNvGrpSpPr>
          <p:nvPr/>
        </p:nvGrpSpPr>
        <p:grpSpPr bwMode="auto">
          <a:xfrm>
            <a:off x="4114800" y="1262063"/>
            <a:ext cx="3803650" cy="3600450"/>
            <a:chOff x="2592" y="720"/>
            <a:chExt cx="2396" cy="2268"/>
          </a:xfrm>
        </p:grpSpPr>
        <p:sp>
          <p:nvSpPr>
            <p:cNvPr id="15391" name="Arc 13"/>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92" name="Text Box 14"/>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15369" name="Text Box 15"/>
          <p:cNvSpPr txBox="1">
            <a:spLocks noChangeArrowheads="1"/>
          </p:cNvSpPr>
          <p:nvPr/>
        </p:nvSpPr>
        <p:spPr bwMode="auto">
          <a:xfrm>
            <a:off x="4876800" y="31210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15370" name="Text Box 20"/>
          <p:cNvSpPr txBox="1">
            <a:spLocks noChangeArrowheads="1"/>
          </p:cNvSpPr>
          <p:nvPr/>
        </p:nvSpPr>
        <p:spPr bwMode="auto">
          <a:xfrm>
            <a:off x="5943600" y="38528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94229" name="Text Box 21"/>
          <p:cNvSpPr txBox="1">
            <a:spLocks noChangeArrowheads="1"/>
          </p:cNvSpPr>
          <p:nvPr/>
        </p:nvSpPr>
        <p:spPr bwMode="auto">
          <a:xfrm>
            <a:off x="5972175" y="3168650"/>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grpSp>
        <p:nvGrpSpPr>
          <p:cNvPr id="15372" name="Group 22"/>
          <p:cNvGrpSpPr>
            <a:grpSpLocks/>
          </p:cNvGrpSpPr>
          <p:nvPr/>
        </p:nvGrpSpPr>
        <p:grpSpPr bwMode="auto">
          <a:xfrm>
            <a:off x="4746625" y="3524250"/>
            <a:ext cx="381000" cy="2473325"/>
            <a:chOff x="4251" y="2531"/>
            <a:chExt cx="240" cy="1080"/>
          </a:xfrm>
        </p:grpSpPr>
        <p:sp>
          <p:nvSpPr>
            <p:cNvPr id="15389" name="Text Box 23"/>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5390" name="Line 24"/>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73" name="Group 25"/>
          <p:cNvGrpSpPr>
            <a:grpSpLocks/>
          </p:cNvGrpSpPr>
          <p:nvPr/>
        </p:nvGrpSpPr>
        <p:grpSpPr bwMode="auto">
          <a:xfrm>
            <a:off x="5410200" y="1643063"/>
            <a:ext cx="1066800" cy="4267200"/>
            <a:chOff x="3408" y="960"/>
            <a:chExt cx="672" cy="2688"/>
          </a:xfrm>
        </p:grpSpPr>
        <p:grpSp>
          <p:nvGrpSpPr>
            <p:cNvPr id="15386" name="Group 26"/>
            <p:cNvGrpSpPr>
              <a:grpSpLocks/>
            </p:cNvGrpSpPr>
            <p:nvPr/>
          </p:nvGrpSpPr>
          <p:grpSpPr bwMode="auto">
            <a:xfrm>
              <a:off x="3408" y="960"/>
              <a:ext cx="672" cy="2435"/>
              <a:chOff x="3408" y="960"/>
              <a:chExt cx="672" cy="2435"/>
            </a:xfrm>
          </p:grpSpPr>
          <p:sp>
            <p:nvSpPr>
              <p:cNvPr id="15387" name="Line 2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8" name="Text Box 2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5363" name="Object 3"/>
            <p:cNvGraphicFramePr>
              <a:graphicFrameLocks noChangeAspect="1"/>
            </p:cNvGraphicFramePr>
            <p:nvPr/>
          </p:nvGraphicFramePr>
          <p:xfrm>
            <a:off x="3600" y="3395"/>
            <a:ext cx="193" cy="253"/>
          </p:xfrm>
          <a:graphic>
            <a:graphicData uri="http://schemas.openxmlformats.org/presentationml/2006/ole">
              <mc:AlternateContent xmlns:mc="http://schemas.openxmlformats.org/markup-compatibility/2006">
                <mc:Choice xmlns:v="urn:schemas-microsoft-com:vml" Requires="v">
                  <p:oleObj spid="_x0000_s15396"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0" y="3395"/>
                          <a:ext cx="193" cy="2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4241" name="Rectangle 33"/>
          <p:cNvSpPr>
            <a:spLocks noChangeArrowheads="1"/>
          </p:cNvSpPr>
          <p:nvPr/>
        </p:nvSpPr>
        <p:spPr bwMode="auto">
          <a:xfrm>
            <a:off x="420688" y="1579563"/>
            <a:ext cx="2452687" cy="20574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But the Fed accommodates the shock by raising </a:t>
            </a:r>
            <a:r>
              <a:rPr lang="en-US" sz="2500" dirty="0" err="1"/>
              <a:t>agg</a:t>
            </a:r>
            <a:r>
              <a:rPr lang="en-US" sz="2500" dirty="0"/>
              <a:t>. demand.</a:t>
            </a:r>
          </a:p>
        </p:txBody>
      </p:sp>
      <p:sp>
        <p:nvSpPr>
          <p:cNvPr id="94242" name="Rectangle 34"/>
          <p:cNvSpPr>
            <a:spLocks noChangeArrowheads="1"/>
          </p:cNvSpPr>
          <p:nvPr/>
        </p:nvSpPr>
        <p:spPr bwMode="auto">
          <a:xfrm>
            <a:off x="336550" y="3973513"/>
            <a:ext cx="2819400" cy="20574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results:  </a:t>
            </a:r>
            <a:br>
              <a:rPr lang="en-US" sz="2500" dirty="0"/>
            </a:br>
            <a:r>
              <a:rPr lang="en-US" sz="2500" b="1" i="1" dirty="0"/>
              <a:t>P</a:t>
            </a:r>
            <a:r>
              <a:rPr lang="en-US" sz="2500" dirty="0"/>
              <a:t>  is permanently higher, but </a:t>
            </a:r>
            <a:r>
              <a:rPr lang="en-US" sz="2500" b="1" i="1" dirty="0"/>
              <a:t>Y</a:t>
            </a:r>
            <a:r>
              <a:rPr lang="en-US" sz="2500" dirty="0"/>
              <a:t> remains at its full-employment level.</a:t>
            </a:r>
          </a:p>
        </p:txBody>
      </p:sp>
      <p:sp>
        <p:nvSpPr>
          <p:cNvPr id="15376" name="Line 35"/>
          <p:cNvSpPr>
            <a:spLocks noChangeShapeType="1"/>
          </p:cNvSpPr>
          <p:nvPr/>
        </p:nvSpPr>
        <p:spPr bwMode="auto">
          <a:xfrm flipV="1">
            <a:off x="3898900" y="3541713"/>
            <a:ext cx="3175" cy="657225"/>
          </a:xfrm>
          <a:prstGeom prst="line">
            <a:avLst/>
          </a:prstGeom>
          <a:noFill/>
          <a:ln w="38100">
            <a:solidFill>
              <a:srgbClr val="DDDDDD"/>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5377" name="Line 36"/>
          <p:cNvSpPr>
            <a:spLocks noChangeShapeType="1"/>
          </p:cNvSpPr>
          <p:nvPr/>
        </p:nvSpPr>
        <p:spPr bwMode="auto">
          <a:xfrm>
            <a:off x="4897438" y="5375275"/>
            <a:ext cx="946150" cy="1588"/>
          </a:xfrm>
          <a:prstGeom prst="line">
            <a:avLst/>
          </a:prstGeom>
          <a:noFill/>
          <a:ln w="38100">
            <a:solidFill>
              <a:srgbClr val="DDDDDD"/>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sp>
        <p:nvSpPr>
          <p:cNvPr id="94245" name="Line 37"/>
          <p:cNvSpPr>
            <a:spLocks noChangeShapeType="1"/>
          </p:cNvSpPr>
          <p:nvPr/>
        </p:nvSpPr>
        <p:spPr bwMode="auto">
          <a:xfrm>
            <a:off x="4424363" y="2795588"/>
            <a:ext cx="6667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94246" name="Line 38"/>
          <p:cNvSpPr>
            <a:spLocks noChangeShapeType="1"/>
          </p:cNvSpPr>
          <p:nvPr/>
        </p:nvSpPr>
        <p:spPr bwMode="auto">
          <a:xfrm>
            <a:off x="4940300" y="5376863"/>
            <a:ext cx="9080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5380" name="Group 16"/>
          <p:cNvGrpSpPr>
            <a:grpSpLocks/>
          </p:cNvGrpSpPr>
          <p:nvPr/>
        </p:nvGrpSpPr>
        <p:grpSpPr bwMode="auto">
          <a:xfrm>
            <a:off x="3259138" y="3155950"/>
            <a:ext cx="5122862" cy="598488"/>
            <a:chOff x="2053" y="1913"/>
            <a:chExt cx="3227" cy="377"/>
          </a:xfrm>
        </p:grpSpPr>
        <p:graphicFrame>
          <p:nvGraphicFramePr>
            <p:cNvPr id="15362" name="Object 2"/>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5397"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84" name="Line 18"/>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5" name="Text Box 19"/>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grpSp>
        <p:nvGrpSpPr>
          <p:cNvPr id="10" name="Group 30"/>
          <p:cNvGrpSpPr>
            <a:grpSpLocks/>
          </p:cNvGrpSpPr>
          <p:nvPr/>
        </p:nvGrpSpPr>
        <p:grpSpPr bwMode="auto">
          <a:xfrm>
            <a:off x="4645025" y="890588"/>
            <a:ext cx="3803650" cy="3600450"/>
            <a:chOff x="2926" y="486"/>
            <a:chExt cx="2396" cy="2268"/>
          </a:xfrm>
        </p:grpSpPr>
        <p:sp>
          <p:nvSpPr>
            <p:cNvPr id="15382" name="Arc 31"/>
            <p:cNvSpPr>
              <a:spLocks/>
            </p:cNvSpPr>
            <p:nvPr/>
          </p:nvSpPr>
          <p:spPr bwMode="auto">
            <a:xfrm flipH="1" flipV="1">
              <a:off x="2926" y="48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83" name="Text Box 32"/>
            <p:cNvSpPr txBox="1">
              <a:spLocks noChangeArrowheads="1"/>
            </p:cNvSpPr>
            <p:nvPr/>
          </p:nvSpPr>
          <p:spPr bwMode="auto">
            <a:xfrm>
              <a:off x="4712" y="247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Tree>
    <p:extLst>
      <p:ext uri="{BB962C8B-B14F-4D97-AF65-F5344CB8AC3E}">
        <p14:creationId xmlns:p14="http://schemas.microsoft.com/office/powerpoint/2010/main" val="2567008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94245"/>
                                        </p:tgtEl>
                                        <p:attrNameLst>
                                          <p:attrName>style.visibility</p:attrName>
                                        </p:attrNameLst>
                                      </p:cBhvr>
                                      <p:to>
                                        <p:strVal val="visible"/>
                                      </p:to>
                                    </p:set>
                                    <p:anim calcmode="lin" valueType="num">
                                      <p:cBhvr>
                                        <p:cTn id="7" dur="500" fill="hold"/>
                                        <p:tgtEl>
                                          <p:spTgt spid="94245"/>
                                        </p:tgtEl>
                                        <p:attrNameLst>
                                          <p:attrName>ppt_x</p:attrName>
                                        </p:attrNameLst>
                                      </p:cBhvr>
                                      <p:tavLst>
                                        <p:tav tm="0">
                                          <p:val>
                                            <p:strVal val="#ppt_x-#ppt_w/2"/>
                                          </p:val>
                                        </p:tav>
                                        <p:tav tm="100000">
                                          <p:val>
                                            <p:strVal val="#ppt_x"/>
                                          </p:val>
                                        </p:tav>
                                      </p:tavLst>
                                    </p:anim>
                                    <p:anim calcmode="lin" valueType="num">
                                      <p:cBhvr>
                                        <p:cTn id="8" dur="500" fill="hold"/>
                                        <p:tgtEl>
                                          <p:spTgt spid="94245"/>
                                        </p:tgtEl>
                                        <p:attrNameLst>
                                          <p:attrName>ppt_y</p:attrName>
                                        </p:attrNameLst>
                                      </p:cBhvr>
                                      <p:tavLst>
                                        <p:tav tm="0">
                                          <p:val>
                                            <p:strVal val="#ppt_y"/>
                                          </p:val>
                                        </p:tav>
                                        <p:tav tm="100000">
                                          <p:val>
                                            <p:strVal val="#ppt_y"/>
                                          </p:val>
                                        </p:tav>
                                      </p:tavLst>
                                    </p:anim>
                                    <p:anim calcmode="lin" valueType="num">
                                      <p:cBhvr>
                                        <p:cTn id="9" dur="500" fill="hold"/>
                                        <p:tgtEl>
                                          <p:spTgt spid="94245"/>
                                        </p:tgtEl>
                                        <p:attrNameLst>
                                          <p:attrName>ppt_w</p:attrName>
                                        </p:attrNameLst>
                                      </p:cBhvr>
                                      <p:tavLst>
                                        <p:tav tm="0">
                                          <p:val>
                                            <p:fltVal val="0"/>
                                          </p:val>
                                        </p:tav>
                                        <p:tav tm="100000">
                                          <p:val>
                                            <p:strVal val="#ppt_w"/>
                                          </p:val>
                                        </p:tav>
                                      </p:tavLst>
                                    </p:anim>
                                    <p:anim calcmode="lin" valueType="num">
                                      <p:cBhvr>
                                        <p:cTn id="10" dur="500" fill="hold"/>
                                        <p:tgtEl>
                                          <p:spTgt spid="94245"/>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8" presetClass="entr" presetSubtype="6"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strips(downRight)">
                                      <p:cBhvr>
                                        <p:cTn id="14" dur="500"/>
                                        <p:tgtEl>
                                          <p:spTgt spid="10"/>
                                        </p:tgtEl>
                                      </p:cBhvr>
                                    </p:animEffect>
                                  </p:childTnLst>
                                </p:cTn>
                              </p:par>
                            </p:childTnLst>
                          </p:cTn>
                        </p:par>
                        <p:par>
                          <p:cTn id="15" fill="hold" nodeType="afterGroup">
                            <p:stCondLst>
                              <p:cond delay="1000"/>
                            </p:stCondLst>
                            <p:childTnLst>
                              <p:par>
                                <p:cTn id="16" presetID="18" presetClass="entr" presetSubtype="12" fill="hold" grpId="0" nodeType="afterEffect">
                                  <p:stCondLst>
                                    <p:cond delay="0"/>
                                  </p:stCondLst>
                                  <p:childTnLst>
                                    <p:set>
                                      <p:cBhvr>
                                        <p:cTn id="17" dur="1" fill="hold">
                                          <p:stCondLst>
                                            <p:cond delay="0"/>
                                          </p:stCondLst>
                                        </p:cTn>
                                        <p:tgtEl>
                                          <p:spTgt spid="94229"/>
                                        </p:tgtEl>
                                        <p:attrNameLst>
                                          <p:attrName>style.visibility</p:attrName>
                                        </p:attrNameLst>
                                      </p:cBhvr>
                                      <p:to>
                                        <p:strVal val="visible"/>
                                      </p:to>
                                    </p:set>
                                    <p:animEffect transition="in" filter="strips(downLeft)">
                                      <p:cBhvr>
                                        <p:cTn id="18" dur="500"/>
                                        <p:tgtEl>
                                          <p:spTgt spid="94229"/>
                                        </p:tgtEl>
                                      </p:cBhvr>
                                    </p:animEffect>
                                  </p:childTnLst>
                                </p:cTn>
                              </p:par>
                            </p:childTnLst>
                          </p:cTn>
                        </p:par>
                        <p:par>
                          <p:cTn id="19" fill="hold" nodeType="afterGroup">
                            <p:stCondLst>
                              <p:cond delay="1500"/>
                            </p:stCondLst>
                            <p:childTnLst>
                              <p:par>
                                <p:cTn id="20" presetID="17" presetClass="entr" presetSubtype="8" fill="hold" grpId="0" nodeType="afterEffect">
                                  <p:stCondLst>
                                    <p:cond delay="0"/>
                                  </p:stCondLst>
                                  <p:childTnLst>
                                    <p:set>
                                      <p:cBhvr>
                                        <p:cTn id="21" dur="1" fill="hold">
                                          <p:stCondLst>
                                            <p:cond delay="0"/>
                                          </p:stCondLst>
                                        </p:cTn>
                                        <p:tgtEl>
                                          <p:spTgt spid="94246"/>
                                        </p:tgtEl>
                                        <p:attrNameLst>
                                          <p:attrName>style.visibility</p:attrName>
                                        </p:attrNameLst>
                                      </p:cBhvr>
                                      <p:to>
                                        <p:strVal val="visible"/>
                                      </p:to>
                                    </p:set>
                                    <p:anim calcmode="lin" valueType="num">
                                      <p:cBhvr>
                                        <p:cTn id="22" dur="500" fill="hold"/>
                                        <p:tgtEl>
                                          <p:spTgt spid="94246"/>
                                        </p:tgtEl>
                                        <p:attrNameLst>
                                          <p:attrName>ppt_x</p:attrName>
                                        </p:attrNameLst>
                                      </p:cBhvr>
                                      <p:tavLst>
                                        <p:tav tm="0">
                                          <p:val>
                                            <p:strVal val="#ppt_x-#ppt_w/2"/>
                                          </p:val>
                                        </p:tav>
                                        <p:tav tm="100000">
                                          <p:val>
                                            <p:strVal val="#ppt_x"/>
                                          </p:val>
                                        </p:tav>
                                      </p:tavLst>
                                    </p:anim>
                                    <p:anim calcmode="lin" valueType="num">
                                      <p:cBhvr>
                                        <p:cTn id="23" dur="500" fill="hold"/>
                                        <p:tgtEl>
                                          <p:spTgt spid="94246"/>
                                        </p:tgtEl>
                                        <p:attrNameLst>
                                          <p:attrName>ppt_y</p:attrName>
                                        </p:attrNameLst>
                                      </p:cBhvr>
                                      <p:tavLst>
                                        <p:tav tm="0">
                                          <p:val>
                                            <p:strVal val="#ppt_y"/>
                                          </p:val>
                                        </p:tav>
                                        <p:tav tm="100000">
                                          <p:val>
                                            <p:strVal val="#ppt_y"/>
                                          </p:val>
                                        </p:tav>
                                      </p:tavLst>
                                    </p:anim>
                                    <p:anim calcmode="lin" valueType="num">
                                      <p:cBhvr>
                                        <p:cTn id="24" dur="500" fill="hold"/>
                                        <p:tgtEl>
                                          <p:spTgt spid="94246"/>
                                        </p:tgtEl>
                                        <p:attrNameLst>
                                          <p:attrName>ppt_w</p:attrName>
                                        </p:attrNameLst>
                                      </p:cBhvr>
                                      <p:tavLst>
                                        <p:tav tm="0">
                                          <p:val>
                                            <p:fltVal val="0"/>
                                          </p:val>
                                        </p:tav>
                                        <p:tav tm="100000">
                                          <p:val>
                                            <p:strVal val="#ppt_w"/>
                                          </p:val>
                                        </p:tav>
                                      </p:tavLst>
                                    </p:anim>
                                    <p:anim calcmode="lin" valueType="num">
                                      <p:cBhvr>
                                        <p:cTn id="25" dur="500" fill="hold"/>
                                        <p:tgtEl>
                                          <p:spTgt spid="94246"/>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4242"/>
                                        </p:tgtEl>
                                        <p:attrNameLst>
                                          <p:attrName>style.visibility</p:attrName>
                                        </p:attrNameLst>
                                      </p:cBhvr>
                                      <p:to>
                                        <p:strVal val="visible"/>
                                      </p:to>
                                    </p:set>
                                    <p:animEffect transition="in" filter="fade">
                                      <p:cBhvr>
                                        <p:cTn id="30" dur="500"/>
                                        <p:tgtEl>
                                          <p:spTgt spid="94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9" grpId="0" autoUpdateAnimBg="0"/>
      <p:bldP spid="94242" grpId="0" animBg="1" autoUpdateAnimBg="0"/>
      <p:bldP spid="94245" grpId="0" animBg="1"/>
      <p:bldP spid="9424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344488" indent="-344488">
              <a:spcBef>
                <a:spcPct val="60000"/>
              </a:spcBef>
              <a:buNone/>
            </a:pPr>
            <a:r>
              <a:rPr lang="en-US" sz="2400" dirty="0">
                <a:solidFill>
                  <a:srgbClr val="333399"/>
                </a:solidFill>
              </a:rPr>
              <a:t>1.	</a:t>
            </a:r>
            <a:r>
              <a:rPr lang="en-US" sz="2400" dirty="0">
                <a:solidFill>
                  <a:srgbClr val="000000"/>
                </a:solidFill>
              </a:rPr>
              <a:t>Long run: prices are flexible, output and employment are always at their natural rates, and the classical theory applies.</a:t>
            </a:r>
          </a:p>
          <a:p>
            <a:pPr marL="344488" indent="-344488">
              <a:spcBef>
                <a:spcPct val="20000"/>
              </a:spcBef>
              <a:buNone/>
            </a:pPr>
            <a:r>
              <a:rPr lang="en-US" sz="2400" dirty="0">
                <a:solidFill>
                  <a:srgbClr val="000000"/>
                </a:solidFill>
              </a:rPr>
              <a:t>	Short run:  prices are sticky, shocks can push output and employment away from their natural rates.  </a:t>
            </a:r>
          </a:p>
          <a:p>
            <a:pPr marL="344488" indent="-344488">
              <a:spcBef>
                <a:spcPct val="60000"/>
              </a:spcBef>
              <a:buNone/>
            </a:pPr>
            <a:r>
              <a:rPr lang="en-US" sz="2400" dirty="0">
                <a:solidFill>
                  <a:srgbClr val="333399"/>
                </a:solidFill>
              </a:rPr>
              <a:t>2.	</a:t>
            </a:r>
            <a:r>
              <a:rPr lang="en-US" sz="2400" dirty="0">
                <a:solidFill>
                  <a:srgbClr val="000000"/>
                </a:solidFill>
              </a:rPr>
              <a:t>Aggregate demand and supply:  </a:t>
            </a:r>
            <a:br>
              <a:rPr lang="en-US" sz="2400" dirty="0">
                <a:solidFill>
                  <a:srgbClr val="000000"/>
                </a:solidFill>
              </a:rPr>
            </a:br>
            <a:r>
              <a:rPr lang="en-US" sz="2400" dirty="0">
                <a:solidFill>
                  <a:srgbClr val="000000"/>
                </a:solidFill>
              </a:rPr>
              <a:t>a framework to analyze economic fluctuations</a:t>
            </a:r>
            <a:endParaRPr lang="en-US" sz="3200"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60000"/>
              </a:spcBef>
              <a:buNone/>
            </a:pPr>
            <a:r>
              <a:rPr lang="en-US" sz="2400" dirty="0">
                <a:solidFill>
                  <a:srgbClr val="333399"/>
                </a:solidFill>
              </a:rPr>
              <a:t>3. </a:t>
            </a:r>
            <a:r>
              <a:rPr lang="en-US" sz="2400" dirty="0">
                <a:solidFill>
                  <a:srgbClr val="000000"/>
                </a:solidFill>
              </a:rPr>
              <a:t>The aggregate demand curve slopes downward.</a:t>
            </a:r>
          </a:p>
          <a:p>
            <a:pPr>
              <a:spcBef>
                <a:spcPct val="60000"/>
              </a:spcBef>
              <a:buNone/>
            </a:pPr>
            <a:r>
              <a:rPr lang="en-US" sz="2400" dirty="0">
                <a:solidFill>
                  <a:srgbClr val="333399"/>
                </a:solidFill>
              </a:rPr>
              <a:t>4. </a:t>
            </a:r>
            <a:r>
              <a:rPr lang="en-US" sz="2400" dirty="0">
                <a:solidFill>
                  <a:srgbClr val="000000"/>
                </a:solidFill>
              </a:rPr>
              <a:t>The long-run aggregate supply curve is vertical, because output depends on technology and factor supplies, but not prices.</a:t>
            </a:r>
          </a:p>
          <a:p>
            <a:pPr>
              <a:spcBef>
                <a:spcPct val="60000"/>
              </a:spcBef>
              <a:buNone/>
            </a:pPr>
            <a:r>
              <a:rPr lang="en-US" sz="2400" dirty="0">
                <a:solidFill>
                  <a:srgbClr val="333399"/>
                </a:solidFill>
              </a:rPr>
              <a:t>5. </a:t>
            </a:r>
            <a:r>
              <a:rPr lang="en-US" sz="2400" dirty="0">
                <a:solidFill>
                  <a:srgbClr val="000000"/>
                </a:solidFill>
              </a:rPr>
              <a:t>The short-run aggregate supply curve is horizontal, because prices are sticky at predetermined levels.</a:t>
            </a:r>
            <a:endParaRPr lang="en-US" sz="3200"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36226868"/>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6" name="Chart 15"/>
          <p:cNvGraphicFramePr>
            <a:graphicFrameLocks noGrp="1"/>
          </p:cNvGraphicFramePr>
          <p:nvPr>
            <p:extLst>
              <p:ext uri="{D42A27DB-BD31-4B8C-83A1-F6EECF244321}">
                <p14:modId xmlns:p14="http://schemas.microsoft.com/office/powerpoint/2010/main" val="1181094256"/>
              </p:ext>
            </p:extLst>
          </p:nvPr>
        </p:nvGraphicFramePr>
        <p:xfrm>
          <a:off x="1106424" y="713232"/>
          <a:ext cx="8037576" cy="6044184"/>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466725" y="215900"/>
            <a:ext cx="8245475" cy="560388"/>
          </a:xfrm>
        </p:spPr>
        <p:txBody>
          <a:bodyPr/>
          <a:lstStyle/>
          <a:p>
            <a:pPr>
              <a:defRPr/>
            </a:pPr>
            <a:r>
              <a:rPr lang="en-US" sz="2800" dirty="0" smtClean="0">
                <a:solidFill>
                  <a:srgbClr val="336699"/>
                </a:solidFill>
                <a:latin typeface="+mj-lt"/>
              </a:rPr>
              <a:t>Growth rates of real GDP, consumption</a:t>
            </a:r>
          </a:p>
        </p:txBody>
      </p:sp>
      <p:sp>
        <p:nvSpPr>
          <p:cNvPr id="35846" name="Text Box 56"/>
          <p:cNvSpPr txBox="1">
            <a:spLocks noChangeArrowheads="1"/>
          </p:cNvSpPr>
          <p:nvPr/>
        </p:nvSpPr>
        <p:spPr bwMode="auto">
          <a:xfrm>
            <a:off x="38999" y="864499"/>
            <a:ext cx="1212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Percent change from 4 quarters earlier</a:t>
            </a:r>
          </a:p>
        </p:txBody>
      </p:sp>
      <p:sp>
        <p:nvSpPr>
          <p:cNvPr id="35847" name="Line 51"/>
          <p:cNvSpPr>
            <a:spLocks noChangeShapeType="1"/>
          </p:cNvSpPr>
          <p:nvPr/>
        </p:nvSpPr>
        <p:spPr bwMode="auto">
          <a:xfrm flipV="1">
            <a:off x="1749365" y="4821694"/>
            <a:ext cx="7067576"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nvGrpSpPr>
          <p:cNvPr id="3" name="Group 61"/>
          <p:cNvGrpSpPr>
            <a:grpSpLocks/>
          </p:cNvGrpSpPr>
          <p:nvPr/>
        </p:nvGrpSpPr>
        <p:grpSpPr bwMode="auto">
          <a:xfrm>
            <a:off x="101039" y="3159873"/>
            <a:ext cx="8715902" cy="965200"/>
            <a:chOff x="81" y="1833"/>
            <a:chExt cx="5496" cy="608"/>
          </a:xfrm>
        </p:grpSpPr>
        <p:sp>
          <p:nvSpPr>
            <p:cNvPr id="35855" name="Line 52"/>
            <p:cNvSpPr>
              <a:spLocks noChangeShapeType="1"/>
            </p:cNvSpPr>
            <p:nvPr/>
          </p:nvSpPr>
          <p:spPr bwMode="auto">
            <a:xfrm flipV="1">
              <a:off x="1125" y="2148"/>
              <a:ext cx="4452" cy="2"/>
            </a:xfrm>
            <a:prstGeom prst="line">
              <a:avLst/>
            </a:prstGeom>
            <a:noFill/>
            <a:ln w="38100">
              <a:solidFill>
                <a:srgbClr val="8274E4"/>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6" name="Text Box 55"/>
            <p:cNvSpPr txBox="1">
              <a:spLocks noChangeArrowheads="1"/>
            </p:cNvSpPr>
            <p:nvPr/>
          </p:nvSpPr>
          <p:spPr bwMode="auto">
            <a:xfrm>
              <a:off x="81" y="1833"/>
              <a:ext cx="785"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90000"/>
                </a:lnSpc>
                <a:spcBef>
                  <a:spcPct val="50000"/>
                </a:spcBef>
              </a:pPr>
              <a:r>
                <a:rPr lang="en-US" sz="2100" i="1" dirty="0">
                  <a:solidFill>
                    <a:srgbClr val="000000"/>
                  </a:solidFill>
                </a:rPr>
                <a:t>Average growth rate</a:t>
              </a:r>
            </a:p>
          </p:txBody>
        </p:sp>
        <p:sp>
          <p:nvSpPr>
            <p:cNvPr id="35857" name="Line 56"/>
            <p:cNvSpPr>
              <a:spLocks noChangeShapeType="1"/>
            </p:cNvSpPr>
            <p:nvPr/>
          </p:nvSpPr>
          <p:spPr bwMode="auto">
            <a:xfrm>
              <a:off x="835" y="2148"/>
              <a:ext cx="290"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4" name="Group 59"/>
          <p:cNvGrpSpPr>
            <a:grpSpLocks/>
          </p:cNvGrpSpPr>
          <p:nvPr/>
        </p:nvGrpSpPr>
        <p:grpSpPr bwMode="auto">
          <a:xfrm>
            <a:off x="4017210" y="913729"/>
            <a:ext cx="2070100" cy="733425"/>
            <a:chOff x="2901" y="595"/>
            <a:chExt cx="1304" cy="462"/>
          </a:xfrm>
        </p:grpSpPr>
        <p:sp>
          <p:nvSpPr>
            <p:cNvPr id="35853" name="Line 53"/>
            <p:cNvSpPr>
              <a:spLocks noChangeShapeType="1"/>
            </p:cNvSpPr>
            <p:nvPr/>
          </p:nvSpPr>
          <p:spPr bwMode="auto">
            <a:xfrm flipV="1">
              <a:off x="2901" y="855"/>
              <a:ext cx="294" cy="186"/>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4" name="Text Box 54"/>
            <p:cNvSpPr txBox="1">
              <a:spLocks noChangeArrowheads="1"/>
            </p:cNvSpPr>
            <p:nvPr/>
          </p:nvSpPr>
          <p:spPr bwMode="auto">
            <a:xfrm>
              <a:off x="3086" y="595"/>
              <a:ext cx="1119" cy="462"/>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Real GDP </a:t>
              </a:r>
              <a:br>
                <a:rPr lang="en-US" sz="2300" i="1" dirty="0">
                  <a:solidFill>
                    <a:srgbClr val="000000"/>
                  </a:solidFill>
                </a:rPr>
              </a:br>
              <a:r>
                <a:rPr lang="en-US" sz="2300" i="1" dirty="0">
                  <a:solidFill>
                    <a:srgbClr val="000000"/>
                  </a:solidFill>
                </a:rPr>
                <a:t>growth rate</a:t>
              </a:r>
            </a:p>
          </p:txBody>
        </p:sp>
      </p:grpSp>
      <p:grpSp>
        <p:nvGrpSpPr>
          <p:cNvPr id="6" name="Group 60"/>
          <p:cNvGrpSpPr>
            <a:grpSpLocks/>
          </p:cNvGrpSpPr>
          <p:nvPr/>
        </p:nvGrpSpPr>
        <p:grpSpPr bwMode="auto">
          <a:xfrm>
            <a:off x="6167309" y="1720295"/>
            <a:ext cx="1944687" cy="998538"/>
            <a:chOff x="4348" y="1039"/>
            <a:chExt cx="1225" cy="629"/>
          </a:xfrm>
        </p:grpSpPr>
        <p:sp>
          <p:nvSpPr>
            <p:cNvPr id="35851" name="Line 58"/>
            <p:cNvSpPr>
              <a:spLocks noChangeShapeType="1"/>
            </p:cNvSpPr>
            <p:nvPr/>
          </p:nvSpPr>
          <p:spPr bwMode="auto">
            <a:xfrm flipV="1">
              <a:off x="4572" y="1447"/>
              <a:ext cx="187" cy="221"/>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2" name="Text Box 57"/>
            <p:cNvSpPr txBox="1">
              <a:spLocks noChangeArrowheads="1"/>
            </p:cNvSpPr>
            <p:nvPr/>
          </p:nvSpPr>
          <p:spPr bwMode="auto">
            <a:xfrm>
              <a:off x="4348" y="1039"/>
              <a:ext cx="1225" cy="462"/>
            </a:xfrm>
            <a:prstGeom prst="rect">
              <a:avLst/>
            </a:prstGeom>
            <a:solidFill>
              <a:schemeClr val="bg1"/>
            </a:solidFill>
            <a:ln w="9525">
              <a:solidFill>
                <a:srgbClr val="FF66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Consumption growth rate</a:t>
              </a:r>
            </a:p>
          </p:txBody>
        </p:sp>
      </p:grpSp>
    </p:spTree>
    <p:extLst>
      <p:ext uri="{BB962C8B-B14F-4D97-AF65-F5344CB8AC3E}">
        <p14:creationId xmlns:p14="http://schemas.microsoft.com/office/powerpoint/2010/main" val="25036841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graphicEl>
                                              <a:chart seriesIdx="1" categoryIdx="-4" bldStep="series"/>
                                            </p:graphicEl>
                                          </p:spTgt>
                                        </p:tgtEl>
                                        <p:attrNameLst>
                                          <p:attrName>style.visibility</p:attrName>
                                        </p:attrNameLst>
                                      </p:cBhvr>
                                      <p:to>
                                        <p:strVal val="visible"/>
                                      </p:to>
                                    </p:set>
                                    <p:animEffect transition="in" filter="wipe(left)">
                                      <p:cBhvr>
                                        <p:cTn id="7" dur="500"/>
                                        <p:tgtEl>
                                          <p:spTgt spid="16">
                                            <p:graphicEl>
                                              <a:chart seriesIdx="1" categoryIdx="-4" bldStep="series"/>
                                            </p:graphic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8"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6">
                                            <p:graphicEl>
                                              <a:chart seriesIdx="2" categoryIdx="-4" bldStep="series"/>
                                            </p:graphicEl>
                                          </p:spTgt>
                                        </p:tgtEl>
                                        <p:attrNameLst>
                                          <p:attrName>style.visibility</p:attrName>
                                        </p:attrNameLst>
                                      </p:cBhvr>
                                      <p:to>
                                        <p:strVal val="visible"/>
                                      </p:to>
                                    </p:set>
                                    <p:animEffect transition="in" filter="wipe(left)">
                                      <p:cBhvr>
                                        <p:cTn id="23" dur="500"/>
                                        <p:tgtEl>
                                          <p:spTgt spid="16">
                                            <p:graphicEl>
                                              <a:chart seriesIdx="2" categoryIdx="-4" bldStep="series"/>
                                            </p:graphic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uiExpand="1">
        <p:bldSub>
          <a:bldChart bld="series"/>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None/>
            </a:pPr>
            <a:r>
              <a:rPr lang="en-US" sz="2400" dirty="0">
                <a:solidFill>
                  <a:srgbClr val="333399"/>
                </a:solidFill>
              </a:rPr>
              <a:t>6. 	</a:t>
            </a:r>
            <a:r>
              <a:rPr lang="en-US" sz="2400" dirty="0">
                <a:solidFill>
                  <a:srgbClr val="000000"/>
                </a:solidFill>
              </a:rPr>
              <a:t>Shocks to aggregate demand and supply cause fluctuations in GDP and employment in the short run.</a:t>
            </a:r>
          </a:p>
          <a:p>
            <a:pPr>
              <a:buNone/>
            </a:pPr>
            <a:r>
              <a:rPr lang="en-US" sz="2400" dirty="0">
                <a:solidFill>
                  <a:srgbClr val="333399"/>
                </a:solidFill>
              </a:rPr>
              <a:t>7.	</a:t>
            </a:r>
            <a:r>
              <a:rPr lang="en-US" sz="2400" dirty="0">
                <a:solidFill>
                  <a:srgbClr val="000000"/>
                </a:solidFill>
              </a:rPr>
              <a:t>The Fed can attempt to stabilize the economy with monetary policy.</a:t>
            </a:r>
            <a:endParaRPr lang="en-US" sz="3200"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355043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ext uri="{D42A27DB-BD31-4B8C-83A1-F6EECF244321}">
                <p14:modId xmlns:p14="http://schemas.microsoft.com/office/powerpoint/2010/main" val="2512113939"/>
              </p:ext>
            </p:extLst>
          </p:nvPr>
        </p:nvGraphicFramePr>
        <p:xfrm>
          <a:off x="1152144" y="667512"/>
          <a:ext cx="8001000" cy="6135624"/>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0" y="215900"/>
            <a:ext cx="9144000" cy="560388"/>
          </a:xfrm>
        </p:spPr>
        <p:txBody>
          <a:bodyPr/>
          <a:lstStyle/>
          <a:p>
            <a:pPr algn="ctr">
              <a:defRPr/>
            </a:pPr>
            <a:r>
              <a:rPr lang="en-US" sz="2800" dirty="0" smtClean="0">
                <a:solidFill>
                  <a:srgbClr val="336699"/>
                </a:solidFill>
                <a:latin typeface="+mj-lt"/>
              </a:rPr>
              <a:t>Growth rates of real GDP, </a:t>
            </a:r>
            <a:r>
              <a:rPr lang="en-US" sz="2800" dirty="0" err="1" smtClean="0">
                <a:solidFill>
                  <a:srgbClr val="336699"/>
                </a:solidFill>
                <a:latin typeface="+mj-lt"/>
              </a:rPr>
              <a:t>consump</a:t>
            </a:r>
            <a:r>
              <a:rPr lang="en-US" sz="2800" dirty="0" smtClean="0">
                <a:solidFill>
                  <a:srgbClr val="336699"/>
                </a:solidFill>
                <a:latin typeface="+mj-lt"/>
              </a:rPr>
              <a:t>., investment</a:t>
            </a:r>
          </a:p>
        </p:txBody>
      </p:sp>
      <p:sp>
        <p:nvSpPr>
          <p:cNvPr id="36871" name="Line 51"/>
          <p:cNvSpPr>
            <a:spLocks noChangeShapeType="1"/>
          </p:cNvSpPr>
          <p:nvPr/>
        </p:nvSpPr>
        <p:spPr bwMode="auto">
          <a:xfrm flipV="1">
            <a:off x="1753957" y="4189809"/>
            <a:ext cx="7063018" cy="3175"/>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nvGrpSpPr>
          <p:cNvPr id="3" name="Group 58"/>
          <p:cNvGrpSpPr>
            <a:grpSpLocks/>
          </p:cNvGrpSpPr>
          <p:nvPr/>
        </p:nvGrpSpPr>
        <p:grpSpPr bwMode="auto">
          <a:xfrm>
            <a:off x="4053338" y="1102457"/>
            <a:ext cx="2170113" cy="733425"/>
            <a:chOff x="2927" y="751"/>
            <a:chExt cx="1367" cy="462"/>
          </a:xfrm>
        </p:grpSpPr>
        <p:sp>
          <p:nvSpPr>
            <p:cNvPr id="36879" name="Line 57"/>
            <p:cNvSpPr>
              <a:spLocks noChangeShapeType="1"/>
            </p:cNvSpPr>
            <p:nvPr/>
          </p:nvSpPr>
          <p:spPr bwMode="auto">
            <a:xfrm flipV="1">
              <a:off x="2927" y="998"/>
              <a:ext cx="295" cy="16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80" name="Text Box 54"/>
            <p:cNvSpPr txBox="1">
              <a:spLocks noChangeArrowheads="1"/>
            </p:cNvSpPr>
            <p:nvPr/>
          </p:nvSpPr>
          <p:spPr bwMode="auto">
            <a:xfrm>
              <a:off x="3156" y="751"/>
              <a:ext cx="1138" cy="462"/>
            </a:xfrm>
            <a:prstGeom prst="rect">
              <a:avLst/>
            </a:prstGeom>
            <a:solidFill>
              <a:schemeClr val="bg1"/>
            </a:solidFill>
            <a:ln w="9525">
              <a:solidFill>
                <a:schemeClr val="hlink"/>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Investment growth rate</a:t>
              </a:r>
            </a:p>
          </p:txBody>
        </p:sp>
      </p:grpSp>
      <p:grpSp>
        <p:nvGrpSpPr>
          <p:cNvPr id="4" name="Group 59"/>
          <p:cNvGrpSpPr>
            <a:grpSpLocks/>
          </p:cNvGrpSpPr>
          <p:nvPr/>
        </p:nvGrpSpPr>
        <p:grpSpPr bwMode="auto">
          <a:xfrm>
            <a:off x="4015239" y="2881542"/>
            <a:ext cx="2070100" cy="733425"/>
            <a:chOff x="2901" y="595"/>
            <a:chExt cx="1304" cy="462"/>
          </a:xfrm>
        </p:grpSpPr>
        <p:sp>
          <p:nvSpPr>
            <p:cNvPr id="36877" name="Line 60"/>
            <p:cNvSpPr>
              <a:spLocks noChangeShapeType="1"/>
            </p:cNvSpPr>
            <p:nvPr/>
          </p:nvSpPr>
          <p:spPr bwMode="auto">
            <a:xfrm flipV="1">
              <a:off x="2901" y="855"/>
              <a:ext cx="294" cy="186"/>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78" name="Text Box 61"/>
            <p:cNvSpPr txBox="1">
              <a:spLocks noChangeArrowheads="1"/>
            </p:cNvSpPr>
            <p:nvPr/>
          </p:nvSpPr>
          <p:spPr bwMode="auto">
            <a:xfrm>
              <a:off x="3086" y="595"/>
              <a:ext cx="1119" cy="462"/>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Real GDP </a:t>
              </a:r>
              <a:br>
                <a:rPr lang="en-US" sz="2300" i="1" dirty="0">
                  <a:solidFill>
                    <a:srgbClr val="000000"/>
                  </a:solidFill>
                </a:rPr>
              </a:br>
              <a:r>
                <a:rPr lang="en-US" sz="2300" i="1" dirty="0">
                  <a:solidFill>
                    <a:srgbClr val="000000"/>
                  </a:solidFill>
                </a:rPr>
                <a:t>growth rate</a:t>
              </a:r>
            </a:p>
          </p:txBody>
        </p:sp>
      </p:grpSp>
      <p:grpSp>
        <p:nvGrpSpPr>
          <p:cNvPr id="6" name="Group 65"/>
          <p:cNvGrpSpPr>
            <a:grpSpLocks/>
          </p:cNvGrpSpPr>
          <p:nvPr/>
        </p:nvGrpSpPr>
        <p:grpSpPr bwMode="auto">
          <a:xfrm>
            <a:off x="5407477" y="3980567"/>
            <a:ext cx="1944687" cy="1052513"/>
            <a:chOff x="3926" y="2305"/>
            <a:chExt cx="1225" cy="663"/>
          </a:xfrm>
        </p:grpSpPr>
        <p:sp>
          <p:nvSpPr>
            <p:cNvPr id="36875" name="Line 63"/>
            <p:cNvSpPr>
              <a:spLocks noChangeShapeType="1"/>
            </p:cNvSpPr>
            <p:nvPr/>
          </p:nvSpPr>
          <p:spPr bwMode="auto">
            <a:xfrm flipH="1" flipV="1">
              <a:off x="4353" y="2305"/>
              <a:ext cx="87" cy="28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76" name="Text Box 64"/>
            <p:cNvSpPr txBox="1">
              <a:spLocks noChangeArrowheads="1"/>
            </p:cNvSpPr>
            <p:nvPr/>
          </p:nvSpPr>
          <p:spPr bwMode="auto">
            <a:xfrm>
              <a:off x="3926" y="2506"/>
              <a:ext cx="1225" cy="462"/>
            </a:xfrm>
            <a:prstGeom prst="rect">
              <a:avLst/>
            </a:prstGeom>
            <a:solidFill>
              <a:schemeClr val="bg1"/>
            </a:solidFill>
            <a:ln w="9525">
              <a:solidFill>
                <a:srgbClr val="FF66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Consumption growth rate</a:t>
              </a:r>
            </a:p>
          </p:txBody>
        </p:sp>
      </p:grpSp>
      <p:sp>
        <p:nvSpPr>
          <p:cNvPr id="15" name="Text Box 56"/>
          <p:cNvSpPr txBox="1">
            <a:spLocks noChangeArrowheads="1"/>
          </p:cNvSpPr>
          <p:nvPr/>
        </p:nvSpPr>
        <p:spPr bwMode="auto">
          <a:xfrm>
            <a:off x="38999" y="864499"/>
            <a:ext cx="1212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Percent change from 4 quarters earlier</a:t>
            </a:r>
          </a:p>
        </p:txBody>
      </p:sp>
    </p:spTree>
    <p:extLst>
      <p:ext uri="{BB962C8B-B14F-4D97-AF65-F5344CB8AC3E}">
        <p14:creationId xmlns:p14="http://schemas.microsoft.com/office/powerpoint/2010/main" val="271897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7">
                                            <p:graphicEl>
                                              <a:chart seriesIdx="3" categoryIdx="-4" bldStep="series"/>
                                            </p:graphicEl>
                                          </p:spTgt>
                                        </p:tgtEl>
                                        <p:attrNameLst>
                                          <p:attrName>style.visibility</p:attrName>
                                        </p:attrNameLst>
                                      </p:cBhvr>
                                      <p:to>
                                        <p:strVal val="visible"/>
                                      </p:to>
                                    </p:set>
                                    <p:animEffect transition="in" filter="wipe(left)">
                                      <p:cBhvr>
                                        <p:cTn id="15" dur="500"/>
                                        <p:tgtEl>
                                          <p:spTgt spid="17">
                                            <p:graphicEl>
                                              <a:chart seriesIdx="3" categoryIdx="-4" bldStep="series"/>
                                            </p:graphic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uiExpand="1">
        <p:bldSub>
          <a:bldChart bld="series" animBg="0"/>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1846009068"/>
              </p:ext>
            </p:extLst>
          </p:nvPr>
        </p:nvGraphicFramePr>
        <p:xfrm>
          <a:off x="1197864" y="822960"/>
          <a:ext cx="8035036"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466725" y="200134"/>
            <a:ext cx="8245475" cy="560388"/>
          </a:xfrm>
        </p:spPr>
        <p:txBody>
          <a:bodyPr/>
          <a:lstStyle/>
          <a:p>
            <a:pPr>
              <a:defRPr/>
            </a:pPr>
            <a:r>
              <a:rPr lang="en-US" sz="2800" dirty="0" smtClean="0">
                <a:solidFill>
                  <a:srgbClr val="336699"/>
                </a:solidFill>
                <a:latin typeface="+mj-lt"/>
              </a:rPr>
              <a:t>Unemployment</a:t>
            </a:r>
          </a:p>
        </p:txBody>
      </p:sp>
      <p:sp>
        <p:nvSpPr>
          <p:cNvPr id="37894" name="Text Box 56"/>
          <p:cNvSpPr txBox="1">
            <a:spLocks noChangeArrowheads="1"/>
          </p:cNvSpPr>
          <p:nvPr/>
        </p:nvSpPr>
        <p:spPr bwMode="auto">
          <a:xfrm>
            <a:off x="0" y="882650"/>
            <a:ext cx="12128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a:solidFill>
                  <a:srgbClr val="000000"/>
                </a:solidFill>
              </a:rPr>
              <a:t>Percent of labor force</a:t>
            </a:r>
          </a:p>
        </p:txBody>
      </p:sp>
    </p:spTree>
    <p:extLst>
      <p:ext uri="{BB962C8B-B14F-4D97-AF65-F5344CB8AC3E}">
        <p14:creationId xmlns:p14="http://schemas.microsoft.com/office/powerpoint/2010/main" val="262983144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32" name="Chart 31"/>
          <p:cNvGraphicFramePr>
            <a:graphicFrameLocks noGrp="1"/>
          </p:cNvGraphicFramePr>
          <p:nvPr>
            <p:extLst>
              <p:ext uri="{D42A27DB-BD31-4B8C-83A1-F6EECF244321}">
                <p14:modId xmlns:p14="http://schemas.microsoft.com/office/powerpoint/2010/main" val="3952682466"/>
              </p:ext>
            </p:extLst>
          </p:nvPr>
        </p:nvGraphicFramePr>
        <p:xfrm>
          <a:off x="271082" y="323152"/>
          <a:ext cx="8668512" cy="6291072"/>
        </p:xfrm>
        <a:graphic>
          <a:graphicData uri="http://schemas.openxmlformats.org/drawingml/2006/chart">
            <c:chart xmlns:c="http://schemas.openxmlformats.org/drawingml/2006/chart" xmlns:r="http://schemas.openxmlformats.org/officeDocument/2006/relationships" r:id="rId4"/>
          </a:graphicData>
        </a:graphic>
      </p:graphicFrame>
      <p:sp>
        <p:nvSpPr>
          <p:cNvPr id="1031" name="Title 1"/>
          <p:cNvSpPr>
            <a:spLocks noGrp="1"/>
          </p:cNvSpPr>
          <p:nvPr>
            <p:ph type="title"/>
          </p:nvPr>
        </p:nvSpPr>
        <p:spPr>
          <a:xfrm>
            <a:off x="466725" y="220772"/>
            <a:ext cx="8245475" cy="603250"/>
          </a:xfrm>
        </p:spPr>
        <p:txBody>
          <a:bodyPr/>
          <a:lstStyle/>
          <a:p>
            <a:r>
              <a:rPr lang="en-US" sz="3000" dirty="0" err="1" smtClean="0">
                <a:solidFill>
                  <a:srgbClr val="336699"/>
                </a:solidFill>
              </a:rPr>
              <a:t>Okun’s</a:t>
            </a:r>
            <a:r>
              <a:rPr lang="en-US" sz="3000" dirty="0" smtClean="0">
                <a:solidFill>
                  <a:srgbClr val="336699"/>
                </a:solidFill>
              </a:rPr>
              <a:t> Law</a:t>
            </a:r>
          </a:p>
        </p:txBody>
      </p:sp>
      <p:sp>
        <p:nvSpPr>
          <p:cNvPr id="1032" name="Text Box 49"/>
          <p:cNvSpPr txBox="1">
            <a:spLocks noChangeArrowheads="1"/>
          </p:cNvSpPr>
          <p:nvPr/>
        </p:nvSpPr>
        <p:spPr bwMode="auto">
          <a:xfrm>
            <a:off x="13525" y="1033463"/>
            <a:ext cx="16256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200" dirty="0">
                <a:solidFill>
                  <a:srgbClr val="000000"/>
                </a:solidFill>
              </a:rPr>
              <a:t>Percentage change in real GDP</a:t>
            </a:r>
          </a:p>
        </p:txBody>
      </p:sp>
      <p:sp>
        <p:nvSpPr>
          <p:cNvPr id="1033" name="Text Box 50"/>
          <p:cNvSpPr txBox="1">
            <a:spLocks noChangeArrowheads="1"/>
          </p:cNvSpPr>
          <p:nvPr/>
        </p:nvSpPr>
        <p:spPr bwMode="auto">
          <a:xfrm>
            <a:off x="4695825" y="6309303"/>
            <a:ext cx="40830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solidFill>
                  <a:srgbClr val="000000"/>
                </a:solidFill>
              </a:rPr>
              <a:t>Change in unemployment rate</a:t>
            </a:r>
          </a:p>
        </p:txBody>
      </p:sp>
      <p:graphicFrame>
        <p:nvGraphicFramePr>
          <p:cNvPr id="10" name="Object 2"/>
          <p:cNvGraphicFramePr>
            <a:graphicFrameLocks noChangeAspect="1"/>
          </p:cNvGraphicFramePr>
          <p:nvPr>
            <p:extLst/>
          </p:nvPr>
        </p:nvGraphicFramePr>
        <p:xfrm>
          <a:off x="5851312" y="1134409"/>
          <a:ext cx="2463600" cy="895069"/>
        </p:xfrm>
        <a:graphic>
          <a:graphicData uri="http://schemas.openxmlformats.org/presentationml/2006/ole">
            <mc:AlternateContent xmlns:mc="http://schemas.openxmlformats.org/markup-compatibility/2006">
              <mc:Choice xmlns:v="urn:schemas-microsoft-com:vml" Requires="v">
                <p:oleObj spid="_x0000_s1037" name="Equation" r:id="rId5" imgW="1117440" imgH="406080" progId="Equation.DSMT4">
                  <p:embed/>
                </p:oleObj>
              </mc:Choice>
              <mc:Fallback>
                <p:oleObj name="Equation" r:id="rId5" imgW="1117440" imgH="406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1312" y="1134409"/>
                        <a:ext cx="2463600" cy="895069"/>
                      </a:xfrm>
                      <a:prstGeom prst="rect">
                        <a:avLst/>
                      </a:prstGeom>
                      <a:solidFill>
                        <a:srgbClr val="CCFFCC"/>
                      </a:solidFill>
                      <a:ln w="9525">
                        <a:solidFill>
                          <a:schemeClr val="tx1"/>
                        </a:solidFill>
                      </a:ln>
                      <a:extLst/>
                    </p:spPr>
                  </p:pic>
                </p:oleObj>
              </mc:Fallback>
            </mc:AlternateContent>
          </a:graphicData>
        </a:graphic>
      </p:graphicFrame>
      <p:sp>
        <p:nvSpPr>
          <p:cNvPr id="11" name="Text Box 198"/>
          <p:cNvSpPr txBox="1">
            <a:spLocks noChangeArrowheads="1"/>
          </p:cNvSpPr>
          <p:nvPr/>
        </p:nvSpPr>
        <p:spPr bwMode="auto">
          <a:xfrm>
            <a:off x="7340275" y="4189412"/>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1975</a:t>
            </a:r>
          </a:p>
        </p:txBody>
      </p:sp>
      <p:sp>
        <p:nvSpPr>
          <p:cNvPr id="12" name="Text Box 202"/>
          <p:cNvSpPr txBox="1">
            <a:spLocks noChangeArrowheads="1"/>
          </p:cNvSpPr>
          <p:nvPr/>
        </p:nvSpPr>
        <p:spPr bwMode="auto">
          <a:xfrm>
            <a:off x="6476363" y="5237675"/>
            <a:ext cx="703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1982</a:t>
            </a:r>
          </a:p>
        </p:txBody>
      </p:sp>
      <p:sp>
        <p:nvSpPr>
          <p:cNvPr id="13" name="Text Box 203"/>
          <p:cNvSpPr txBox="1">
            <a:spLocks noChangeArrowheads="1"/>
          </p:cNvSpPr>
          <p:nvPr/>
        </p:nvSpPr>
        <p:spPr bwMode="auto">
          <a:xfrm>
            <a:off x="5680869" y="5226523"/>
            <a:ext cx="588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1991</a:t>
            </a:r>
          </a:p>
        </p:txBody>
      </p:sp>
      <p:sp>
        <p:nvSpPr>
          <p:cNvPr id="14" name="Line 204"/>
          <p:cNvSpPr>
            <a:spLocks noChangeShapeType="1"/>
          </p:cNvSpPr>
          <p:nvPr/>
        </p:nvSpPr>
        <p:spPr bwMode="auto">
          <a:xfrm flipH="1">
            <a:off x="6166803" y="4698505"/>
            <a:ext cx="0" cy="5453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5" name="Text Box 205"/>
          <p:cNvSpPr txBox="1">
            <a:spLocks noChangeArrowheads="1"/>
          </p:cNvSpPr>
          <p:nvPr/>
        </p:nvSpPr>
        <p:spPr bwMode="auto">
          <a:xfrm>
            <a:off x="3929063" y="4201255"/>
            <a:ext cx="676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2001</a:t>
            </a:r>
          </a:p>
        </p:txBody>
      </p:sp>
      <p:sp>
        <p:nvSpPr>
          <p:cNvPr id="16" name="Line 206"/>
          <p:cNvSpPr>
            <a:spLocks noChangeShapeType="1"/>
          </p:cNvSpPr>
          <p:nvPr/>
        </p:nvSpPr>
        <p:spPr bwMode="auto">
          <a:xfrm flipH="1">
            <a:off x="4617719" y="4206241"/>
            <a:ext cx="769619" cy="13715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7" name="Text Box 207"/>
          <p:cNvSpPr txBox="1">
            <a:spLocks noChangeArrowheads="1"/>
          </p:cNvSpPr>
          <p:nvPr/>
        </p:nvSpPr>
        <p:spPr bwMode="auto">
          <a:xfrm>
            <a:off x="2246313" y="2204663"/>
            <a:ext cx="70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1984</a:t>
            </a:r>
          </a:p>
        </p:txBody>
      </p:sp>
      <p:sp>
        <p:nvSpPr>
          <p:cNvPr id="18" name="Text Box 208"/>
          <p:cNvSpPr txBox="1">
            <a:spLocks noChangeArrowheads="1"/>
          </p:cNvSpPr>
          <p:nvPr/>
        </p:nvSpPr>
        <p:spPr bwMode="auto">
          <a:xfrm>
            <a:off x="2770005" y="1427955"/>
            <a:ext cx="677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1951</a:t>
            </a:r>
          </a:p>
        </p:txBody>
      </p:sp>
      <p:sp>
        <p:nvSpPr>
          <p:cNvPr id="19" name="Text Box 209"/>
          <p:cNvSpPr txBox="1">
            <a:spLocks noChangeArrowheads="1"/>
          </p:cNvSpPr>
          <p:nvPr/>
        </p:nvSpPr>
        <p:spPr bwMode="auto">
          <a:xfrm>
            <a:off x="4137820" y="1498998"/>
            <a:ext cx="7096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1966</a:t>
            </a:r>
            <a:endParaRPr lang="en-US" sz="2000" i="1" dirty="0">
              <a:solidFill>
                <a:srgbClr val="000000"/>
              </a:solidFill>
            </a:endParaRPr>
          </a:p>
        </p:txBody>
      </p:sp>
      <p:sp>
        <p:nvSpPr>
          <p:cNvPr id="21" name="Text Box 211"/>
          <p:cNvSpPr txBox="1">
            <a:spLocks noChangeArrowheads="1"/>
          </p:cNvSpPr>
          <p:nvPr/>
        </p:nvSpPr>
        <p:spPr bwMode="auto">
          <a:xfrm>
            <a:off x="4914107" y="2506662"/>
            <a:ext cx="776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2003</a:t>
            </a:r>
          </a:p>
        </p:txBody>
      </p:sp>
      <p:sp>
        <p:nvSpPr>
          <p:cNvPr id="22" name="Line 212"/>
          <p:cNvSpPr>
            <a:spLocks noChangeShapeType="1"/>
          </p:cNvSpPr>
          <p:nvPr/>
        </p:nvSpPr>
        <p:spPr bwMode="auto">
          <a:xfrm flipV="1">
            <a:off x="5194301" y="2785044"/>
            <a:ext cx="0" cy="7461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3" name="Text Box 213"/>
          <p:cNvSpPr txBox="1">
            <a:spLocks noChangeArrowheads="1"/>
          </p:cNvSpPr>
          <p:nvPr/>
        </p:nvSpPr>
        <p:spPr bwMode="auto">
          <a:xfrm>
            <a:off x="2951163" y="3509963"/>
            <a:ext cx="657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a:solidFill>
                  <a:srgbClr val="000000"/>
                </a:solidFill>
              </a:rPr>
              <a:t>1987</a:t>
            </a:r>
          </a:p>
        </p:txBody>
      </p:sp>
      <p:sp>
        <p:nvSpPr>
          <p:cNvPr id="24" name="Line 214"/>
          <p:cNvSpPr>
            <a:spLocks noChangeShapeType="1"/>
          </p:cNvSpPr>
          <p:nvPr/>
        </p:nvSpPr>
        <p:spPr bwMode="auto">
          <a:xfrm flipH="1">
            <a:off x="3579813" y="3468688"/>
            <a:ext cx="450850" cy="201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5" name="Text Box 198"/>
          <p:cNvSpPr txBox="1">
            <a:spLocks noChangeArrowheads="1"/>
          </p:cNvSpPr>
          <p:nvPr/>
        </p:nvSpPr>
        <p:spPr bwMode="auto">
          <a:xfrm>
            <a:off x="4847432" y="4953661"/>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2008</a:t>
            </a:r>
          </a:p>
        </p:txBody>
      </p:sp>
      <p:sp>
        <p:nvSpPr>
          <p:cNvPr id="26" name="Line 212"/>
          <p:cNvSpPr>
            <a:spLocks noChangeShapeType="1"/>
          </p:cNvSpPr>
          <p:nvPr/>
        </p:nvSpPr>
        <p:spPr bwMode="auto">
          <a:xfrm flipV="1">
            <a:off x="5549107" y="4725826"/>
            <a:ext cx="363537" cy="2726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27" name="Text Box 198"/>
          <p:cNvSpPr txBox="1">
            <a:spLocks noChangeArrowheads="1"/>
          </p:cNvSpPr>
          <p:nvPr/>
        </p:nvSpPr>
        <p:spPr bwMode="auto">
          <a:xfrm>
            <a:off x="6166803" y="2870200"/>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1971</a:t>
            </a:r>
          </a:p>
        </p:txBody>
      </p:sp>
      <p:sp>
        <p:nvSpPr>
          <p:cNvPr id="28" name="Text Box 198"/>
          <p:cNvSpPr txBox="1">
            <a:spLocks noChangeArrowheads="1"/>
          </p:cNvSpPr>
          <p:nvPr/>
        </p:nvSpPr>
        <p:spPr bwMode="auto">
          <a:xfrm>
            <a:off x="7956137" y="4664737"/>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2009</a:t>
            </a:r>
            <a:endParaRPr lang="en-US" sz="2000" i="1" dirty="0">
              <a:solidFill>
                <a:srgbClr val="000000"/>
              </a:solidFill>
            </a:endParaRPr>
          </a:p>
        </p:txBody>
      </p:sp>
      <p:sp>
        <p:nvSpPr>
          <p:cNvPr id="29" name="Line 212"/>
          <p:cNvSpPr>
            <a:spLocks noChangeShapeType="1"/>
          </p:cNvSpPr>
          <p:nvPr/>
        </p:nvSpPr>
        <p:spPr bwMode="auto">
          <a:xfrm flipV="1">
            <a:off x="8246831" y="4971159"/>
            <a:ext cx="136161" cy="3079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0" name="Line 206"/>
          <p:cNvSpPr>
            <a:spLocks noChangeShapeType="1"/>
          </p:cNvSpPr>
          <p:nvPr/>
        </p:nvSpPr>
        <p:spPr bwMode="auto">
          <a:xfrm flipH="1">
            <a:off x="5969000" y="3077145"/>
            <a:ext cx="300831" cy="23818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Tree>
    <p:extLst>
      <p:ext uri="{BB962C8B-B14F-4D97-AF65-F5344CB8AC3E}">
        <p14:creationId xmlns:p14="http://schemas.microsoft.com/office/powerpoint/2010/main" val="162411992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Index of Leading Economic Indicators</a:t>
            </a:r>
          </a:p>
        </p:txBody>
      </p:sp>
      <p:sp>
        <p:nvSpPr>
          <p:cNvPr id="38915" name="Rectangle 3"/>
          <p:cNvSpPr>
            <a:spLocks noGrp="1" noChangeArrowheads="1"/>
          </p:cNvSpPr>
          <p:nvPr>
            <p:ph type="body" idx="1"/>
          </p:nvPr>
        </p:nvSpPr>
        <p:spPr/>
        <p:txBody>
          <a:bodyPr/>
          <a:lstStyle/>
          <a:p>
            <a:r>
              <a:rPr lang="en-US" smtClean="0"/>
              <a:t>Published monthly by the Conference Board.</a:t>
            </a:r>
          </a:p>
          <a:p>
            <a:r>
              <a:rPr lang="en-US" smtClean="0"/>
              <a:t>Aims to forecast changes in economic activity </a:t>
            </a:r>
            <a:br>
              <a:rPr lang="en-US" smtClean="0"/>
            </a:br>
            <a:r>
              <a:rPr lang="en-US" smtClean="0"/>
              <a:t>6-9 months into the future. </a:t>
            </a:r>
          </a:p>
          <a:p>
            <a:r>
              <a:rPr lang="en-US" smtClean="0"/>
              <a:t>Used in planning by businesses and govt, despite not being a perfect predictor. </a:t>
            </a:r>
          </a:p>
        </p:txBody>
      </p:sp>
    </p:spTree>
    <p:extLst>
      <p:ext uri="{BB962C8B-B14F-4D97-AF65-F5344CB8AC3E}">
        <p14:creationId xmlns:p14="http://schemas.microsoft.com/office/powerpoint/2010/main" val="171703857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Components of the LEI index</a:t>
            </a:r>
          </a:p>
        </p:txBody>
      </p:sp>
      <p:sp>
        <p:nvSpPr>
          <p:cNvPr id="146435" name="Rectangle 3"/>
          <p:cNvSpPr>
            <a:spLocks noGrp="1" noChangeArrowheads="1"/>
          </p:cNvSpPr>
          <p:nvPr>
            <p:ph type="body" idx="1"/>
          </p:nvPr>
        </p:nvSpPr>
        <p:spPr>
          <a:xfrm>
            <a:off x="476250" y="1189038"/>
            <a:ext cx="8210550" cy="4884737"/>
          </a:xfrm>
        </p:spPr>
        <p:txBody>
          <a:bodyPr/>
          <a:lstStyle/>
          <a:p>
            <a:pPr>
              <a:spcBef>
                <a:spcPts val="600"/>
              </a:spcBef>
            </a:pPr>
            <a:r>
              <a:rPr lang="en-US" sz="2600" smtClean="0"/>
              <a:t>Average workweek in manufacturing</a:t>
            </a:r>
          </a:p>
          <a:p>
            <a:pPr>
              <a:spcBef>
                <a:spcPts val="600"/>
              </a:spcBef>
            </a:pPr>
            <a:r>
              <a:rPr lang="en-US" sz="2600" smtClean="0"/>
              <a:t>Initial weekly claims for unemployment insurance</a:t>
            </a:r>
          </a:p>
          <a:p>
            <a:pPr>
              <a:spcBef>
                <a:spcPts val="600"/>
              </a:spcBef>
            </a:pPr>
            <a:r>
              <a:rPr lang="en-US" sz="2600" smtClean="0"/>
              <a:t>New orders for consumer goods and materials</a:t>
            </a:r>
          </a:p>
          <a:p>
            <a:pPr>
              <a:spcBef>
                <a:spcPts val="600"/>
              </a:spcBef>
            </a:pPr>
            <a:r>
              <a:rPr lang="en-US" sz="2600" smtClean="0"/>
              <a:t>New orders, nondefense capital goods</a:t>
            </a:r>
          </a:p>
          <a:p>
            <a:pPr>
              <a:spcBef>
                <a:spcPts val="600"/>
              </a:spcBef>
            </a:pPr>
            <a:r>
              <a:rPr lang="en-US" sz="2600" smtClean="0"/>
              <a:t>Vendor performance</a:t>
            </a:r>
          </a:p>
          <a:p>
            <a:pPr>
              <a:spcBef>
                <a:spcPts val="600"/>
              </a:spcBef>
            </a:pPr>
            <a:r>
              <a:rPr lang="en-US" sz="2600" smtClean="0"/>
              <a:t>New building permits issued</a:t>
            </a:r>
          </a:p>
          <a:p>
            <a:pPr>
              <a:spcBef>
                <a:spcPts val="600"/>
              </a:spcBef>
            </a:pPr>
            <a:r>
              <a:rPr lang="en-US" sz="2600" smtClean="0"/>
              <a:t>Index of stock prices</a:t>
            </a:r>
          </a:p>
          <a:p>
            <a:pPr>
              <a:spcBef>
                <a:spcPts val="600"/>
              </a:spcBef>
            </a:pPr>
            <a:r>
              <a:rPr lang="en-US" sz="2600" smtClean="0"/>
              <a:t>M2</a:t>
            </a:r>
          </a:p>
          <a:p>
            <a:pPr>
              <a:spcBef>
                <a:spcPts val="600"/>
              </a:spcBef>
            </a:pPr>
            <a:r>
              <a:rPr lang="en-US" sz="2600" smtClean="0"/>
              <a:t>Yield spread (10-year minus 3-month) on Treasuries</a:t>
            </a:r>
          </a:p>
          <a:p>
            <a:pPr>
              <a:spcBef>
                <a:spcPts val="600"/>
              </a:spcBef>
            </a:pPr>
            <a:r>
              <a:rPr lang="en-US" sz="2600" smtClean="0"/>
              <a:t>Index of consumer expectations</a:t>
            </a:r>
          </a:p>
        </p:txBody>
      </p:sp>
    </p:spTree>
    <p:extLst>
      <p:ext uri="{BB962C8B-B14F-4D97-AF65-F5344CB8AC3E}">
        <p14:creationId xmlns:p14="http://schemas.microsoft.com/office/powerpoint/2010/main" val="295976338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2382</TotalTime>
  <Words>3951</Words>
  <Application>Microsoft Office PowerPoint</Application>
  <PresentationFormat>On-screen Show (4:3)</PresentationFormat>
  <Paragraphs>411</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3" baseType="lpstr">
      <vt:lpstr>14_Default Design</vt:lpstr>
      <vt:lpstr>Equation</vt:lpstr>
      <vt:lpstr>Worksheet</vt:lpstr>
      <vt:lpstr>PowerPoint Presentation</vt:lpstr>
      <vt:lpstr>IN THIS CHAPTER, YOU WILL LEARN:</vt:lpstr>
      <vt:lpstr>Facts about the business cycle</vt:lpstr>
      <vt:lpstr>Growth rates of real GDP, consumption</vt:lpstr>
      <vt:lpstr>Growth rates of real GDP, consump., investment</vt:lpstr>
      <vt:lpstr>Unemployment</vt:lpstr>
      <vt:lpstr>Okun’s Law</vt:lpstr>
      <vt:lpstr>Index of Leading Economic Indicators</vt:lpstr>
      <vt:lpstr>Components of the LEI index</vt:lpstr>
      <vt:lpstr>Index of Leading Economic Indicators, 1970-2012</vt:lpstr>
      <vt:lpstr>Time horizons in macroeconomics</vt:lpstr>
      <vt:lpstr>Recap of classical macro theory  (Chaps. 3-9)</vt:lpstr>
      <vt:lpstr>When prices are sticky…</vt:lpstr>
      <vt:lpstr>The model of  aggregate demand and supply</vt:lpstr>
      <vt:lpstr>Aggregate demand</vt:lpstr>
      <vt:lpstr>The Quantity Equation as  Aggregate Demand</vt:lpstr>
      <vt:lpstr>The downward-sloping AD curve</vt:lpstr>
      <vt:lpstr>Shifting the AD curve</vt:lpstr>
      <vt:lpstr>Aggregate supply in the long run</vt:lpstr>
      <vt:lpstr>The long-run aggregate supply curve</vt:lpstr>
      <vt:lpstr>Long-run effects of an increase in M</vt:lpstr>
      <vt:lpstr>Aggregate supply in the short run</vt:lpstr>
      <vt:lpstr>The short-run aggregate supply curve</vt:lpstr>
      <vt:lpstr>Short-run effects of an increase in M</vt:lpstr>
      <vt:lpstr>From the short run to the long run</vt:lpstr>
      <vt:lpstr>The SR &amp; LR effects of  ΔM &gt; 0</vt:lpstr>
      <vt:lpstr>How shocking!!!</vt:lpstr>
      <vt:lpstr>The effects of a negative demand shock</vt:lpstr>
      <vt:lpstr>Supply shocks</vt:lpstr>
      <vt:lpstr>CASE STUDY:   The 1970s oil shocks</vt:lpstr>
      <vt:lpstr>CASE STUDY:   The 1970s oil shocks</vt:lpstr>
      <vt:lpstr>CASE STUDY:   The 1970s oil shocks</vt:lpstr>
      <vt:lpstr>CASE STUDY:   The 1970s oil shocks</vt:lpstr>
      <vt:lpstr>CASE STUDY:   The 1980s oil shocks</vt:lpstr>
      <vt:lpstr>Stabilization policy</vt:lpstr>
      <vt:lpstr>Stabilizing output with  monetary policy</vt:lpstr>
      <vt:lpstr>Stabilizing output with  monetary policy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224</cp:revision>
  <dcterms:created xsi:type="dcterms:W3CDTF">2006-04-29T00:50:43Z</dcterms:created>
  <dcterms:modified xsi:type="dcterms:W3CDTF">2015-11-24T05:16:02Z</dcterms:modified>
</cp:coreProperties>
</file>