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4.xml" ContentType="application/vnd.openxmlformats-officedocument.drawingml.chart+xml"/>
  <Override PartName="/ppt/notesSlides/notesSlide30.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notesSlides/notesSlide31.xml" ContentType="application/vnd.openxmlformats-officedocument.presentationml.notesSlide+xml"/>
  <Override PartName="/ppt/charts/chart6.xml" ContentType="application/vnd.openxmlformats-officedocument.drawingml.chart+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7.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8.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43"/>
  </p:notesMasterIdLst>
  <p:sldIdLst>
    <p:sldId id="374" r:id="rId2"/>
    <p:sldId id="377" r:id="rId3"/>
    <p:sldId id="409" r:id="rId4"/>
    <p:sldId id="410" r:id="rId5"/>
    <p:sldId id="411" r:id="rId6"/>
    <p:sldId id="412" r:id="rId7"/>
    <p:sldId id="413" r:id="rId8"/>
    <p:sldId id="414" r:id="rId9"/>
    <p:sldId id="415" r:id="rId10"/>
    <p:sldId id="416" r:id="rId11"/>
    <p:sldId id="417" r:id="rId12"/>
    <p:sldId id="418" r:id="rId13"/>
    <p:sldId id="419" r:id="rId14"/>
    <p:sldId id="420" r:id="rId15"/>
    <p:sldId id="422" r:id="rId16"/>
    <p:sldId id="423" r:id="rId17"/>
    <p:sldId id="424" r:id="rId18"/>
    <p:sldId id="425" r:id="rId19"/>
    <p:sldId id="426" r:id="rId20"/>
    <p:sldId id="427" r:id="rId21"/>
    <p:sldId id="428" r:id="rId22"/>
    <p:sldId id="429" r:id="rId23"/>
    <p:sldId id="430" r:id="rId24"/>
    <p:sldId id="431" r:id="rId25"/>
    <p:sldId id="432" r:id="rId26"/>
    <p:sldId id="433" r:id="rId27"/>
    <p:sldId id="434" r:id="rId28"/>
    <p:sldId id="405" r:id="rId29"/>
    <p:sldId id="436" r:id="rId30"/>
    <p:sldId id="437" r:id="rId31"/>
    <p:sldId id="438" r:id="rId32"/>
    <p:sldId id="439" r:id="rId33"/>
    <p:sldId id="440" r:id="rId34"/>
    <p:sldId id="441" r:id="rId35"/>
    <p:sldId id="442" r:id="rId36"/>
    <p:sldId id="443" r:id="rId37"/>
    <p:sldId id="444" r:id="rId38"/>
    <p:sldId id="378" r:id="rId39"/>
    <p:sldId id="406" r:id="rId40"/>
    <p:sldId id="407" r:id="rId41"/>
    <p:sldId id="408"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3172">
          <p15:clr>
            <a:srgbClr val="A4A3A4"/>
          </p15:clr>
        </p15:guide>
        <p15:guide id="2" pos="4969">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5229"/>
    <a:srgbClr val="043333"/>
    <a:srgbClr val="198A46"/>
    <a:srgbClr val="22B35B"/>
    <a:srgbClr val="00006E"/>
    <a:srgbClr val="FFEAD5"/>
    <a:srgbClr val="E41F07"/>
    <a:srgbClr val="CCCCCC"/>
    <a:srgbClr val="13545B"/>
    <a:srgbClr val="2393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0" autoAdjust="0"/>
    <p:restoredTop sz="81257" autoAdjust="0"/>
  </p:normalViewPr>
  <p:slideViewPr>
    <p:cSldViewPr snapToGrid="0">
      <p:cViewPr>
        <p:scale>
          <a:sx n="90" d="100"/>
          <a:sy n="90" d="100"/>
        </p:scale>
        <p:origin x="-636"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9296"/>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jacinto\Dropbox\CRONOVICH-JACINTO%20SHARED\Mankiw%202015%20PPTs\other%20data\chap7%20u%20and%20natural%20u%20rate.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oleObject" Target="file:///C:\Users\Sjacinto\Desktop\Powerpoints\Chapter%207\Median%20duration%20of%20unemployment.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Users\Sebastian\Documents\Work%20Folder\Data\Chapter%206%20(7)\Slide%2030%20(TREND%20Natural%20Rate).xlsx"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oleObject" Target="file:///C:\Users\Sebastian\Desktop\Powerpoints\Data%20Files\Chapter%207\Minimum%20Wage%20(2014).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ebastian\Desktop\2013PP\Mankiw%20Intermediate\Data\Chapter%207\Sectoral%20Shif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ebastian\Dropbox\CRONOVICH-JACINTO%20SHARED\PPT-Mankiw%20Intermediate%20(2013)\files%20from%202012\data\chap07%20(unemployment)\Slide%20(Unemployment%20in%20Europ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'data for graph'!$C$2</c:f>
              <c:strCache>
                <c:ptCount val="1"/>
                <c:pt idx="0">
                  <c:v>actual u-rate</c:v>
                </c:pt>
              </c:strCache>
            </c:strRef>
          </c:tx>
          <c:spPr>
            <a:ln w="44450" cap="rnd">
              <a:solidFill>
                <a:srgbClr val="006666"/>
              </a:solidFill>
              <a:round/>
            </a:ln>
            <a:effectLst/>
          </c:spPr>
          <c:marker>
            <c:symbol val="none"/>
          </c:marker>
          <c:xVal>
            <c:numRef>
              <c:f>'data for graph'!$B$3:$B$662</c:f>
              <c:numCache>
                <c:formatCode>0.00</c:formatCode>
                <c:ptCount val="660"/>
                <c:pt idx="0">
                  <c:v>1960</c:v>
                </c:pt>
                <c:pt idx="1">
                  <c:v>1960.0833333333401</c:v>
                </c:pt>
                <c:pt idx="2">
                  <c:v>1960.1666666666699</c:v>
                </c:pt>
                <c:pt idx="3">
                  <c:v>1960.25</c:v>
                </c:pt>
                <c:pt idx="4">
                  <c:v>1960.3333333333401</c:v>
                </c:pt>
                <c:pt idx="5">
                  <c:v>1960.4166666666699</c:v>
                </c:pt>
                <c:pt idx="6">
                  <c:v>1960.5</c:v>
                </c:pt>
                <c:pt idx="7">
                  <c:v>1960.5833333333401</c:v>
                </c:pt>
                <c:pt idx="8">
                  <c:v>1960.6666666666699</c:v>
                </c:pt>
                <c:pt idx="9">
                  <c:v>1960.75</c:v>
                </c:pt>
                <c:pt idx="10">
                  <c:v>1960.8333333333401</c:v>
                </c:pt>
                <c:pt idx="11">
                  <c:v>1960.9166666666699</c:v>
                </c:pt>
                <c:pt idx="12">
                  <c:v>1961</c:v>
                </c:pt>
                <c:pt idx="13">
                  <c:v>1961.0833333333401</c:v>
                </c:pt>
                <c:pt idx="14">
                  <c:v>1961.1666666666699</c:v>
                </c:pt>
                <c:pt idx="15">
                  <c:v>1961.25</c:v>
                </c:pt>
                <c:pt idx="16">
                  <c:v>1961.3333333333401</c:v>
                </c:pt>
                <c:pt idx="17">
                  <c:v>1961.4166666666699</c:v>
                </c:pt>
                <c:pt idx="18">
                  <c:v>1961.5</c:v>
                </c:pt>
                <c:pt idx="19">
                  <c:v>1961.5833333333401</c:v>
                </c:pt>
                <c:pt idx="20">
                  <c:v>1961.6666666666699</c:v>
                </c:pt>
                <c:pt idx="21">
                  <c:v>1961.75</c:v>
                </c:pt>
                <c:pt idx="22">
                  <c:v>1961.8333333333401</c:v>
                </c:pt>
                <c:pt idx="23">
                  <c:v>1961.9166666666699</c:v>
                </c:pt>
                <c:pt idx="24">
                  <c:v>1962</c:v>
                </c:pt>
                <c:pt idx="25">
                  <c:v>1962.0833333333401</c:v>
                </c:pt>
                <c:pt idx="26">
                  <c:v>1962.1666666666699</c:v>
                </c:pt>
                <c:pt idx="27">
                  <c:v>1962.25</c:v>
                </c:pt>
                <c:pt idx="28">
                  <c:v>1962.3333333333401</c:v>
                </c:pt>
                <c:pt idx="29">
                  <c:v>1962.4166666666699</c:v>
                </c:pt>
                <c:pt idx="30">
                  <c:v>1962.5</c:v>
                </c:pt>
                <c:pt idx="31">
                  <c:v>1962.5833333333401</c:v>
                </c:pt>
                <c:pt idx="32">
                  <c:v>1962.6666666666699</c:v>
                </c:pt>
                <c:pt idx="33">
                  <c:v>1962.75</c:v>
                </c:pt>
                <c:pt idx="34">
                  <c:v>1962.8333333333401</c:v>
                </c:pt>
                <c:pt idx="35">
                  <c:v>1962.9166666666699</c:v>
                </c:pt>
                <c:pt idx="36">
                  <c:v>1963</c:v>
                </c:pt>
                <c:pt idx="37">
                  <c:v>1963.0833333333401</c:v>
                </c:pt>
                <c:pt idx="38">
                  <c:v>1963.1666666666699</c:v>
                </c:pt>
                <c:pt idx="39">
                  <c:v>1963.25</c:v>
                </c:pt>
                <c:pt idx="40">
                  <c:v>1963.3333333333301</c:v>
                </c:pt>
                <c:pt idx="41">
                  <c:v>1963.4166666666699</c:v>
                </c:pt>
                <c:pt idx="42">
                  <c:v>1963.5</c:v>
                </c:pt>
                <c:pt idx="43">
                  <c:v>1963.5833333333301</c:v>
                </c:pt>
                <c:pt idx="44">
                  <c:v>1963.6666666666699</c:v>
                </c:pt>
                <c:pt idx="45">
                  <c:v>1963.75</c:v>
                </c:pt>
                <c:pt idx="46">
                  <c:v>1963.8333333333301</c:v>
                </c:pt>
                <c:pt idx="47">
                  <c:v>1963.9166666666699</c:v>
                </c:pt>
                <c:pt idx="48">
                  <c:v>1964</c:v>
                </c:pt>
                <c:pt idx="49">
                  <c:v>1964.0833333333301</c:v>
                </c:pt>
                <c:pt idx="50">
                  <c:v>1964.1666666666699</c:v>
                </c:pt>
                <c:pt idx="51">
                  <c:v>1964.25</c:v>
                </c:pt>
                <c:pt idx="52">
                  <c:v>1964.3333333333301</c:v>
                </c:pt>
                <c:pt idx="53">
                  <c:v>1964.4166666666699</c:v>
                </c:pt>
                <c:pt idx="54">
                  <c:v>1964.5</c:v>
                </c:pt>
                <c:pt idx="55">
                  <c:v>1964.5833333333301</c:v>
                </c:pt>
                <c:pt idx="56">
                  <c:v>1964.6666666666699</c:v>
                </c:pt>
                <c:pt idx="57">
                  <c:v>1964.75</c:v>
                </c:pt>
                <c:pt idx="58">
                  <c:v>1964.8333333333301</c:v>
                </c:pt>
                <c:pt idx="59">
                  <c:v>1964.9166666666699</c:v>
                </c:pt>
                <c:pt idx="60">
                  <c:v>1965</c:v>
                </c:pt>
                <c:pt idx="61">
                  <c:v>1965.083333333333</c:v>
                </c:pt>
                <c:pt idx="62">
                  <c:v>1965.166666666667</c:v>
                </c:pt>
                <c:pt idx="63">
                  <c:v>1965.25</c:v>
                </c:pt>
                <c:pt idx="64">
                  <c:v>1965.333333333333</c:v>
                </c:pt>
                <c:pt idx="65">
                  <c:v>1965.416666666667</c:v>
                </c:pt>
                <c:pt idx="66">
                  <c:v>1965.5</c:v>
                </c:pt>
                <c:pt idx="67">
                  <c:v>1965.583333333333</c:v>
                </c:pt>
                <c:pt idx="68">
                  <c:v>1965.666666666667</c:v>
                </c:pt>
                <c:pt idx="69">
                  <c:v>1965.75</c:v>
                </c:pt>
                <c:pt idx="70">
                  <c:v>1965.833333333333</c:v>
                </c:pt>
                <c:pt idx="71">
                  <c:v>1965.916666666667</c:v>
                </c:pt>
                <c:pt idx="72">
                  <c:v>1966</c:v>
                </c:pt>
                <c:pt idx="73">
                  <c:v>1966.0833333333301</c:v>
                </c:pt>
                <c:pt idx="74">
                  <c:v>1966.1666666666699</c:v>
                </c:pt>
                <c:pt idx="75">
                  <c:v>1966.25</c:v>
                </c:pt>
                <c:pt idx="76">
                  <c:v>1966.3333333333301</c:v>
                </c:pt>
                <c:pt idx="77">
                  <c:v>1966.4166666666699</c:v>
                </c:pt>
                <c:pt idx="78">
                  <c:v>1966.5</c:v>
                </c:pt>
                <c:pt idx="79">
                  <c:v>1966.5833333333301</c:v>
                </c:pt>
                <c:pt idx="80">
                  <c:v>1966.6666666666699</c:v>
                </c:pt>
                <c:pt idx="81">
                  <c:v>1966.75</c:v>
                </c:pt>
                <c:pt idx="82">
                  <c:v>1966.8333333333301</c:v>
                </c:pt>
                <c:pt idx="83">
                  <c:v>1966.9166666666599</c:v>
                </c:pt>
                <c:pt idx="84">
                  <c:v>1966.99999999997</c:v>
                </c:pt>
                <c:pt idx="85">
                  <c:v>1967.0833333333001</c:v>
                </c:pt>
                <c:pt idx="86">
                  <c:v>1967.1666666666299</c:v>
                </c:pt>
                <c:pt idx="87">
                  <c:v>1967.24999999996</c:v>
                </c:pt>
                <c:pt idx="88">
                  <c:v>1967.3333333332901</c:v>
                </c:pt>
                <c:pt idx="89">
                  <c:v>1967.4166666666199</c:v>
                </c:pt>
                <c:pt idx="90">
                  <c:v>1967.49999999995</c:v>
                </c:pt>
                <c:pt idx="91">
                  <c:v>1967.5833333332801</c:v>
                </c:pt>
                <c:pt idx="92">
                  <c:v>1967.6666666666099</c:v>
                </c:pt>
                <c:pt idx="93">
                  <c:v>1967.74999999994</c:v>
                </c:pt>
                <c:pt idx="94">
                  <c:v>1967.83333333327</c:v>
                </c:pt>
                <c:pt idx="95">
                  <c:v>1967.9166666665999</c:v>
                </c:pt>
                <c:pt idx="96">
                  <c:v>1967.99999999993</c:v>
                </c:pt>
                <c:pt idx="97">
                  <c:v>1968.08333333326</c:v>
                </c:pt>
                <c:pt idx="98">
                  <c:v>1968.1666666665899</c:v>
                </c:pt>
                <c:pt idx="99">
                  <c:v>1968.24999999992</c:v>
                </c:pt>
                <c:pt idx="100">
                  <c:v>1968.33333333325</c:v>
                </c:pt>
                <c:pt idx="101">
                  <c:v>1968.4166666665801</c:v>
                </c:pt>
                <c:pt idx="102">
                  <c:v>1968.49999999991</c:v>
                </c:pt>
                <c:pt idx="103">
                  <c:v>1968.58333333324</c:v>
                </c:pt>
                <c:pt idx="104">
                  <c:v>1968.6666666665701</c:v>
                </c:pt>
                <c:pt idx="105">
                  <c:v>1968.7499999999</c:v>
                </c:pt>
                <c:pt idx="106">
                  <c:v>1968.83333333323</c:v>
                </c:pt>
                <c:pt idx="107">
                  <c:v>1968.9166666665601</c:v>
                </c:pt>
                <c:pt idx="108">
                  <c:v>1968.99999999989</c:v>
                </c:pt>
                <c:pt idx="109">
                  <c:v>1969.08333333322</c:v>
                </c:pt>
                <c:pt idx="110">
                  <c:v>1969.1666666665501</c:v>
                </c:pt>
                <c:pt idx="111">
                  <c:v>1969.2499999998799</c:v>
                </c:pt>
                <c:pt idx="112">
                  <c:v>1969.33333333321</c:v>
                </c:pt>
                <c:pt idx="113">
                  <c:v>1969.4166666665401</c:v>
                </c:pt>
                <c:pt idx="114">
                  <c:v>1969.4999999998699</c:v>
                </c:pt>
                <c:pt idx="115">
                  <c:v>1969.5833333332</c:v>
                </c:pt>
                <c:pt idx="116">
                  <c:v>1969.6666666665301</c:v>
                </c:pt>
                <c:pt idx="117">
                  <c:v>1969.7499999998599</c:v>
                </c:pt>
                <c:pt idx="118">
                  <c:v>1969.83333333319</c:v>
                </c:pt>
                <c:pt idx="119">
                  <c:v>1969.9166666665201</c:v>
                </c:pt>
                <c:pt idx="120">
                  <c:v>1969.9999999998499</c:v>
                </c:pt>
                <c:pt idx="121">
                  <c:v>1970.08333333318</c:v>
                </c:pt>
                <c:pt idx="122">
                  <c:v>1970.1666666665101</c:v>
                </c:pt>
                <c:pt idx="123">
                  <c:v>1970.2499999998399</c:v>
                </c:pt>
                <c:pt idx="124">
                  <c:v>1970.33333333317</c:v>
                </c:pt>
                <c:pt idx="125">
                  <c:v>1970.4166666665001</c:v>
                </c:pt>
                <c:pt idx="126">
                  <c:v>1970.4999999998299</c:v>
                </c:pt>
                <c:pt idx="127">
                  <c:v>1970.58333333316</c:v>
                </c:pt>
                <c:pt idx="128">
                  <c:v>1970.6666666664901</c:v>
                </c:pt>
                <c:pt idx="129">
                  <c:v>1970.7499999998199</c:v>
                </c:pt>
                <c:pt idx="130">
                  <c:v>1970.83333333315</c:v>
                </c:pt>
                <c:pt idx="131">
                  <c:v>1970.9166666664801</c:v>
                </c:pt>
                <c:pt idx="132">
                  <c:v>1970.9999999998099</c:v>
                </c:pt>
                <c:pt idx="133">
                  <c:v>1971.08333333314</c:v>
                </c:pt>
                <c:pt idx="134">
                  <c:v>1971.1666666664701</c:v>
                </c:pt>
                <c:pt idx="135">
                  <c:v>1971.2499999997999</c:v>
                </c:pt>
                <c:pt idx="136">
                  <c:v>1971.33333333313</c:v>
                </c:pt>
                <c:pt idx="137">
                  <c:v>1971.4166666664601</c:v>
                </c:pt>
                <c:pt idx="138">
                  <c:v>1971.4999999997899</c:v>
                </c:pt>
                <c:pt idx="139">
                  <c:v>1971.58333333312</c:v>
                </c:pt>
                <c:pt idx="140">
                  <c:v>1971.6666666664501</c:v>
                </c:pt>
                <c:pt idx="141">
                  <c:v>1971.7499999997799</c:v>
                </c:pt>
                <c:pt idx="142">
                  <c:v>1971.83333333311</c:v>
                </c:pt>
                <c:pt idx="143">
                  <c:v>1971.9166666664501</c:v>
                </c:pt>
                <c:pt idx="144">
                  <c:v>1971.9999999997799</c:v>
                </c:pt>
                <c:pt idx="145">
                  <c:v>1972.08333333311</c:v>
                </c:pt>
                <c:pt idx="146">
                  <c:v>1972.1666666664401</c:v>
                </c:pt>
                <c:pt idx="147">
                  <c:v>1972.2499999997699</c:v>
                </c:pt>
                <c:pt idx="148">
                  <c:v>1972.3333333331</c:v>
                </c:pt>
                <c:pt idx="149">
                  <c:v>1972.41666666643</c:v>
                </c:pt>
                <c:pt idx="150">
                  <c:v>1972.4999999997599</c:v>
                </c:pt>
                <c:pt idx="151">
                  <c:v>1972.58333333309</c:v>
                </c:pt>
                <c:pt idx="152">
                  <c:v>1972.66666666642</c:v>
                </c:pt>
                <c:pt idx="153">
                  <c:v>1972.7499999997499</c:v>
                </c:pt>
                <c:pt idx="154">
                  <c:v>1972.83333333308</c:v>
                </c:pt>
                <c:pt idx="155">
                  <c:v>1972.91666666641</c:v>
                </c:pt>
                <c:pt idx="156">
                  <c:v>1972.9999999997401</c:v>
                </c:pt>
                <c:pt idx="157">
                  <c:v>1973.08333333307</c:v>
                </c:pt>
                <c:pt idx="158">
                  <c:v>1973.1666666664</c:v>
                </c:pt>
                <c:pt idx="159">
                  <c:v>1973.2499999997301</c:v>
                </c:pt>
                <c:pt idx="160">
                  <c:v>1973.33333333306</c:v>
                </c:pt>
                <c:pt idx="161">
                  <c:v>1973.41666666639</c:v>
                </c:pt>
                <c:pt idx="162">
                  <c:v>1973.4999999997201</c:v>
                </c:pt>
                <c:pt idx="163">
                  <c:v>1973.5833333330499</c:v>
                </c:pt>
                <c:pt idx="164">
                  <c:v>1973.66666666638</c:v>
                </c:pt>
                <c:pt idx="165">
                  <c:v>1973.7499999997101</c:v>
                </c:pt>
                <c:pt idx="166">
                  <c:v>1973.8333333330399</c:v>
                </c:pt>
                <c:pt idx="167">
                  <c:v>1973.91666666637</c:v>
                </c:pt>
                <c:pt idx="168">
                  <c:v>1973.9999999997001</c:v>
                </c:pt>
                <c:pt idx="169">
                  <c:v>1974.0833333330299</c:v>
                </c:pt>
                <c:pt idx="170">
                  <c:v>1974.16666666636</c:v>
                </c:pt>
                <c:pt idx="171">
                  <c:v>1974.2499999996901</c:v>
                </c:pt>
                <c:pt idx="172">
                  <c:v>1974.3333333330199</c:v>
                </c:pt>
                <c:pt idx="173">
                  <c:v>1974.41666666635</c:v>
                </c:pt>
                <c:pt idx="174">
                  <c:v>1974.4999999996801</c:v>
                </c:pt>
                <c:pt idx="175">
                  <c:v>1974.5833333330099</c:v>
                </c:pt>
                <c:pt idx="176">
                  <c:v>1974.66666666634</c:v>
                </c:pt>
                <c:pt idx="177">
                  <c:v>1974.7499999996701</c:v>
                </c:pt>
                <c:pt idx="178">
                  <c:v>1974.8333333329999</c:v>
                </c:pt>
                <c:pt idx="179">
                  <c:v>1974.91666666633</c:v>
                </c:pt>
                <c:pt idx="180">
                  <c:v>1974.9999999996601</c:v>
                </c:pt>
                <c:pt idx="181">
                  <c:v>1975.0833333329899</c:v>
                </c:pt>
                <c:pt idx="182">
                  <c:v>1975.16666666632</c:v>
                </c:pt>
                <c:pt idx="183">
                  <c:v>1975.2499999996501</c:v>
                </c:pt>
                <c:pt idx="184">
                  <c:v>1975.3333333329799</c:v>
                </c:pt>
                <c:pt idx="185">
                  <c:v>1975.41666666631</c:v>
                </c:pt>
                <c:pt idx="186">
                  <c:v>1975.4999999996401</c:v>
                </c:pt>
                <c:pt idx="187">
                  <c:v>1975.5833333329699</c:v>
                </c:pt>
                <c:pt idx="188">
                  <c:v>1975.6666666663</c:v>
                </c:pt>
                <c:pt idx="189">
                  <c:v>1975.7499999996301</c:v>
                </c:pt>
                <c:pt idx="190">
                  <c:v>1975.8333333329599</c:v>
                </c:pt>
                <c:pt idx="191">
                  <c:v>1975.91666666629</c:v>
                </c:pt>
                <c:pt idx="192">
                  <c:v>1975.9999999996201</c:v>
                </c:pt>
                <c:pt idx="193">
                  <c:v>1976.0833333329499</c:v>
                </c:pt>
                <c:pt idx="194">
                  <c:v>1976.16666666628</c:v>
                </c:pt>
                <c:pt idx="195">
                  <c:v>1976.2499999996101</c:v>
                </c:pt>
                <c:pt idx="196">
                  <c:v>1976.3333333329399</c:v>
                </c:pt>
                <c:pt idx="197">
                  <c:v>1976.41666666627</c:v>
                </c:pt>
                <c:pt idx="198">
                  <c:v>1976.4999999996</c:v>
                </c:pt>
                <c:pt idx="199">
                  <c:v>1976.5833333329299</c:v>
                </c:pt>
                <c:pt idx="200">
                  <c:v>1976.66666666626</c:v>
                </c:pt>
                <c:pt idx="201">
                  <c:v>1976.74999999959</c:v>
                </c:pt>
                <c:pt idx="202">
                  <c:v>1976.8333333329199</c:v>
                </c:pt>
                <c:pt idx="203">
                  <c:v>1976.91666666625</c:v>
                </c:pt>
                <c:pt idx="204">
                  <c:v>1976.99999999958</c:v>
                </c:pt>
                <c:pt idx="205">
                  <c:v>1977.0833333329099</c:v>
                </c:pt>
                <c:pt idx="206">
                  <c:v>1977.16666666624</c:v>
                </c:pt>
                <c:pt idx="207">
                  <c:v>1977.24999999957</c:v>
                </c:pt>
                <c:pt idx="208">
                  <c:v>1977.3333333329001</c:v>
                </c:pt>
                <c:pt idx="209">
                  <c:v>1977.41666666623</c:v>
                </c:pt>
                <c:pt idx="210">
                  <c:v>1977.49999999956</c:v>
                </c:pt>
                <c:pt idx="211">
                  <c:v>1977.5833333328901</c:v>
                </c:pt>
                <c:pt idx="212">
                  <c:v>1977.66666666622</c:v>
                </c:pt>
                <c:pt idx="213">
                  <c:v>1977.74999999955</c:v>
                </c:pt>
                <c:pt idx="214">
                  <c:v>1977.8333333328801</c:v>
                </c:pt>
                <c:pt idx="215">
                  <c:v>1977.9166666662099</c:v>
                </c:pt>
                <c:pt idx="216">
                  <c:v>1977.99999999954</c:v>
                </c:pt>
                <c:pt idx="217">
                  <c:v>1978.0833333328701</c:v>
                </c:pt>
                <c:pt idx="218">
                  <c:v>1978.1666666661999</c:v>
                </c:pt>
                <c:pt idx="219">
                  <c:v>1978.24999999953</c:v>
                </c:pt>
                <c:pt idx="220">
                  <c:v>1978.3333333328601</c:v>
                </c:pt>
                <c:pt idx="221">
                  <c:v>1978.4166666661899</c:v>
                </c:pt>
                <c:pt idx="222">
                  <c:v>1978.49999999952</c:v>
                </c:pt>
                <c:pt idx="223">
                  <c:v>1978.5833333328501</c:v>
                </c:pt>
                <c:pt idx="224">
                  <c:v>1978.6666666661799</c:v>
                </c:pt>
                <c:pt idx="225">
                  <c:v>1978.74999999951</c:v>
                </c:pt>
                <c:pt idx="226">
                  <c:v>1978.8333333328401</c:v>
                </c:pt>
                <c:pt idx="227">
                  <c:v>1978.9166666661699</c:v>
                </c:pt>
                <c:pt idx="228">
                  <c:v>1978.9999999995</c:v>
                </c:pt>
                <c:pt idx="229">
                  <c:v>1979.0833333328301</c:v>
                </c:pt>
                <c:pt idx="230">
                  <c:v>1979.1666666661599</c:v>
                </c:pt>
                <c:pt idx="231">
                  <c:v>1979.24999999949</c:v>
                </c:pt>
                <c:pt idx="232">
                  <c:v>1979.3333333328201</c:v>
                </c:pt>
                <c:pt idx="233">
                  <c:v>1979.4166666661499</c:v>
                </c:pt>
                <c:pt idx="234">
                  <c:v>1979.49999999948</c:v>
                </c:pt>
                <c:pt idx="235">
                  <c:v>1979.5833333328101</c:v>
                </c:pt>
                <c:pt idx="236">
                  <c:v>1979.6666666661399</c:v>
                </c:pt>
                <c:pt idx="237">
                  <c:v>1979.74999999947</c:v>
                </c:pt>
                <c:pt idx="238">
                  <c:v>1979.8333333328001</c:v>
                </c:pt>
                <c:pt idx="239">
                  <c:v>1979.9166666661299</c:v>
                </c:pt>
                <c:pt idx="240">
                  <c:v>1979.99999999946</c:v>
                </c:pt>
                <c:pt idx="241">
                  <c:v>1980.0833333327901</c:v>
                </c:pt>
                <c:pt idx="242">
                  <c:v>1980.1666666661199</c:v>
                </c:pt>
                <c:pt idx="243">
                  <c:v>1980.24999999945</c:v>
                </c:pt>
                <c:pt idx="244">
                  <c:v>1980.3333333327801</c:v>
                </c:pt>
                <c:pt idx="245">
                  <c:v>1980.4166666661099</c:v>
                </c:pt>
                <c:pt idx="246">
                  <c:v>1980.49999999944</c:v>
                </c:pt>
                <c:pt idx="247">
                  <c:v>1980.5833333327701</c:v>
                </c:pt>
                <c:pt idx="248">
                  <c:v>1980.6666666660999</c:v>
                </c:pt>
                <c:pt idx="249">
                  <c:v>1980.74999999943</c:v>
                </c:pt>
                <c:pt idx="250">
                  <c:v>1980.83333333276</c:v>
                </c:pt>
                <c:pt idx="251">
                  <c:v>1980.9166666660899</c:v>
                </c:pt>
                <c:pt idx="252">
                  <c:v>1980.99999999942</c:v>
                </c:pt>
                <c:pt idx="253">
                  <c:v>1981.08333333275</c:v>
                </c:pt>
                <c:pt idx="254">
                  <c:v>1981.1666666660799</c:v>
                </c:pt>
                <c:pt idx="255">
                  <c:v>1981.24999999941</c:v>
                </c:pt>
                <c:pt idx="256">
                  <c:v>1981.33333333274</c:v>
                </c:pt>
                <c:pt idx="257">
                  <c:v>1981.4166666660699</c:v>
                </c:pt>
                <c:pt idx="258">
                  <c:v>1981.4999999994</c:v>
                </c:pt>
                <c:pt idx="259">
                  <c:v>1981.58333333273</c:v>
                </c:pt>
                <c:pt idx="260">
                  <c:v>1981.6666666660601</c:v>
                </c:pt>
                <c:pt idx="261">
                  <c:v>1981.74999999939</c:v>
                </c:pt>
                <c:pt idx="262">
                  <c:v>1981.83333333272</c:v>
                </c:pt>
                <c:pt idx="263">
                  <c:v>1981.9166666660501</c:v>
                </c:pt>
                <c:pt idx="264">
                  <c:v>1981.99999999938</c:v>
                </c:pt>
                <c:pt idx="265">
                  <c:v>1982.08333333271</c:v>
                </c:pt>
                <c:pt idx="266">
                  <c:v>1982.1666666660401</c:v>
                </c:pt>
                <c:pt idx="267">
                  <c:v>1982.2499999993699</c:v>
                </c:pt>
                <c:pt idx="268">
                  <c:v>1982.3333333327</c:v>
                </c:pt>
                <c:pt idx="269">
                  <c:v>1982.4166666660301</c:v>
                </c:pt>
                <c:pt idx="270">
                  <c:v>1982.4999999993599</c:v>
                </c:pt>
                <c:pt idx="271">
                  <c:v>1982.58333333269</c:v>
                </c:pt>
                <c:pt idx="272">
                  <c:v>1982.6666666660201</c:v>
                </c:pt>
                <c:pt idx="273">
                  <c:v>1982.7499999993499</c:v>
                </c:pt>
                <c:pt idx="274">
                  <c:v>1982.83333333268</c:v>
                </c:pt>
                <c:pt idx="275">
                  <c:v>1982.9166666660101</c:v>
                </c:pt>
                <c:pt idx="276">
                  <c:v>1982.9999999993399</c:v>
                </c:pt>
                <c:pt idx="277">
                  <c:v>1983.08333333268</c:v>
                </c:pt>
                <c:pt idx="278">
                  <c:v>1983.1666666660101</c:v>
                </c:pt>
                <c:pt idx="279">
                  <c:v>1983.2499999993399</c:v>
                </c:pt>
                <c:pt idx="280">
                  <c:v>1983.33333333267</c:v>
                </c:pt>
                <c:pt idx="281">
                  <c:v>1983.4166666660001</c:v>
                </c:pt>
                <c:pt idx="282">
                  <c:v>1983.4999999993299</c:v>
                </c:pt>
                <c:pt idx="283">
                  <c:v>1983.58333333266</c:v>
                </c:pt>
                <c:pt idx="284">
                  <c:v>1983.6666666659901</c:v>
                </c:pt>
                <c:pt idx="285">
                  <c:v>1983.7499999993199</c:v>
                </c:pt>
                <c:pt idx="286">
                  <c:v>1983.83333333265</c:v>
                </c:pt>
                <c:pt idx="287">
                  <c:v>1983.9166666659801</c:v>
                </c:pt>
                <c:pt idx="288">
                  <c:v>1983.9999999993099</c:v>
                </c:pt>
                <c:pt idx="289">
                  <c:v>1984.08333333264</c:v>
                </c:pt>
                <c:pt idx="290">
                  <c:v>1984.1666666659701</c:v>
                </c:pt>
                <c:pt idx="291">
                  <c:v>1984.2499999992999</c:v>
                </c:pt>
                <c:pt idx="292">
                  <c:v>1984.33333333263</c:v>
                </c:pt>
                <c:pt idx="293">
                  <c:v>1984.4166666659601</c:v>
                </c:pt>
                <c:pt idx="294">
                  <c:v>1984.4999999992899</c:v>
                </c:pt>
                <c:pt idx="295">
                  <c:v>1984.58333333262</c:v>
                </c:pt>
                <c:pt idx="296">
                  <c:v>1984.6666666659501</c:v>
                </c:pt>
                <c:pt idx="297">
                  <c:v>1984.7499999992799</c:v>
                </c:pt>
                <c:pt idx="298">
                  <c:v>1984.83333333261</c:v>
                </c:pt>
                <c:pt idx="299">
                  <c:v>1984.9166666659401</c:v>
                </c:pt>
                <c:pt idx="300">
                  <c:v>1984.9999999992699</c:v>
                </c:pt>
                <c:pt idx="301">
                  <c:v>1985.0833333326</c:v>
                </c:pt>
                <c:pt idx="302">
                  <c:v>1985.1666666659301</c:v>
                </c:pt>
                <c:pt idx="303">
                  <c:v>1985.2499999992599</c:v>
                </c:pt>
                <c:pt idx="304">
                  <c:v>1985.33333333259</c:v>
                </c:pt>
                <c:pt idx="305">
                  <c:v>1985.41666666592</c:v>
                </c:pt>
                <c:pt idx="306">
                  <c:v>1985.4999999992499</c:v>
                </c:pt>
                <c:pt idx="307">
                  <c:v>1985.58333333258</c:v>
                </c:pt>
                <c:pt idx="308">
                  <c:v>1985.66666666591</c:v>
                </c:pt>
                <c:pt idx="309">
                  <c:v>1985.7499999992399</c:v>
                </c:pt>
                <c:pt idx="310">
                  <c:v>1985.83333333257</c:v>
                </c:pt>
                <c:pt idx="311">
                  <c:v>1985.9166666659</c:v>
                </c:pt>
                <c:pt idx="312">
                  <c:v>1985.9999999992301</c:v>
                </c:pt>
                <c:pt idx="313">
                  <c:v>1986.08333333256</c:v>
                </c:pt>
                <c:pt idx="314">
                  <c:v>1986.16666666589</c:v>
                </c:pt>
                <c:pt idx="315">
                  <c:v>1986.2499999992201</c:v>
                </c:pt>
                <c:pt idx="316">
                  <c:v>1986.33333333255</c:v>
                </c:pt>
                <c:pt idx="317">
                  <c:v>1986.41666666588</c:v>
                </c:pt>
                <c:pt idx="318">
                  <c:v>1986.4999999992101</c:v>
                </c:pt>
                <c:pt idx="319">
                  <c:v>1986.58333333254</c:v>
                </c:pt>
                <c:pt idx="320">
                  <c:v>1986.66666666587</c:v>
                </c:pt>
                <c:pt idx="321">
                  <c:v>1986.7499999992001</c:v>
                </c:pt>
                <c:pt idx="322">
                  <c:v>1986.8333333325299</c:v>
                </c:pt>
                <c:pt idx="323">
                  <c:v>1986.91666666586</c:v>
                </c:pt>
                <c:pt idx="324">
                  <c:v>1986.9999999991901</c:v>
                </c:pt>
                <c:pt idx="325">
                  <c:v>1987.0833333325199</c:v>
                </c:pt>
                <c:pt idx="326">
                  <c:v>1987.16666666585</c:v>
                </c:pt>
                <c:pt idx="327">
                  <c:v>1987.2499999991801</c:v>
                </c:pt>
                <c:pt idx="328">
                  <c:v>1987.3333333325099</c:v>
                </c:pt>
                <c:pt idx="329">
                  <c:v>1987.41666666584</c:v>
                </c:pt>
                <c:pt idx="330">
                  <c:v>1987.4999999991701</c:v>
                </c:pt>
                <c:pt idx="331">
                  <c:v>1987.5833333324999</c:v>
                </c:pt>
                <c:pt idx="332">
                  <c:v>1987.66666666583</c:v>
                </c:pt>
                <c:pt idx="333">
                  <c:v>1987.7499999991601</c:v>
                </c:pt>
                <c:pt idx="334">
                  <c:v>1987.8333333324899</c:v>
                </c:pt>
                <c:pt idx="335">
                  <c:v>1987.91666666582</c:v>
                </c:pt>
                <c:pt idx="336">
                  <c:v>1987.9999999991501</c:v>
                </c:pt>
                <c:pt idx="337">
                  <c:v>1988.0833333324799</c:v>
                </c:pt>
                <c:pt idx="338">
                  <c:v>1988.16666666581</c:v>
                </c:pt>
                <c:pt idx="339">
                  <c:v>1988.2499999991401</c:v>
                </c:pt>
                <c:pt idx="340">
                  <c:v>1988.3333333324699</c:v>
                </c:pt>
                <c:pt idx="341">
                  <c:v>1988.4166666658</c:v>
                </c:pt>
                <c:pt idx="342">
                  <c:v>1988.4999999991301</c:v>
                </c:pt>
                <c:pt idx="343">
                  <c:v>1988.5833333324599</c:v>
                </c:pt>
                <c:pt idx="344">
                  <c:v>1988.66666666579</c:v>
                </c:pt>
                <c:pt idx="345">
                  <c:v>1988.7499999991201</c:v>
                </c:pt>
                <c:pt idx="346">
                  <c:v>1988.8333333324499</c:v>
                </c:pt>
                <c:pt idx="347">
                  <c:v>1988.91666666578</c:v>
                </c:pt>
                <c:pt idx="348">
                  <c:v>1988.9999999991101</c:v>
                </c:pt>
                <c:pt idx="349">
                  <c:v>1989.0833333324399</c:v>
                </c:pt>
                <c:pt idx="350">
                  <c:v>1989.16666666577</c:v>
                </c:pt>
                <c:pt idx="351">
                  <c:v>1989.2499999991001</c:v>
                </c:pt>
                <c:pt idx="352">
                  <c:v>1989.3333333324299</c:v>
                </c:pt>
                <c:pt idx="353">
                  <c:v>1989.41666666576</c:v>
                </c:pt>
                <c:pt idx="354">
                  <c:v>1989.4999999990901</c:v>
                </c:pt>
                <c:pt idx="355">
                  <c:v>1989.5833333324199</c:v>
                </c:pt>
                <c:pt idx="356">
                  <c:v>1989.66666666575</c:v>
                </c:pt>
                <c:pt idx="357">
                  <c:v>1989.74999999908</c:v>
                </c:pt>
                <c:pt idx="358">
                  <c:v>1989.8333333324099</c:v>
                </c:pt>
                <c:pt idx="359">
                  <c:v>1989.91666666574</c:v>
                </c:pt>
                <c:pt idx="360">
                  <c:v>1989.99999999907</c:v>
                </c:pt>
                <c:pt idx="361">
                  <c:v>1990.0833333323999</c:v>
                </c:pt>
                <c:pt idx="362">
                  <c:v>1990.16666666573</c:v>
                </c:pt>
                <c:pt idx="363">
                  <c:v>1990.24999999906</c:v>
                </c:pt>
                <c:pt idx="364">
                  <c:v>1990.3333333323901</c:v>
                </c:pt>
                <c:pt idx="365">
                  <c:v>1990.41666666572</c:v>
                </c:pt>
                <c:pt idx="366">
                  <c:v>1990.49999999905</c:v>
                </c:pt>
                <c:pt idx="367">
                  <c:v>1990.5833333323801</c:v>
                </c:pt>
                <c:pt idx="368">
                  <c:v>1990.66666666571</c:v>
                </c:pt>
                <c:pt idx="369">
                  <c:v>1990.74999999904</c:v>
                </c:pt>
                <c:pt idx="370">
                  <c:v>1990.8333333323701</c:v>
                </c:pt>
                <c:pt idx="371">
                  <c:v>1990.9166666656999</c:v>
                </c:pt>
                <c:pt idx="372">
                  <c:v>1990.99999999903</c:v>
                </c:pt>
                <c:pt idx="373">
                  <c:v>1991.0833333323601</c:v>
                </c:pt>
                <c:pt idx="374">
                  <c:v>1991.1666666656899</c:v>
                </c:pt>
                <c:pt idx="375">
                  <c:v>1991.24999999902</c:v>
                </c:pt>
                <c:pt idx="376">
                  <c:v>1991.3333333323501</c:v>
                </c:pt>
                <c:pt idx="377">
                  <c:v>1991.4166666656799</c:v>
                </c:pt>
                <c:pt idx="378">
                  <c:v>1991.49999999901</c:v>
                </c:pt>
                <c:pt idx="379">
                  <c:v>1991.5833333323401</c:v>
                </c:pt>
                <c:pt idx="380">
                  <c:v>1991.6666666656699</c:v>
                </c:pt>
                <c:pt idx="381">
                  <c:v>1991.749999999</c:v>
                </c:pt>
                <c:pt idx="382">
                  <c:v>1991.8333333323301</c:v>
                </c:pt>
                <c:pt idx="383">
                  <c:v>1991.9166666656599</c:v>
                </c:pt>
                <c:pt idx="384">
                  <c:v>1991.99999999899</c:v>
                </c:pt>
                <c:pt idx="385">
                  <c:v>1992.0833333323201</c:v>
                </c:pt>
                <c:pt idx="386">
                  <c:v>1992.1666666656499</c:v>
                </c:pt>
                <c:pt idx="387">
                  <c:v>1992.24999999898</c:v>
                </c:pt>
                <c:pt idx="388">
                  <c:v>1992.3333333323101</c:v>
                </c:pt>
                <c:pt idx="389">
                  <c:v>1992.4166666656399</c:v>
                </c:pt>
                <c:pt idx="390">
                  <c:v>1992.49999999897</c:v>
                </c:pt>
                <c:pt idx="391">
                  <c:v>1992.5833333323001</c:v>
                </c:pt>
                <c:pt idx="392">
                  <c:v>1992.6666666656299</c:v>
                </c:pt>
                <c:pt idx="393">
                  <c:v>1992.74999999896</c:v>
                </c:pt>
                <c:pt idx="394">
                  <c:v>1992.8333333322901</c:v>
                </c:pt>
                <c:pt idx="395">
                  <c:v>1992.9166666656199</c:v>
                </c:pt>
                <c:pt idx="396">
                  <c:v>1992.99999999895</c:v>
                </c:pt>
                <c:pt idx="397">
                  <c:v>1993.0833333322801</c:v>
                </c:pt>
                <c:pt idx="398">
                  <c:v>1993.1666666656099</c:v>
                </c:pt>
                <c:pt idx="399">
                  <c:v>1993.24999999894</c:v>
                </c:pt>
                <c:pt idx="400">
                  <c:v>1993.3333333322701</c:v>
                </c:pt>
                <c:pt idx="401">
                  <c:v>1993.4166666655999</c:v>
                </c:pt>
                <c:pt idx="402">
                  <c:v>1993.49999999893</c:v>
                </c:pt>
                <c:pt idx="403">
                  <c:v>1993.5833333322601</c:v>
                </c:pt>
                <c:pt idx="404">
                  <c:v>1993.6666666655899</c:v>
                </c:pt>
                <c:pt idx="405">
                  <c:v>1993.74999999892</c:v>
                </c:pt>
                <c:pt idx="406">
                  <c:v>1993.83333333225</c:v>
                </c:pt>
                <c:pt idx="407">
                  <c:v>1993.9166666655799</c:v>
                </c:pt>
                <c:pt idx="408">
                  <c:v>1993.99999999891</c:v>
                </c:pt>
                <c:pt idx="409">
                  <c:v>1994.08333333224</c:v>
                </c:pt>
                <c:pt idx="410">
                  <c:v>1994.1666666655699</c:v>
                </c:pt>
                <c:pt idx="411">
                  <c:v>1994.2499999989</c:v>
                </c:pt>
                <c:pt idx="412">
                  <c:v>1994.33333333224</c:v>
                </c:pt>
                <c:pt idx="413">
                  <c:v>1994.4166666655699</c:v>
                </c:pt>
                <c:pt idx="414">
                  <c:v>1994.4999999989</c:v>
                </c:pt>
                <c:pt idx="415">
                  <c:v>1994.58333333223</c:v>
                </c:pt>
                <c:pt idx="416">
                  <c:v>1994.6666666655599</c:v>
                </c:pt>
                <c:pt idx="417">
                  <c:v>1994.74999999889</c:v>
                </c:pt>
                <c:pt idx="418">
                  <c:v>1994.83333333222</c:v>
                </c:pt>
                <c:pt idx="419">
                  <c:v>1994.9166666655501</c:v>
                </c:pt>
                <c:pt idx="420">
                  <c:v>1994.99999999888</c:v>
                </c:pt>
                <c:pt idx="421">
                  <c:v>1995.08333333221</c:v>
                </c:pt>
                <c:pt idx="422">
                  <c:v>1995.1666666655401</c:v>
                </c:pt>
                <c:pt idx="423">
                  <c:v>1995.24999999887</c:v>
                </c:pt>
                <c:pt idx="424">
                  <c:v>1995.3333333322</c:v>
                </c:pt>
                <c:pt idx="425">
                  <c:v>1995.4166666655301</c:v>
                </c:pt>
                <c:pt idx="426">
                  <c:v>1995.4999999988599</c:v>
                </c:pt>
                <c:pt idx="427">
                  <c:v>1995.58333333219</c:v>
                </c:pt>
                <c:pt idx="428">
                  <c:v>1995.6666666655201</c:v>
                </c:pt>
                <c:pt idx="429">
                  <c:v>1995.7499999988499</c:v>
                </c:pt>
                <c:pt idx="430">
                  <c:v>1995.83333333218</c:v>
                </c:pt>
                <c:pt idx="431">
                  <c:v>1995.9166666655101</c:v>
                </c:pt>
                <c:pt idx="432">
                  <c:v>1995.9999999988399</c:v>
                </c:pt>
                <c:pt idx="433">
                  <c:v>1996.08333333217</c:v>
                </c:pt>
                <c:pt idx="434">
                  <c:v>1996.1666666655001</c:v>
                </c:pt>
                <c:pt idx="435">
                  <c:v>1996.2499999988299</c:v>
                </c:pt>
                <c:pt idx="436">
                  <c:v>1996.33333333216</c:v>
                </c:pt>
                <c:pt idx="437">
                  <c:v>1996.4166666654901</c:v>
                </c:pt>
                <c:pt idx="438">
                  <c:v>1996.4999999988199</c:v>
                </c:pt>
                <c:pt idx="439">
                  <c:v>1996.58333333215</c:v>
                </c:pt>
                <c:pt idx="440">
                  <c:v>1996.6666666654801</c:v>
                </c:pt>
                <c:pt idx="441">
                  <c:v>1996.7499999988099</c:v>
                </c:pt>
                <c:pt idx="442">
                  <c:v>1996.83333333214</c:v>
                </c:pt>
                <c:pt idx="443">
                  <c:v>1996.9166666654701</c:v>
                </c:pt>
                <c:pt idx="444">
                  <c:v>1996.9999999987999</c:v>
                </c:pt>
                <c:pt idx="445">
                  <c:v>1997.08333333213</c:v>
                </c:pt>
                <c:pt idx="446">
                  <c:v>1997.1666666654601</c:v>
                </c:pt>
                <c:pt idx="447">
                  <c:v>1997.2499999987899</c:v>
                </c:pt>
                <c:pt idx="448">
                  <c:v>1997.33333333212</c:v>
                </c:pt>
                <c:pt idx="449">
                  <c:v>1997.4166666654501</c:v>
                </c:pt>
                <c:pt idx="450">
                  <c:v>1997.4999999987799</c:v>
                </c:pt>
                <c:pt idx="451">
                  <c:v>1997.58333333211</c:v>
                </c:pt>
                <c:pt idx="452">
                  <c:v>1997.6666666654401</c:v>
                </c:pt>
                <c:pt idx="453">
                  <c:v>1997.7499999987699</c:v>
                </c:pt>
                <c:pt idx="454">
                  <c:v>1997.8333333321</c:v>
                </c:pt>
                <c:pt idx="455">
                  <c:v>1997.9166666654301</c:v>
                </c:pt>
                <c:pt idx="456">
                  <c:v>1997.9999999987599</c:v>
                </c:pt>
                <c:pt idx="457">
                  <c:v>1998.08333333209</c:v>
                </c:pt>
                <c:pt idx="458">
                  <c:v>1998.1666666654201</c:v>
                </c:pt>
                <c:pt idx="459">
                  <c:v>1998.2499999987499</c:v>
                </c:pt>
                <c:pt idx="460">
                  <c:v>1998.33333333208</c:v>
                </c:pt>
                <c:pt idx="461">
                  <c:v>1998.41666666541</c:v>
                </c:pt>
                <c:pt idx="462">
                  <c:v>1998.4999999987399</c:v>
                </c:pt>
                <c:pt idx="463">
                  <c:v>1998.58333333207</c:v>
                </c:pt>
                <c:pt idx="464">
                  <c:v>1998.6666666654</c:v>
                </c:pt>
                <c:pt idx="465">
                  <c:v>1998.7499999987299</c:v>
                </c:pt>
                <c:pt idx="466">
                  <c:v>1998.83333333206</c:v>
                </c:pt>
                <c:pt idx="467">
                  <c:v>1998.91666666539</c:v>
                </c:pt>
                <c:pt idx="468">
                  <c:v>1998.9999999987201</c:v>
                </c:pt>
                <c:pt idx="469">
                  <c:v>1999.08333333205</c:v>
                </c:pt>
                <c:pt idx="470">
                  <c:v>1999.16666666538</c:v>
                </c:pt>
                <c:pt idx="471">
                  <c:v>1999.2499999987101</c:v>
                </c:pt>
                <c:pt idx="472">
                  <c:v>1999.33333333204</c:v>
                </c:pt>
                <c:pt idx="473">
                  <c:v>1999.41666666537</c:v>
                </c:pt>
                <c:pt idx="474">
                  <c:v>1999.4999999987001</c:v>
                </c:pt>
                <c:pt idx="475">
                  <c:v>1999.58333333203</c:v>
                </c:pt>
                <c:pt idx="476">
                  <c:v>1999.66666666536</c:v>
                </c:pt>
                <c:pt idx="477">
                  <c:v>1999.7499999986901</c:v>
                </c:pt>
                <c:pt idx="478">
                  <c:v>1999.8333333320199</c:v>
                </c:pt>
                <c:pt idx="479">
                  <c:v>1999.91666666535</c:v>
                </c:pt>
                <c:pt idx="480">
                  <c:v>1999.9999999986801</c:v>
                </c:pt>
                <c:pt idx="481">
                  <c:v>2000.0833333320099</c:v>
                </c:pt>
                <c:pt idx="482">
                  <c:v>2000.16666666534</c:v>
                </c:pt>
                <c:pt idx="483">
                  <c:v>2000.2499999986701</c:v>
                </c:pt>
                <c:pt idx="484">
                  <c:v>2000.3333333319999</c:v>
                </c:pt>
                <c:pt idx="485">
                  <c:v>2000.41666666533</c:v>
                </c:pt>
                <c:pt idx="486">
                  <c:v>2000.4999999986601</c:v>
                </c:pt>
                <c:pt idx="487">
                  <c:v>2000.5833333319899</c:v>
                </c:pt>
                <c:pt idx="488">
                  <c:v>2000.66666666532</c:v>
                </c:pt>
                <c:pt idx="489">
                  <c:v>2000.7499999986501</c:v>
                </c:pt>
                <c:pt idx="490">
                  <c:v>2000.8333333319799</c:v>
                </c:pt>
                <c:pt idx="491">
                  <c:v>2000.91666666531</c:v>
                </c:pt>
                <c:pt idx="492">
                  <c:v>2000.9999999986401</c:v>
                </c:pt>
                <c:pt idx="493">
                  <c:v>2001.0833333319699</c:v>
                </c:pt>
                <c:pt idx="494">
                  <c:v>2001.1666666653</c:v>
                </c:pt>
                <c:pt idx="495">
                  <c:v>2001.2499999986301</c:v>
                </c:pt>
                <c:pt idx="496">
                  <c:v>2001.3333333319599</c:v>
                </c:pt>
                <c:pt idx="497">
                  <c:v>2001.41666666529</c:v>
                </c:pt>
                <c:pt idx="498">
                  <c:v>2001.4999999986201</c:v>
                </c:pt>
                <c:pt idx="499">
                  <c:v>2001.5833333319499</c:v>
                </c:pt>
                <c:pt idx="500">
                  <c:v>2001.66666666528</c:v>
                </c:pt>
                <c:pt idx="501">
                  <c:v>2001.7499999986101</c:v>
                </c:pt>
                <c:pt idx="502">
                  <c:v>2001.8333333319399</c:v>
                </c:pt>
                <c:pt idx="503">
                  <c:v>2001.91666666527</c:v>
                </c:pt>
                <c:pt idx="504">
                  <c:v>2001.9999999986001</c:v>
                </c:pt>
                <c:pt idx="505">
                  <c:v>2002.0833333319299</c:v>
                </c:pt>
                <c:pt idx="506">
                  <c:v>2002.16666666526</c:v>
                </c:pt>
                <c:pt idx="507">
                  <c:v>2002.2499999985901</c:v>
                </c:pt>
                <c:pt idx="508">
                  <c:v>2002.3333333319199</c:v>
                </c:pt>
                <c:pt idx="509">
                  <c:v>2002.41666666525</c:v>
                </c:pt>
                <c:pt idx="510">
                  <c:v>2002.4999999985801</c:v>
                </c:pt>
                <c:pt idx="511">
                  <c:v>2002.5833333319099</c:v>
                </c:pt>
                <c:pt idx="512">
                  <c:v>2002.66666666524</c:v>
                </c:pt>
                <c:pt idx="513">
                  <c:v>2002.74999999857</c:v>
                </c:pt>
                <c:pt idx="514">
                  <c:v>2002.8333333318999</c:v>
                </c:pt>
                <c:pt idx="515">
                  <c:v>2002.91666666523</c:v>
                </c:pt>
                <c:pt idx="516">
                  <c:v>2002.99999999856</c:v>
                </c:pt>
                <c:pt idx="517">
                  <c:v>2003.0833333318899</c:v>
                </c:pt>
                <c:pt idx="518">
                  <c:v>2003.16666666522</c:v>
                </c:pt>
                <c:pt idx="519">
                  <c:v>2003.24999999855</c:v>
                </c:pt>
                <c:pt idx="520">
                  <c:v>2003.3333333318801</c:v>
                </c:pt>
                <c:pt idx="521">
                  <c:v>2003.41666666521</c:v>
                </c:pt>
                <c:pt idx="522">
                  <c:v>2003.49999999854</c:v>
                </c:pt>
                <c:pt idx="523">
                  <c:v>2003.5833333318701</c:v>
                </c:pt>
                <c:pt idx="524">
                  <c:v>2003.6666666652</c:v>
                </c:pt>
                <c:pt idx="525">
                  <c:v>2003.74999999853</c:v>
                </c:pt>
                <c:pt idx="526">
                  <c:v>2003.8333333318601</c:v>
                </c:pt>
                <c:pt idx="527">
                  <c:v>2003.91666666519</c:v>
                </c:pt>
                <c:pt idx="528">
                  <c:v>2003.99999999852</c:v>
                </c:pt>
                <c:pt idx="529">
                  <c:v>2004.0833333318501</c:v>
                </c:pt>
                <c:pt idx="530">
                  <c:v>2004.1666666651799</c:v>
                </c:pt>
                <c:pt idx="531">
                  <c:v>2004.24999999851</c:v>
                </c:pt>
                <c:pt idx="532">
                  <c:v>2004.3333333318401</c:v>
                </c:pt>
                <c:pt idx="533">
                  <c:v>2004.4166666651699</c:v>
                </c:pt>
                <c:pt idx="534">
                  <c:v>2004.4999999985</c:v>
                </c:pt>
                <c:pt idx="535">
                  <c:v>2004.5833333318301</c:v>
                </c:pt>
                <c:pt idx="536">
                  <c:v>2004.6666666651599</c:v>
                </c:pt>
                <c:pt idx="537">
                  <c:v>2004.74999999849</c:v>
                </c:pt>
                <c:pt idx="538">
                  <c:v>2004.8333333318201</c:v>
                </c:pt>
                <c:pt idx="539">
                  <c:v>2004.9166666651499</c:v>
                </c:pt>
                <c:pt idx="540">
                  <c:v>2004.99999999848</c:v>
                </c:pt>
                <c:pt idx="541">
                  <c:v>2005.0833333318101</c:v>
                </c:pt>
                <c:pt idx="542">
                  <c:v>2005.1666666651399</c:v>
                </c:pt>
                <c:pt idx="543">
                  <c:v>2005.24999999847</c:v>
                </c:pt>
                <c:pt idx="544">
                  <c:v>2005.3333333318001</c:v>
                </c:pt>
                <c:pt idx="545">
                  <c:v>2005.4166666651299</c:v>
                </c:pt>
                <c:pt idx="546">
                  <c:v>2005.49999999847</c:v>
                </c:pt>
                <c:pt idx="547">
                  <c:v>2005.5833333318001</c:v>
                </c:pt>
                <c:pt idx="548">
                  <c:v>2005.6666666651299</c:v>
                </c:pt>
                <c:pt idx="549">
                  <c:v>2005.74999999846</c:v>
                </c:pt>
                <c:pt idx="550">
                  <c:v>2005.8333333317901</c:v>
                </c:pt>
                <c:pt idx="551">
                  <c:v>2005.9166666651199</c:v>
                </c:pt>
                <c:pt idx="552">
                  <c:v>2005.99999999845</c:v>
                </c:pt>
                <c:pt idx="553">
                  <c:v>2006.0833333317801</c:v>
                </c:pt>
                <c:pt idx="554">
                  <c:v>2006.1666666651099</c:v>
                </c:pt>
                <c:pt idx="555">
                  <c:v>2006.24999999844</c:v>
                </c:pt>
                <c:pt idx="556">
                  <c:v>2006.3333333317701</c:v>
                </c:pt>
                <c:pt idx="557">
                  <c:v>2006.4166666650999</c:v>
                </c:pt>
                <c:pt idx="558">
                  <c:v>2006.49999999843</c:v>
                </c:pt>
                <c:pt idx="559">
                  <c:v>2006.5833333317601</c:v>
                </c:pt>
                <c:pt idx="560">
                  <c:v>2006.6666666650899</c:v>
                </c:pt>
                <c:pt idx="561">
                  <c:v>2006.74999999842</c:v>
                </c:pt>
                <c:pt idx="562">
                  <c:v>2006.8333333317501</c:v>
                </c:pt>
                <c:pt idx="563">
                  <c:v>2006.9166666650799</c:v>
                </c:pt>
                <c:pt idx="564">
                  <c:v>2006.99999999841</c:v>
                </c:pt>
                <c:pt idx="565">
                  <c:v>2007.0833333317401</c:v>
                </c:pt>
                <c:pt idx="566">
                  <c:v>2007.1666666650699</c:v>
                </c:pt>
                <c:pt idx="567">
                  <c:v>2007.2499999984</c:v>
                </c:pt>
                <c:pt idx="568">
                  <c:v>2007.33333333173</c:v>
                </c:pt>
                <c:pt idx="569">
                  <c:v>2007.4166666650599</c:v>
                </c:pt>
                <c:pt idx="570">
                  <c:v>2007.49999999839</c:v>
                </c:pt>
                <c:pt idx="571">
                  <c:v>2007.58333333172</c:v>
                </c:pt>
                <c:pt idx="572">
                  <c:v>2007.6666666650499</c:v>
                </c:pt>
                <c:pt idx="573">
                  <c:v>2007.74999999838</c:v>
                </c:pt>
                <c:pt idx="574">
                  <c:v>2007.83333333171</c:v>
                </c:pt>
                <c:pt idx="575">
                  <c:v>2007.9166666650401</c:v>
                </c:pt>
                <c:pt idx="576">
                  <c:v>2007.99999999837</c:v>
                </c:pt>
                <c:pt idx="577">
                  <c:v>2008.0833333317</c:v>
                </c:pt>
                <c:pt idx="578">
                  <c:v>2008.1666666650301</c:v>
                </c:pt>
                <c:pt idx="579">
                  <c:v>2008.24999999836</c:v>
                </c:pt>
                <c:pt idx="580">
                  <c:v>2008.33333333169</c:v>
                </c:pt>
                <c:pt idx="581">
                  <c:v>2008.4166666650201</c:v>
                </c:pt>
                <c:pt idx="582">
                  <c:v>2008.4999999983499</c:v>
                </c:pt>
                <c:pt idx="583">
                  <c:v>2008.58333333168</c:v>
                </c:pt>
                <c:pt idx="584">
                  <c:v>2008.6666666650101</c:v>
                </c:pt>
                <c:pt idx="585">
                  <c:v>2008.7499999983399</c:v>
                </c:pt>
                <c:pt idx="586">
                  <c:v>2008.83333333167</c:v>
                </c:pt>
                <c:pt idx="587">
                  <c:v>2008.9166666650001</c:v>
                </c:pt>
                <c:pt idx="588">
                  <c:v>2008.9999999983299</c:v>
                </c:pt>
                <c:pt idx="589">
                  <c:v>2009.08333333166</c:v>
                </c:pt>
                <c:pt idx="590">
                  <c:v>2009.1666666649901</c:v>
                </c:pt>
                <c:pt idx="591">
                  <c:v>2009.2499999983199</c:v>
                </c:pt>
                <c:pt idx="592">
                  <c:v>2009.33333333165</c:v>
                </c:pt>
                <c:pt idx="593">
                  <c:v>2009.4166666649801</c:v>
                </c:pt>
                <c:pt idx="594">
                  <c:v>2009.4999999983099</c:v>
                </c:pt>
                <c:pt idx="595">
                  <c:v>2009.58333333164</c:v>
                </c:pt>
                <c:pt idx="596">
                  <c:v>2009.6666666649701</c:v>
                </c:pt>
                <c:pt idx="597">
                  <c:v>2009.7499999982999</c:v>
                </c:pt>
                <c:pt idx="598">
                  <c:v>2009.83333333163</c:v>
                </c:pt>
                <c:pt idx="599">
                  <c:v>2009.9166666649601</c:v>
                </c:pt>
                <c:pt idx="600">
                  <c:v>2009.9999999982899</c:v>
                </c:pt>
                <c:pt idx="601">
                  <c:v>2010.08333333162</c:v>
                </c:pt>
                <c:pt idx="602">
                  <c:v>2010.1666666649501</c:v>
                </c:pt>
                <c:pt idx="603">
                  <c:v>2010.2499999982799</c:v>
                </c:pt>
                <c:pt idx="604">
                  <c:v>2010.33333333161</c:v>
                </c:pt>
                <c:pt idx="605">
                  <c:v>2010.4166666649401</c:v>
                </c:pt>
                <c:pt idx="606">
                  <c:v>2010.4999999982699</c:v>
                </c:pt>
                <c:pt idx="607">
                  <c:v>2010.5833333316</c:v>
                </c:pt>
                <c:pt idx="608">
                  <c:v>2010.6666666649301</c:v>
                </c:pt>
                <c:pt idx="609">
                  <c:v>2010.7499999982599</c:v>
                </c:pt>
                <c:pt idx="610">
                  <c:v>2010.83333333159</c:v>
                </c:pt>
                <c:pt idx="611">
                  <c:v>2010.9166666649201</c:v>
                </c:pt>
                <c:pt idx="612">
                  <c:v>2010.9999999982499</c:v>
                </c:pt>
                <c:pt idx="613">
                  <c:v>2011.08333333158</c:v>
                </c:pt>
                <c:pt idx="614">
                  <c:v>2011.1666666649101</c:v>
                </c:pt>
                <c:pt idx="615">
                  <c:v>2011.2499999982399</c:v>
                </c:pt>
                <c:pt idx="616">
                  <c:v>2011.33333333157</c:v>
                </c:pt>
                <c:pt idx="617">
                  <c:v>2011.4166666649</c:v>
                </c:pt>
                <c:pt idx="618">
                  <c:v>2011.4999999982299</c:v>
                </c:pt>
                <c:pt idx="619">
                  <c:v>2011.58333333156</c:v>
                </c:pt>
                <c:pt idx="620">
                  <c:v>2011.66666666489</c:v>
                </c:pt>
                <c:pt idx="621">
                  <c:v>2011.7499999982199</c:v>
                </c:pt>
                <c:pt idx="622">
                  <c:v>2011.83333333155</c:v>
                </c:pt>
                <c:pt idx="623">
                  <c:v>2011.91666666488</c:v>
                </c:pt>
                <c:pt idx="624">
                  <c:v>2011.9999999982099</c:v>
                </c:pt>
                <c:pt idx="625">
                  <c:v>2012.08333333154</c:v>
                </c:pt>
                <c:pt idx="626">
                  <c:v>2012.16666666487</c:v>
                </c:pt>
                <c:pt idx="627">
                  <c:v>2012.2499999982001</c:v>
                </c:pt>
                <c:pt idx="628">
                  <c:v>2012.33333333153</c:v>
                </c:pt>
                <c:pt idx="629">
                  <c:v>2012.41666666486</c:v>
                </c:pt>
                <c:pt idx="630">
                  <c:v>2012.4999999981901</c:v>
                </c:pt>
                <c:pt idx="631">
                  <c:v>2012.58333333152</c:v>
                </c:pt>
                <c:pt idx="632">
                  <c:v>2012.66666666485</c:v>
                </c:pt>
                <c:pt idx="633">
                  <c:v>2012.7499999981801</c:v>
                </c:pt>
                <c:pt idx="634">
                  <c:v>2012.8333333315099</c:v>
                </c:pt>
                <c:pt idx="635">
                  <c:v>2012.91666666484</c:v>
                </c:pt>
                <c:pt idx="636">
                  <c:v>2012.9999999981701</c:v>
                </c:pt>
                <c:pt idx="637">
                  <c:v>2013.0833333314999</c:v>
                </c:pt>
                <c:pt idx="638">
                  <c:v>2013.16666666483</c:v>
                </c:pt>
                <c:pt idx="639">
                  <c:v>2013.2499999981601</c:v>
                </c:pt>
                <c:pt idx="640">
                  <c:v>2013.3333333314899</c:v>
                </c:pt>
                <c:pt idx="641">
                  <c:v>2013.41666666482</c:v>
                </c:pt>
                <c:pt idx="642">
                  <c:v>2013.4999999981501</c:v>
                </c:pt>
                <c:pt idx="643">
                  <c:v>2013.5833333314799</c:v>
                </c:pt>
                <c:pt idx="644">
                  <c:v>2013.66666666481</c:v>
                </c:pt>
                <c:pt idx="645">
                  <c:v>2013.7499999981401</c:v>
                </c:pt>
                <c:pt idx="646">
                  <c:v>2013.8333333314699</c:v>
                </c:pt>
                <c:pt idx="647">
                  <c:v>2013.9166666648</c:v>
                </c:pt>
                <c:pt idx="648">
                  <c:v>2013.9999999981301</c:v>
                </c:pt>
                <c:pt idx="649">
                  <c:v>2014.0833333314599</c:v>
                </c:pt>
                <c:pt idx="650">
                  <c:v>2014.16666666479</c:v>
                </c:pt>
                <c:pt idx="651">
                  <c:v>2014.2499999981201</c:v>
                </c:pt>
                <c:pt idx="652">
                  <c:v>2014.3333333314499</c:v>
                </c:pt>
                <c:pt idx="653">
                  <c:v>2014.41666666478</c:v>
                </c:pt>
                <c:pt idx="654">
                  <c:v>2014.4999999981101</c:v>
                </c:pt>
                <c:pt idx="655">
                  <c:v>2014.5833333314399</c:v>
                </c:pt>
                <c:pt idx="656">
                  <c:v>2014.66666666477</c:v>
                </c:pt>
                <c:pt idx="657">
                  <c:v>2014.7499999981001</c:v>
                </c:pt>
                <c:pt idx="658">
                  <c:v>2014.8333333314299</c:v>
                </c:pt>
                <c:pt idx="659">
                  <c:v>2014.91666666476</c:v>
                </c:pt>
              </c:numCache>
            </c:numRef>
          </c:xVal>
          <c:yVal>
            <c:numRef>
              <c:f>'data for graph'!$C$3:$C$662</c:f>
              <c:numCache>
                <c:formatCode>0.0</c:formatCode>
                <c:ptCount val="660"/>
                <c:pt idx="0">
                  <c:v>5.2</c:v>
                </c:pt>
                <c:pt idx="1">
                  <c:v>4.8</c:v>
                </c:pt>
                <c:pt idx="2">
                  <c:v>5.4</c:v>
                </c:pt>
                <c:pt idx="3">
                  <c:v>5.2</c:v>
                </c:pt>
                <c:pt idx="4">
                  <c:v>5.0999999999999996</c:v>
                </c:pt>
                <c:pt idx="5">
                  <c:v>5.4</c:v>
                </c:pt>
                <c:pt idx="6">
                  <c:v>5.5</c:v>
                </c:pt>
                <c:pt idx="7">
                  <c:v>5.6</c:v>
                </c:pt>
                <c:pt idx="8">
                  <c:v>5.5</c:v>
                </c:pt>
                <c:pt idx="9">
                  <c:v>6.1</c:v>
                </c:pt>
                <c:pt idx="10">
                  <c:v>6.1</c:v>
                </c:pt>
                <c:pt idx="11">
                  <c:v>6.6</c:v>
                </c:pt>
                <c:pt idx="12">
                  <c:v>6.6</c:v>
                </c:pt>
                <c:pt idx="13">
                  <c:v>6.9</c:v>
                </c:pt>
                <c:pt idx="14">
                  <c:v>6.9</c:v>
                </c:pt>
                <c:pt idx="15">
                  <c:v>7</c:v>
                </c:pt>
                <c:pt idx="16">
                  <c:v>7.1</c:v>
                </c:pt>
                <c:pt idx="17">
                  <c:v>6.9</c:v>
                </c:pt>
                <c:pt idx="18">
                  <c:v>7</c:v>
                </c:pt>
                <c:pt idx="19">
                  <c:v>6.6</c:v>
                </c:pt>
                <c:pt idx="20">
                  <c:v>6.7</c:v>
                </c:pt>
                <c:pt idx="21">
                  <c:v>6.5</c:v>
                </c:pt>
                <c:pt idx="22">
                  <c:v>6.1</c:v>
                </c:pt>
                <c:pt idx="23">
                  <c:v>6</c:v>
                </c:pt>
                <c:pt idx="24">
                  <c:v>5.8</c:v>
                </c:pt>
                <c:pt idx="25">
                  <c:v>5.5</c:v>
                </c:pt>
                <c:pt idx="26">
                  <c:v>5.6</c:v>
                </c:pt>
                <c:pt idx="27">
                  <c:v>5.6</c:v>
                </c:pt>
                <c:pt idx="28">
                  <c:v>5.5</c:v>
                </c:pt>
                <c:pt idx="29">
                  <c:v>5.5</c:v>
                </c:pt>
                <c:pt idx="30">
                  <c:v>5.4</c:v>
                </c:pt>
                <c:pt idx="31">
                  <c:v>5.7</c:v>
                </c:pt>
                <c:pt idx="32">
                  <c:v>5.6</c:v>
                </c:pt>
                <c:pt idx="33">
                  <c:v>5.4</c:v>
                </c:pt>
                <c:pt idx="34">
                  <c:v>5.7</c:v>
                </c:pt>
                <c:pt idx="35">
                  <c:v>5.5</c:v>
                </c:pt>
                <c:pt idx="36">
                  <c:v>5.7</c:v>
                </c:pt>
                <c:pt idx="37">
                  <c:v>5.9</c:v>
                </c:pt>
                <c:pt idx="38">
                  <c:v>5.7</c:v>
                </c:pt>
                <c:pt idx="39">
                  <c:v>5.7</c:v>
                </c:pt>
                <c:pt idx="40">
                  <c:v>5.9</c:v>
                </c:pt>
                <c:pt idx="41">
                  <c:v>5.6</c:v>
                </c:pt>
                <c:pt idx="42">
                  <c:v>5.6</c:v>
                </c:pt>
                <c:pt idx="43">
                  <c:v>5.4</c:v>
                </c:pt>
                <c:pt idx="44">
                  <c:v>5.5</c:v>
                </c:pt>
                <c:pt idx="45">
                  <c:v>5.5</c:v>
                </c:pt>
                <c:pt idx="46">
                  <c:v>5.7</c:v>
                </c:pt>
                <c:pt idx="47">
                  <c:v>5.5</c:v>
                </c:pt>
                <c:pt idx="48">
                  <c:v>5.6</c:v>
                </c:pt>
                <c:pt idx="49">
                  <c:v>5.4</c:v>
                </c:pt>
                <c:pt idx="50">
                  <c:v>5.4</c:v>
                </c:pt>
                <c:pt idx="51">
                  <c:v>5.3</c:v>
                </c:pt>
                <c:pt idx="52">
                  <c:v>5.0999999999999996</c:v>
                </c:pt>
                <c:pt idx="53">
                  <c:v>5.2</c:v>
                </c:pt>
                <c:pt idx="54">
                  <c:v>4.9000000000000004</c:v>
                </c:pt>
                <c:pt idx="55">
                  <c:v>5</c:v>
                </c:pt>
                <c:pt idx="56">
                  <c:v>5.0999999999999996</c:v>
                </c:pt>
                <c:pt idx="57">
                  <c:v>5.0999999999999996</c:v>
                </c:pt>
                <c:pt idx="58">
                  <c:v>4.8</c:v>
                </c:pt>
                <c:pt idx="59">
                  <c:v>5</c:v>
                </c:pt>
                <c:pt idx="60">
                  <c:v>4.9000000000000004</c:v>
                </c:pt>
                <c:pt idx="61">
                  <c:v>5.0999999999999996</c:v>
                </c:pt>
                <c:pt idx="62">
                  <c:v>4.7</c:v>
                </c:pt>
                <c:pt idx="63">
                  <c:v>4.8</c:v>
                </c:pt>
                <c:pt idx="64">
                  <c:v>4.5999999999999996</c:v>
                </c:pt>
                <c:pt idx="65">
                  <c:v>4.5999999999999996</c:v>
                </c:pt>
                <c:pt idx="66">
                  <c:v>4.4000000000000004</c:v>
                </c:pt>
                <c:pt idx="67">
                  <c:v>4.4000000000000004</c:v>
                </c:pt>
                <c:pt idx="68">
                  <c:v>4.3</c:v>
                </c:pt>
                <c:pt idx="69">
                  <c:v>4.2</c:v>
                </c:pt>
                <c:pt idx="70">
                  <c:v>4.0999999999999996</c:v>
                </c:pt>
                <c:pt idx="71">
                  <c:v>4</c:v>
                </c:pt>
                <c:pt idx="72">
                  <c:v>4</c:v>
                </c:pt>
                <c:pt idx="73">
                  <c:v>3.8</c:v>
                </c:pt>
                <c:pt idx="74">
                  <c:v>3.8</c:v>
                </c:pt>
                <c:pt idx="75">
                  <c:v>3.8</c:v>
                </c:pt>
                <c:pt idx="76">
                  <c:v>3.9</c:v>
                </c:pt>
                <c:pt idx="77">
                  <c:v>3.8</c:v>
                </c:pt>
                <c:pt idx="78">
                  <c:v>3.8</c:v>
                </c:pt>
                <c:pt idx="79">
                  <c:v>3.8</c:v>
                </c:pt>
                <c:pt idx="80">
                  <c:v>3.7</c:v>
                </c:pt>
                <c:pt idx="81">
                  <c:v>3.7</c:v>
                </c:pt>
                <c:pt idx="82">
                  <c:v>3.6</c:v>
                </c:pt>
                <c:pt idx="83">
                  <c:v>3.8</c:v>
                </c:pt>
                <c:pt idx="84">
                  <c:v>3.9</c:v>
                </c:pt>
                <c:pt idx="85">
                  <c:v>3.8</c:v>
                </c:pt>
                <c:pt idx="86">
                  <c:v>3.8</c:v>
                </c:pt>
                <c:pt idx="87">
                  <c:v>3.8</c:v>
                </c:pt>
                <c:pt idx="88">
                  <c:v>3.8</c:v>
                </c:pt>
                <c:pt idx="89">
                  <c:v>3.9</c:v>
                </c:pt>
                <c:pt idx="90">
                  <c:v>3.8</c:v>
                </c:pt>
                <c:pt idx="91">
                  <c:v>3.8</c:v>
                </c:pt>
                <c:pt idx="92">
                  <c:v>3.8</c:v>
                </c:pt>
                <c:pt idx="93">
                  <c:v>4</c:v>
                </c:pt>
                <c:pt idx="94">
                  <c:v>3.9</c:v>
                </c:pt>
                <c:pt idx="95">
                  <c:v>3.8</c:v>
                </c:pt>
                <c:pt idx="96">
                  <c:v>3.7</c:v>
                </c:pt>
                <c:pt idx="97">
                  <c:v>3.8</c:v>
                </c:pt>
                <c:pt idx="98">
                  <c:v>3.7</c:v>
                </c:pt>
                <c:pt idx="99">
                  <c:v>3.5</c:v>
                </c:pt>
                <c:pt idx="100">
                  <c:v>3.5</c:v>
                </c:pt>
                <c:pt idx="101">
                  <c:v>3.7</c:v>
                </c:pt>
                <c:pt idx="102">
                  <c:v>3.7</c:v>
                </c:pt>
                <c:pt idx="103">
                  <c:v>3.5</c:v>
                </c:pt>
                <c:pt idx="104">
                  <c:v>3.4</c:v>
                </c:pt>
                <c:pt idx="105">
                  <c:v>3.4</c:v>
                </c:pt>
                <c:pt idx="106">
                  <c:v>3.4</c:v>
                </c:pt>
                <c:pt idx="107">
                  <c:v>3.4</c:v>
                </c:pt>
                <c:pt idx="108">
                  <c:v>3.4</c:v>
                </c:pt>
                <c:pt idx="109">
                  <c:v>3.4</c:v>
                </c:pt>
                <c:pt idx="110">
                  <c:v>3.4</c:v>
                </c:pt>
                <c:pt idx="111">
                  <c:v>3.4</c:v>
                </c:pt>
                <c:pt idx="112">
                  <c:v>3.4</c:v>
                </c:pt>
                <c:pt idx="113">
                  <c:v>3.5</c:v>
                </c:pt>
                <c:pt idx="114">
                  <c:v>3.5</c:v>
                </c:pt>
                <c:pt idx="115">
                  <c:v>3.5</c:v>
                </c:pt>
                <c:pt idx="116">
                  <c:v>3.7</c:v>
                </c:pt>
                <c:pt idx="117">
                  <c:v>3.7</c:v>
                </c:pt>
                <c:pt idx="118">
                  <c:v>3.5</c:v>
                </c:pt>
                <c:pt idx="119">
                  <c:v>3.5</c:v>
                </c:pt>
                <c:pt idx="120">
                  <c:v>3.9</c:v>
                </c:pt>
                <c:pt idx="121">
                  <c:v>4.2</c:v>
                </c:pt>
                <c:pt idx="122">
                  <c:v>4.4000000000000004</c:v>
                </c:pt>
                <c:pt idx="123">
                  <c:v>4.5999999999999996</c:v>
                </c:pt>
                <c:pt idx="124">
                  <c:v>4.8</c:v>
                </c:pt>
                <c:pt idx="125">
                  <c:v>4.9000000000000004</c:v>
                </c:pt>
                <c:pt idx="126">
                  <c:v>5</c:v>
                </c:pt>
                <c:pt idx="127">
                  <c:v>5.0999999999999996</c:v>
                </c:pt>
                <c:pt idx="128">
                  <c:v>5.4</c:v>
                </c:pt>
                <c:pt idx="129">
                  <c:v>5.5</c:v>
                </c:pt>
                <c:pt idx="130">
                  <c:v>5.9</c:v>
                </c:pt>
                <c:pt idx="131">
                  <c:v>6.1</c:v>
                </c:pt>
                <c:pt idx="132">
                  <c:v>5.9</c:v>
                </c:pt>
                <c:pt idx="133">
                  <c:v>5.9</c:v>
                </c:pt>
                <c:pt idx="134">
                  <c:v>6</c:v>
                </c:pt>
                <c:pt idx="135">
                  <c:v>5.9</c:v>
                </c:pt>
                <c:pt idx="136">
                  <c:v>5.9</c:v>
                </c:pt>
                <c:pt idx="137">
                  <c:v>5.9</c:v>
                </c:pt>
                <c:pt idx="138">
                  <c:v>6</c:v>
                </c:pt>
                <c:pt idx="139">
                  <c:v>6.1</c:v>
                </c:pt>
                <c:pt idx="140">
                  <c:v>6</c:v>
                </c:pt>
                <c:pt idx="141">
                  <c:v>5.8</c:v>
                </c:pt>
                <c:pt idx="142">
                  <c:v>6</c:v>
                </c:pt>
                <c:pt idx="143">
                  <c:v>6</c:v>
                </c:pt>
                <c:pt idx="144">
                  <c:v>5.8</c:v>
                </c:pt>
                <c:pt idx="145">
                  <c:v>5.7</c:v>
                </c:pt>
                <c:pt idx="146">
                  <c:v>5.8</c:v>
                </c:pt>
                <c:pt idx="147">
                  <c:v>5.7</c:v>
                </c:pt>
                <c:pt idx="148">
                  <c:v>5.7</c:v>
                </c:pt>
                <c:pt idx="149">
                  <c:v>5.7</c:v>
                </c:pt>
                <c:pt idx="150">
                  <c:v>5.6</c:v>
                </c:pt>
                <c:pt idx="151">
                  <c:v>5.6</c:v>
                </c:pt>
                <c:pt idx="152">
                  <c:v>5.5</c:v>
                </c:pt>
                <c:pt idx="153">
                  <c:v>5.6</c:v>
                </c:pt>
                <c:pt idx="154">
                  <c:v>5.3</c:v>
                </c:pt>
                <c:pt idx="155">
                  <c:v>5.2</c:v>
                </c:pt>
                <c:pt idx="156">
                  <c:v>4.9000000000000004</c:v>
                </c:pt>
                <c:pt idx="157">
                  <c:v>5</c:v>
                </c:pt>
                <c:pt idx="158">
                  <c:v>4.9000000000000004</c:v>
                </c:pt>
                <c:pt idx="159">
                  <c:v>5</c:v>
                </c:pt>
                <c:pt idx="160">
                  <c:v>4.9000000000000004</c:v>
                </c:pt>
                <c:pt idx="161">
                  <c:v>4.9000000000000004</c:v>
                </c:pt>
                <c:pt idx="162">
                  <c:v>4.8</c:v>
                </c:pt>
                <c:pt idx="163">
                  <c:v>4.8</c:v>
                </c:pt>
                <c:pt idx="164">
                  <c:v>4.8</c:v>
                </c:pt>
                <c:pt idx="165">
                  <c:v>4.5999999999999996</c:v>
                </c:pt>
                <c:pt idx="166">
                  <c:v>4.8</c:v>
                </c:pt>
                <c:pt idx="167">
                  <c:v>4.9000000000000004</c:v>
                </c:pt>
                <c:pt idx="168">
                  <c:v>5.0999999999999996</c:v>
                </c:pt>
                <c:pt idx="169">
                  <c:v>5.2</c:v>
                </c:pt>
                <c:pt idx="170">
                  <c:v>5.0999999999999996</c:v>
                </c:pt>
                <c:pt idx="171">
                  <c:v>5.0999999999999996</c:v>
                </c:pt>
                <c:pt idx="172">
                  <c:v>5.0999999999999996</c:v>
                </c:pt>
                <c:pt idx="173">
                  <c:v>5.4</c:v>
                </c:pt>
                <c:pt idx="174">
                  <c:v>5.5</c:v>
                </c:pt>
                <c:pt idx="175">
                  <c:v>5.5</c:v>
                </c:pt>
                <c:pt idx="176">
                  <c:v>5.9</c:v>
                </c:pt>
                <c:pt idx="177">
                  <c:v>6</c:v>
                </c:pt>
                <c:pt idx="178">
                  <c:v>6.6</c:v>
                </c:pt>
                <c:pt idx="179">
                  <c:v>7.2</c:v>
                </c:pt>
                <c:pt idx="180">
                  <c:v>8.1</c:v>
                </c:pt>
                <c:pt idx="181">
                  <c:v>8.1</c:v>
                </c:pt>
                <c:pt idx="182">
                  <c:v>8.6</c:v>
                </c:pt>
                <c:pt idx="183">
                  <c:v>8.8000000000000007</c:v>
                </c:pt>
                <c:pt idx="184">
                  <c:v>9</c:v>
                </c:pt>
                <c:pt idx="185">
                  <c:v>8.8000000000000007</c:v>
                </c:pt>
                <c:pt idx="186">
                  <c:v>8.6</c:v>
                </c:pt>
                <c:pt idx="187">
                  <c:v>8.4</c:v>
                </c:pt>
                <c:pt idx="188">
                  <c:v>8.4</c:v>
                </c:pt>
                <c:pt idx="189">
                  <c:v>8.4</c:v>
                </c:pt>
                <c:pt idx="190">
                  <c:v>8.3000000000000007</c:v>
                </c:pt>
                <c:pt idx="191">
                  <c:v>8.2000000000000011</c:v>
                </c:pt>
                <c:pt idx="192">
                  <c:v>7.9</c:v>
                </c:pt>
                <c:pt idx="193">
                  <c:v>7.7</c:v>
                </c:pt>
                <c:pt idx="194">
                  <c:v>7.6</c:v>
                </c:pt>
                <c:pt idx="195">
                  <c:v>7.7</c:v>
                </c:pt>
                <c:pt idx="196">
                  <c:v>7.4</c:v>
                </c:pt>
                <c:pt idx="197">
                  <c:v>7.6</c:v>
                </c:pt>
                <c:pt idx="198">
                  <c:v>7.8</c:v>
                </c:pt>
                <c:pt idx="199">
                  <c:v>7.8</c:v>
                </c:pt>
                <c:pt idx="200">
                  <c:v>7.6</c:v>
                </c:pt>
                <c:pt idx="201">
                  <c:v>7.7</c:v>
                </c:pt>
                <c:pt idx="202">
                  <c:v>7.8</c:v>
                </c:pt>
                <c:pt idx="203">
                  <c:v>7.8</c:v>
                </c:pt>
                <c:pt idx="204">
                  <c:v>7.5</c:v>
                </c:pt>
                <c:pt idx="205">
                  <c:v>7.6</c:v>
                </c:pt>
                <c:pt idx="206">
                  <c:v>7.4</c:v>
                </c:pt>
                <c:pt idx="207">
                  <c:v>7.2</c:v>
                </c:pt>
                <c:pt idx="208">
                  <c:v>7</c:v>
                </c:pt>
                <c:pt idx="209">
                  <c:v>7.2</c:v>
                </c:pt>
                <c:pt idx="210">
                  <c:v>6.9</c:v>
                </c:pt>
                <c:pt idx="211">
                  <c:v>7</c:v>
                </c:pt>
                <c:pt idx="212">
                  <c:v>6.8</c:v>
                </c:pt>
                <c:pt idx="213">
                  <c:v>6.8</c:v>
                </c:pt>
                <c:pt idx="214">
                  <c:v>6.8</c:v>
                </c:pt>
                <c:pt idx="215">
                  <c:v>6.4</c:v>
                </c:pt>
                <c:pt idx="216">
                  <c:v>6.4</c:v>
                </c:pt>
                <c:pt idx="217">
                  <c:v>6.3</c:v>
                </c:pt>
                <c:pt idx="218">
                  <c:v>6.3</c:v>
                </c:pt>
                <c:pt idx="219">
                  <c:v>6.1</c:v>
                </c:pt>
                <c:pt idx="220">
                  <c:v>6</c:v>
                </c:pt>
                <c:pt idx="221">
                  <c:v>5.9</c:v>
                </c:pt>
                <c:pt idx="222">
                  <c:v>6.2</c:v>
                </c:pt>
                <c:pt idx="223">
                  <c:v>5.9</c:v>
                </c:pt>
                <c:pt idx="224">
                  <c:v>6</c:v>
                </c:pt>
                <c:pt idx="225">
                  <c:v>5.8</c:v>
                </c:pt>
                <c:pt idx="226">
                  <c:v>5.9</c:v>
                </c:pt>
                <c:pt idx="227">
                  <c:v>6</c:v>
                </c:pt>
                <c:pt idx="228">
                  <c:v>5.9</c:v>
                </c:pt>
                <c:pt idx="229">
                  <c:v>5.9</c:v>
                </c:pt>
                <c:pt idx="230">
                  <c:v>5.8</c:v>
                </c:pt>
                <c:pt idx="231">
                  <c:v>5.8</c:v>
                </c:pt>
                <c:pt idx="232">
                  <c:v>5.6</c:v>
                </c:pt>
                <c:pt idx="233">
                  <c:v>5.7</c:v>
                </c:pt>
                <c:pt idx="234">
                  <c:v>5.7</c:v>
                </c:pt>
                <c:pt idx="235">
                  <c:v>6</c:v>
                </c:pt>
                <c:pt idx="236">
                  <c:v>5.9</c:v>
                </c:pt>
                <c:pt idx="237">
                  <c:v>6</c:v>
                </c:pt>
                <c:pt idx="238">
                  <c:v>5.9</c:v>
                </c:pt>
                <c:pt idx="239">
                  <c:v>6</c:v>
                </c:pt>
                <c:pt idx="240">
                  <c:v>6.3</c:v>
                </c:pt>
                <c:pt idx="241">
                  <c:v>6.3</c:v>
                </c:pt>
                <c:pt idx="242">
                  <c:v>6.3</c:v>
                </c:pt>
                <c:pt idx="243">
                  <c:v>6.9</c:v>
                </c:pt>
                <c:pt idx="244">
                  <c:v>7.5</c:v>
                </c:pt>
                <c:pt idx="245">
                  <c:v>7.6</c:v>
                </c:pt>
                <c:pt idx="246">
                  <c:v>7.8</c:v>
                </c:pt>
                <c:pt idx="247">
                  <c:v>7.7</c:v>
                </c:pt>
                <c:pt idx="248">
                  <c:v>7.5</c:v>
                </c:pt>
                <c:pt idx="249">
                  <c:v>7.5</c:v>
                </c:pt>
                <c:pt idx="250">
                  <c:v>7.5</c:v>
                </c:pt>
                <c:pt idx="251">
                  <c:v>7.2</c:v>
                </c:pt>
                <c:pt idx="252">
                  <c:v>7.5</c:v>
                </c:pt>
                <c:pt idx="253">
                  <c:v>7.4</c:v>
                </c:pt>
                <c:pt idx="254">
                  <c:v>7.4</c:v>
                </c:pt>
                <c:pt idx="255">
                  <c:v>7.2</c:v>
                </c:pt>
                <c:pt idx="256">
                  <c:v>7.5</c:v>
                </c:pt>
                <c:pt idx="257">
                  <c:v>7.5</c:v>
                </c:pt>
                <c:pt idx="258">
                  <c:v>7.2</c:v>
                </c:pt>
                <c:pt idx="259">
                  <c:v>7.4</c:v>
                </c:pt>
                <c:pt idx="260">
                  <c:v>7.6</c:v>
                </c:pt>
                <c:pt idx="261">
                  <c:v>7.9</c:v>
                </c:pt>
                <c:pt idx="262">
                  <c:v>8.3000000000000007</c:v>
                </c:pt>
                <c:pt idx="263">
                  <c:v>8.5</c:v>
                </c:pt>
                <c:pt idx="264">
                  <c:v>8.6</c:v>
                </c:pt>
                <c:pt idx="265">
                  <c:v>8.9</c:v>
                </c:pt>
                <c:pt idx="266">
                  <c:v>9</c:v>
                </c:pt>
                <c:pt idx="267">
                  <c:v>9.3000000000000007</c:v>
                </c:pt>
                <c:pt idx="268">
                  <c:v>9.4</c:v>
                </c:pt>
                <c:pt idx="269">
                  <c:v>9.6</c:v>
                </c:pt>
                <c:pt idx="270">
                  <c:v>9.8000000000000007</c:v>
                </c:pt>
                <c:pt idx="271">
                  <c:v>9.8000000000000007</c:v>
                </c:pt>
                <c:pt idx="272">
                  <c:v>10.1</c:v>
                </c:pt>
                <c:pt idx="273">
                  <c:v>10.4</c:v>
                </c:pt>
                <c:pt idx="274">
                  <c:v>10.8</c:v>
                </c:pt>
                <c:pt idx="275">
                  <c:v>10.8</c:v>
                </c:pt>
                <c:pt idx="276">
                  <c:v>10.4</c:v>
                </c:pt>
                <c:pt idx="277">
                  <c:v>10.4</c:v>
                </c:pt>
                <c:pt idx="278">
                  <c:v>10.3</c:v>
                </c:pt>
                <c:pt idx="279">
                  <c:v>10.199999999999999</c:v>
                </c:pt>
                <c:pt idx="280">
                  <c:v>10.1</c:v>
                </c:pt>
                <c:pt idx="281">
                  <c:v>10.1</c:v>
                </c:pt>
                <c:pt idx="282">
                  <c:v>9.4</c:v>
                </c:pt>
                <c:pt idx="283">
                  <c:v>9.5</c:v>
                </c:pt>
                <c:pt idx="284">
                  <c:v>9.2000000000000011</c:v>
                </c:pt>
                <c:pt idx="285">
                  <c:v>8.8000000000000007</c:v>
                </c:pt>
                <c:pt idx="286">
                  <c:v>8.5</c:v>
                </c:pt>
                <c:pt idx="287">
                  <c:v>8.3000000000000007</c:v>
                </c:pt>
                <c:pt idx="288">
                  <c:v>8</c:v>
                </c:pt>
                <c:pt idx="289">
                  <c:v>7.8</c:v>
                </c:pt>
                <c:pt idx="290">
                  <c:v>7.8</c:v>
                </c:pt>
                <c:pt idx="291">
                  <c:v>7.7</c:v>
                </c:pt>
                <c:pt idx="292">
                  <c:v>7.4</c:v>
                </c:pt>
                <c:pt idx="293">
                  <c:v>7.2</c:v>
                </c:pt>
                <c:pt idx="294">
                  <c:v>7.5</c:v>
                </c:pt>
                <c:pt idx="295">
                  <c:v>7.5</c:v>
                </c:pt>
                <c:pt idx="296">
                  <c:v>7.3</c:v>
                </c:pt>
                <c:pt idx="297">
                  <c:v>7.4</c:v>
                </c:pt>
                <c:pt idx="298">
                  <c:v>7.2</c:v>
                </c:pt>
                <c:pt idx="299">
                  <c:v>7.3</c:v>
                </c:pt>
                <c:pt idx="300">
                  <c:v>7.3</c:v>
                </c:pt>
                <c:pt idx="301">
                  <c:v>7.2</c:v>
                </c:pt>
                <c:pt idx="302">
                  <c:v>7.2</c:v>
                </c:pt>
                <c:pt idx="303">
                  <c:v>7.3</c:v>
                </c:pt>
                <c:pt idx="304">
                  <c:v>7.2</c:v>
                </c:pt>
                <c:pt idx="305">
                  <c:v>7.4</c:v>
                </c:pt>
                <c:pt idx="306">
                  <c:v>7.4</c:v>
                </c:pt>
                <c:pt idx="307">
                  <c:v>7.1</c:v>
                </c:pt>
                <c:pt idx="308">
                  <c:v>7.1</c:v>
                </c:pt>
                <c:pt idx="309">
                  <c:v>7.1</c:v>
                </c:pt>
                <c:pt idx="310">
                  <c:v>7</c:v>
                </c:pt>
                <c:pt idx="311">
                  <c:v>7</c:v>
                </c:pt>
                <c:pt idx="312">
                  <c:v>6.7</c:v>
                </c:pt>
                <c:pt idx="313">
                  <c:v>7.2</c:v>
                </c:pt>
                <c:pt idx="314">
                  <c:v>7.2</c:v>
                </c:pt>
                <c:pt idx="315">
                  <c:v>7.1</c:v>
                </c:pt>
                <c:pt idx="316">
                  <c:v>7.2</c:v>
                </c:pt>
                <c:pt idx="317">
                  <c:v>7.2</c:v>
                </c:pt>
                <c:pt idx="318">
                  <c:v>7</c:v>
                </c:pt>
                <c:pt idx="319">
                  <c:v>6.9</c:v>
                </c:pt>
                <c:pt idx="320">
                  <c:v>7</c:v>
                </c:pt>
                <c:pt idx="321">
                  <c:v>7</c:v>
                </c:pt>
                <c:pt idx="322">
                  <c:v>6.9</c:v>
                </c:pt>
                <c:pt idx="323">
                  <c:v>6.6</c:v>
                </c:pt>
                <c:pt idx="324">
                  <c:v>6.6</c:v>
                </c:pt>
                <c:pt idx="325">
                  <c:v>6.6</c:v>
                </c:pt>
                <c:pt idx="326">
                  <c:v>6.6</c:v>
                </c:pt>
                <c:pt idx="327">
                  <c:v>6.3</c:v>
                </c:pt>
                <c:pt idx="328">
                  <c:v>6.3</c:v>
                </c:pt>
                <c:pt idx="329">
                  <c:v>6.2</c:v>
                </c:pt>
                <c:pt idx="330">
                  <c:v>6.1</c:v>
                </c:pt>
                <c:pt idx="331">
                  <c:v>6</c:v>
                </c:pt>
                <c:pt idx="332">
                  <c:v>5.9</c:v>
                </c:pt>
                <c:pt idx="333">
                  <c:v>6</c:v>
                </c:pt>
                <c:pt idx="334">
                  <c:v>5.8</c:v>
                </c:pt>
                <c:pt idx="335">
                  <c:v>5.7</c:v>
                </c:pt>
                <c:pt idx="336">
                  <c:v>5.7</c:v>
                </c:pt>
                <c:pt idx="337">
                  <c:v>5.7</c:v>
                </c:pt>
                <c:pt idx="338">
                  <c:v>5.7</c:v>
                </c:pt>
                <c:pt idx="339">
                  <c:v>5.4</c:v>
                </c:pt>
                <c:pt idx="340">
                  <c:v>5.6</c:v>
                </c:pt>
                <c:pt idx="341">
                  <c:v>5.4</c:v>
                </c:pt>
                <c:pt idx="342">
                  <c:v>5.4</c:v>
                </c:pt>
                <c:pt idx="343">
                  <c:v>5.6</c:v>
                </c:pt>
                <c:pt idx="344">
                  <c:v>5.4</c:v>
                </c:pt>
                <c:pt idx="345">
                  <c:v>5.4</c:v>
                </c:pt>
                <c:pt idx="346">
                  <c:v>5.3</c:v>
                </c:pt>
                <c:pt idx="347">
                  <c:v>5.3</c:v>
                </c:pt>
                <c:pt idx="348">
                  <c:v>5.4</c:v>
                </c:pt>
                <c:pt idx="349">
                  <c:v>5.2</c:v>
                </c:pt>
                <c:pt idx="350">
                  <c:v>5</c:v>
                </c:pt>
                <c:pt idx="351">
                  <c:v>5.2</c:v>
                </c:pt>
                <c:pt idx="352">
                  <c:v>5.2</c:v>
                </c:pt>
                <c:pt idx="353">
                  <c:v>5.3</c:v>
                </c:pt>
                <c:pt idx="354">
                  <c:v>5.2</c:v>
                </c:pt>
                <c:pt idx="355">
                  <c:v>5.2</c:v>
                </c:pt>
                <c:pt idx="356">
                  <c:v>5.3</c:v>
                </c:pt>
                <c:pt idx="357">
                  <c:v>5.3</c:v>
                </c:pt>
                <c:pt idx="358">
                  <c:v>5.4</c:v>
                </c:pt>
                <c:pt idx="359">
                  <c:v>5.4</c:v>
                </c:pt>
                <c:pt idx="360">
                  <c:v>5.4</c:v>
                </c:pt>
                <c:pt idx="361">
                  <c:v>5.3</c:v>
                </c:pt>
                <c:pt idx="362">
                  <c:v>5.2</c:v>
                </c:pt>
                <c:pt idx="363">
                  <c:v>5.4</c:v>
                </c:pt>
                <c:pt idx="364">
                  <c:v>5.4</c:v>
                </c:pt>
                <c:pt idx="365">
                  <c:v>5.2</c:v>
                </c:pt>
                <c:pt idx="366">
                  <c:v>5.5</c:v>
                </c:pt>
                <c:pt idx="367">
                  <c:v>5.7</c:v>
                </c:pt>
                <c:pt idx="368">
                  <c:v>5.9</c:v>
                </c:pt>
                <c:pt idx="369">
                  <c:v>5.9</c:v>
                </c:pt>
                <c:pt idx="370">
                  <c:v>6.2</c:v>
                </c:pt>
                <c:pt idx="371">
                  <c:v>6.3</c:v>
                </c:pt>
                <c:pt idx="372">
                  <c:v>6.4</c:v>
                </c:pt>
                <c:pt idx="373">
                  <c:v>6.6</c:v>
                </c:pt>
                <c:pt idx="374">
                  <c:v>6.8</c:v>
                </c:pt>
                <c:pt idx="375">
                  <c:v>6.7</c:v>
                </c:pt>
                <c:pt idx="376">
                  <c:v>6.9</c:v>
                </c:pt>
                <c:pt idx="377">
                  <c:v>6.9</c:v>
                </c:pt>
                <c:pt idx="378">
                  <c:v>6.8</c:v>
                </c:pt>
                <c:pt idx="379">
                  <c:v>6.9</c:v>
                </c:pt>
                <c:pt idx="380">
                  <c:v>6.9</c:v>
                </c:pt>
                <c:pt idx="381">
                  <c:v>7</c:v>
                </c:pt>
                <c:pt idx="382">
                  <c:v>7</c:v>
                </c:pt>
                <c:pt idx="383">
                  <c:v>7.3</c:v>
                </c:pt>
                <c:pt idx="384">
                  <c:v>7.3</c:v>
                </c:pt>
                <c:pt idx="385">
                  <c:v>7.4</c:v>
                </c:pt>
                <c:pt idx="386">
                  <c:v>7.4</c:v>
                </c:pt>
                <c:pt idx="387">
                  <c:v>7.4</c:v>
                </c:pt>
                <c:pt idx="388">
                  <c:v>7.6</c:v>
                </c:pt>
                <c:pt idx="389">
                  <c:v>7.8</c:v>
                </c:pt>
                <c:pt idx="390">
                  <c:v>7.7</c:v>
                </c:pt>
                <c:pt idx="391">
                  <c:v>7.6</c:v>
                </c:pt>
                <c:pt idx="392">
                  <c:v>7.6</c:v>
                </c:pt>
                <c:pt idx="393">
                  <c:v>7.3</c:v>
                </c:pt>
                <c:pt idx="394">
                  <c:v>7.4</c:v>
                </c:pt>
                <c:pt idx="395">
                  <c:v>7.4</c:v>
                </c:pt>
                <c:pt idx="396">
                  <c:v>7.3</c:v>
                </c:pt>
                <c:pt idx="397">
                  <c:v>7.1</c:v>
                </c:pt>
                <c:pt idx="398">
                  <c:v>7</c:v>
                </c:pt>
                <c:pt idx="399">
                  <c:v>7.1</c:v>
                </c:pt>
                <c:pt idx="400">
                  <c:v>7.1</c:v>
                </c:pt>
                <c:pt idx="401">
                  <c:v>7</c:v>
                </c:pt>
                <c:pt idx="402">
                  <c:v>6.9</c:v>
                </c:pt>
                <c:pt idx="403">
                  <c:v>6.8</c:v>
                </c:pt>
                <c:pt idx="404">
                  <c:v>6.7</c:v>
                </c:pt>
                <c:pt idx="405">
                  <c:v>6.8</c:v>
                </c:pt>
                <c:pt idx="406">
                  <c:v>6.6</c:v>
                </c:pt>
                <c:pt idx="407">
                  <c:v>6.5</c:v>
                </c:pt>
                <c:pt idx="408">
                  <c:v>6.6</c:v>
                </c:pt>
                <c:pt idx="409">
                  <c:v>6.6</c:v>
                </c:pt>
                <c:pt idx="410">
                  <c:v>6.5</c:v>
                </c:pt>
                <c:pt idx="411">
                  <c:v>6.4</c:v>
                </c:pt>
                <c:pt idx="412">
                  <c:v>6.1</c:v>
                </c:pt>
                <c:pt idx="413">
                  <c:v>6.1</c:v>
                </c:pt>
                <c:pt idx="414">
                  <c:v>6.1</c:v>
                </c:pt>
                <c:pt idx="415">
                  <c:v>6</c:v>
                </c:pt>
                <c:pt idx="416">
                  <c:v>5.9</c:v>
                </c:pt>
                <c:pt idx="417">
                  <c:v>5.8</c:v>
                </c:pt>
                <c:pt idx="418">
                  <c:v>5.6</c:v>
                </c:pt>
                <c:pt idx="419">
                  <c:v>5.5</c:v>
                </c:pt>
                <c:pt idx="420">
                  <c:v>5.6</c:v>
                </c:pt>
                <c:pt idx="421">
                  <c:v>5.4</c:v>
                </c:pt>
                <c:pt idx="422">
                  <c:v>5.4</c:v>
                </c:pt>
                <c:pt idx="423">
                  <c:v>5.8</c:v>
                </c:pt>
                <c:pt idx="424">
                  <c:v>5.6</c:v>
                </c:pt>
                <c:pt idx="425">
                  <c:v>5.6</c:v>
                </c:pt>
                <c:pt idx="426">
                  <c:v>5.7</c:v>
                </c:pt>
                <c:pt idx="427">
                  <c:v>5.7</c:v>
                </c:pt>
                <c:pt idx="428">
                  <c:v>5.6</c:v>
                </c:pt>
                <c:pt idx="429">
                  <c:v>5.5</c:v>
                </c:pt>
                <c:pt idx="430">
                  <c:v>5.6</c:v>
                </c:pt>
                <c:pt idx="431">
                  <c:v>5.6</c:v>
                </c:pt>
                <c:pt idx="432">
                  <c:v>5.6</c:v>
                </c:pt>
                <c:pt idx="433">
                  <c:v>5.5</c:v>
                </c:pt>
                <c:pt idx="434">
                  <c:v>5.5</c:v>
                </c:pt>
                <c:pt idx="435">
                  <c:v>5.6</c:v>
                </c:pt>
                <c:pt idx="436">
                  <c:v>5.6</c:v>
                </c:pt>
                <c:pt idx="437">
                  <c:v>5.3</c:v>
                </c:pt>
                <c:pt idx="438">
                  <c:v>5.5</c:v>
                </c:pt>
                <c:pt idx="439">
                  <c:v>5.0999999999999996</c:v>
                </c:pt>
                <c:pt idx="440">
                  <c:v>5.2</c:v>
                </c:pt>
                <c:pt idx="441">
                  <c:v>5.2</c:v>
                </c:pt>
                <c:pt idx="442">
                  <c:v>5.4</c:v>
                </c:pt>
                <c:pt idx="443">
                  <c:v>5.4</c:v>
                </c:pt>
                <c:pt idx="444">
                  <c:v>5.3</c:v>
                </c:pt>
                <c:pt idx="445">
                  <c:v>5.2</c:v>
                </c:pt>
                <c:pt idx="446">
                  <c:v>5.2</c:v>
                </c:pt>
                <c:pt idx="447">
                  <c:v>5.0999999999999996</c:v>
                </c:pt>
                <c:pt idx="448">
                  <c:v>4.9000000000000004</c:v>
                </c:pt>
                <c:pt idx="449">
                  <c:v>5</c:v>
                </c:pt>
                <c:pt idx="450">
                  <c:v>4.9000000000000004</c:v>
                </c:pt>
                <c:pt idx="451">
                  <c:v>4.8</c:v>
                </c:pt>
                <c:pt idx="452">
                  <c:v>4.9000000000000004</c:v>
                </c:pt>
                <c:pt idx="453">
                  <c:v>4.7</c:v>
                </c:pt>
                <c:pt idx="454">
                  <c:v>4.5999999999999996</c:v>
                </c:pt>
                <c:pt idx="455">
                  <c:v>4.7</c:v>
                </c:pt>
                <c:pt idx="456">
                  <c:v>4.5999999999999996</c:v>
                </c:pt>
                <c:pt idx="457">
                  <c:v>4.5999999999999996</c:v>
                </c:pt>
                <c:pt idx="458">
                  <c:v>4.7</c:v>
                </c:pt>
                <c:pt idx="459">
                  <c:v>4.3</c:v>
                </c:pt>
                <c:pt idx="460">
                  <c:v>4.4000000000000004</c:v>
                </c:pt>
                <c:pt idx="461">
                  <c:v>4.5</c:v>
                </c:pt>
                <c:pt idx="462">
                  <c:v>4.5</c:v>
                </c:pt>
                <c:pt idx="463">
                  <c:v>4.5</c:v>
                </c:pt>
                <c:pt idx="464">
                  <c:v>4.5999999999999996</c:v>
                </c:pt>
                <c:pt idx="465">
                  <c:v>4.5</c:v>
                </c:pt>
                <c:pt idx="466">
                  <c:v>4.4000000000000004</c:v>
                </c:pt>
                <c:pt idx="467">
                  <c:v>4.4000000000000004</c:v>
                </c:pt>
                <c:pt idx="468">
                  <c:v>4.3</c:v>
                </c:pt>
                <c:pt idx="469">
                  <c:v>4.4000000000000004</c:v>
                </c:pt>
                <c:pt idx="470">
                  <c:v>4.2</c:v>
                </c:pt>
                <c:pt idx="471">
                  <c:v>4.3</c:v>
                </c:pt>
                <c:pt idx="472">
                  <c:v>4.2</c:v>
                </c:pt>
                <c:pt idx="473">
                  <c:v>4.3</c:v>
                </c:pt>
                <c:pt idx="474">
                  <c:v>4.3</c:v>
                </c:pt>
                <c:pt idx="475">
                  <c:v>4.2</c:v>
                </c:pt>
                <c:pt idx="476">
                  <c:v>4.2</c:v>
                </c:pt>
                <c:pt idx="477">
                  <c:v>4.0999999999999996</c:v>
                </c:pt>
                <c:pt idx="478">
                  <c:v>4.0999999999999996</c:v>
                </c:pt>
                <c:pt idx="479">
                  <c:v>4</c:v>
                </c:pt>
                <c:pt idx="480">
                  <c:v>4</c:v>
                </c:pt>
                <c:pt idx="481">
                  <c:v>4.0999999999999996</c:v>
                </c:pt>
                <c:pt idx="482">
                  <c:v>4</c:v>
                </c:pt>
                <c:pt idx="483">
                  <c:v>3.8</c:v>
                </c:pt>
                <c:pt idx="484">
                  <c:v>4</c:v>
                </c:pt>
                <c:pt idx="485">
                  <c:v>4</c:v>
                </c:pt>
                <c:pt idx="486">
                  <c:v>4</c:v>
                </c:pt>
                <c:pt idx="487">
                  <c:v>4.0999999999999996</c:v>
                </c:pt>
                <c:pt idx="488">
                  <c:v>3.9</c:v>
                </c:pt>
                <c:pt idx="489">
                  <c:v>3.9</c:v>
                </c:pt>
                <c:pt idx="490">
                  <c:v>3.9</c:v>
                </c:pt>
                <c:pt idx="491">
                  <c:v>3.9</c:v>
                </c:pt>
                <c:pt idx="492">
                  <c:v>4.2</c:v>
                </c:pt>
                <c:pt idx="493">
                  <c:v>4.2</c:v>
                </c:pt>
                <c:pt idx="494">
                  <c:v>4.3</c:v>
                </c:pt>
                <c:pt idx="495">
                  <c:v>4.4000000000000004</c:v>
                </c:pt>
                <c:pt idx="496">
                  <c:v>4.3</c:v>
                </c:pt>
                <c:pt idx="497">
                  <c:v>4.5</c:v>
                </c:pt>
                <c:pt idx="498">
                  <c:v>4.5999999999999996</c:v>
                </c:pt>
                <c:pt idx="499">
                  <c:v>4.9000000000000004</c:v>
                </c:pt>
                <c:pt idx="500">
                  <c:v>5</c:v>
                </c:pt>
                <c:pt idx="501">
                  <c:v>5.3</c:v>
                </c:pt>
                <c:pt idx="502">
                  <c:v>5.5</c:v>
                </c:pt>
                <c:pt idx="503">
                  <c:v>5.7</c:v>
                </c:pt>
                <c:pt idx="504">
                  <c:v>5.7</c:v>
                </c:pt>
                <c:pt idx="505">
                  <c:v>5.7</c:v>
                </c:pt>
                <c:pt idx="506">
                  <c:v>5.7</c:v>
                </c:pt>
                <c:pt idx="507">
                  <c:v>5.9</c:v>
                </c:pt>
                <c:pt idx="508">
                  <c:v>5.8</c:v>
                </c:pt>
                <c:pt idx="509">
                  <c:v>5.8</c:v>
                </c:pt>
                <c:pt idx="510">
                  <c:v>5.8</c:v>
                </c:pt>
                <c:pt idx="511">
                  <c:v>5.7</c:v>
                </c:pt>
                <c:pt idx="512">
                  <c:v>5.7</c:v>
                </c:pt>
                <c:pt idx="513">
                  <c:v>5.7</c:v>
                </c:pt>
                <c:pt idx="514">
                  <c:v>5.9</c:v>
                </c:pt>
                <c:pt idx="515">
                  <c:v>6</c:v>
                </c:pt>
                <c:pt idx="516">
                  <c:v>5.8</c:v>
                </c:pt>
                <c:pt idx="517">
                  <c:v>5.9</c:v>
                </c:pt>
                <c:pt idx="518">
                  <c:v>5.9</c:v>
                </c:pt>
                <c:pt idx="519">
                  <c:v>6</c:v>
                </c:pt>
                <c:pt idx="520">
                  <c:v>6.1</c:v>
                </c:pt>
                <c:pt idx="521">
                  <c:v>6.3</c:v>
                </c:pt>
                <c:pt idx="522">
                  <c:v>6.2</c:v>
                </c:pt>
                <c:pt idx="523">
                  <c:v>6.1</c:v>
                </c:pt>
                <c:pt idx="524">
                  <c:v>6.1</c:v>
                </c:pt>
                <c:pt idx="525">
                  <c:v>6</c:v>
                </c:pt>
                <c:pt idx="526">
                  <c:v>5.8</c:v>
                </c:pt>
                <c:pt idx="527">
                  <c:v>5.7</c:v>
                </c:pt>
                <c:pt idx="528">
                  <c:v>5.7</c:v>
                </c:pt>
                <c:pt idx="529">
                  <c:v>5.6</c:v>
                </c:pt>
                <c:pt idx="530">
                  <c:v>5.8</c:v>
                </c:pt>
                <c:pt idx="531">
                  <c:v>5.6</c:v>
                </c:pt>
                <c:pt idx="532">
                  <c:v>5.6</c:v>
                </c:pt>
                <c:pt idx="533">
                  <c:v>5.6</c:v>
                </c:pt>
                <c:pt idx="534">
                  <c:v>5.5</c:v>
                </c:pt>
                <c:pt idx="535">
                  <c:v>5.4</c:v>
                </c:pt>
                <c:pt idx="536">
                  <c:v>5.4</c:v>
                </c:pt>
                <c:pt idx="537">
                  <c:v>5.5</c:v>
                </c:pt>
                <c:pt idx="538">
                  <c:v>5.4</c:v>
                </c:pt>
                <c:pt idx="539">
                  <c:v>5.4</c:v>
                </c:pt>
                <c:pt idx="540">
                  <c:v>5.3</c:v>
                </c:pt>
                <c:pt idx="541">
                  <c:v>5.4</c:v>
                </c:pt>
                <c:pt idx="542">
                  <c:v>5.2</c:v>
                </c:pt>
                <c:pt idx="543">
                  <c:v>5.2</c:v>
                </c:pt>
                <c:pt idx="544">
                  <c:v>5.0999999999999996</c:v>
                </c:pt>
                <c:pt idx="545">
                  <c:v>5</c:v>
                </c:pt>
                <c:pt idx="546">
                  <c:v>5</c:v>
                </c:pt>
                <c:pt idx="547">
                  <c:v>4.9000000000000004</c:v>
                </c:pt>
                <c:pt idx="548">
                  <c:v>5</c:v>
                </c:pt>
                <c:pt idx="549">
                  <c:v>5</c:v>
                </c:pt>
                <c:pt idx="550">
                  <c:v>5</c:v>
                </c:pt>
                <c:pt idx="551">
                  <c:v>4.9000000000000004</c:v>
                </c:pt>
                <c:pt idx="552">
                  <c:v>4.7</c:v>
                </c:pt>
                <c:pt idx="553">
                  <c:v>4.8</c:v>
                </c:pt>
                <c:pt idx="554">
                  <c:v>4.7</c:v>
                </c:pt>
                <c:pt idx="555">
                  <c:v>4.7</c:v>
                </c:pt>
                <c:pt idx="556">
                  <c:v>4.5999999999999996</c:v>
                </c:pt>
                <c:pt idx="557">
                  <c:v>4.5999999999999996</c:v>
                </c:pt>
                <c:pt idx="558">
                  <c:v>4.7</c:v>
                </c:pt>
                <c:pt idx="559">
                  <c:v>4.7</c:v>
                </c:pt>
                <c:pt idx="560">
                  <c:v>4.5</c:v>
                </c:pt>
                <c:pt idx="561">
                  <c:v>4.4000000000000004</c:v>
                </c:pt>
                <c:pt idx="562">
                  <c:v>4.5</c:v>
                </c:pt>
                <c:pt idx="563">
                  <c:v>4.4000000000000004</c:v>
                </c:pt>
                <c:pt idx="564">
                  <c:v>4.5999999999999996</c:v>
                </c:pt>
                <c:pt idx="565">
                  <c:v>4.5</c:v>
                </c:pt>
                <c:pt idx="566">
                  <c:v>4.4000000000000004</c:v>
                </c:pt>
                <c:pt idx="567">
                  <c:v>4.5</c:v>
                </c:pt>
                <c:pt idx="568">
                  <c:v>4.4000000000000004</c:v>
                </c:pt>
                <c:pt idx="569">
                  <c:v>4.5999999999999996</c:v>
                </c:pt>
                <c:pt idx="570">
                  <c:v>4.7</c:v>
                </c:pt>
                <c:pt idx="571">
                  <c:v>4.5999999999999996</c:v>
                </c:pt>
                <c:pt idx="572">
                  <c:v>4.7</c:v>
                </c:pt>
                <c:pt idx="573">
                  <c:v>4.7</c:v>
                </c:pt>
                <c:pt idx="574">
                  <c:v>4.7</c:v>
                </c:pt>
                <c:pt idx="575">
                  <c:v>5</c:v>
                </c:pt>
                <c:pt idx="576">
                  <c:v>5</c:v>
                </c:pt>
                <c:pt idx="577">
                  <c:v>4.9000000000000004</c:v>
                </c:pt>
                <c:pt idx="578">
                  <c:v>5.0999999999999996</c:v>
                </c:pt>
                <c:pt idx="579">
                  <c:v>5</c:v>
                </c:pt>
                <c:pt idx="580">
                  <c:v>5.4</c:v>
                </c:pt>
                <c:pt idx="581">
                  <c:v>5.6</c:v>
                </c:pt>
                <c:pt idx="582">
                  <c:v>5.8</c:v>
                </c:pt>
                <c:pt idx="583">
                  <c:v>6.1</c:v>
                </c:pt>
                <c:pt idx="584">
                  <c:v>6.1</c:v>
                </c:pt>
                <c:pt idx="585">
                  <c:v>6.5</c:v>
                </c:pt>
                <c:pt idx="586">
                  <c:v>6.8</c:v>
                </c:pt>
                <c:pt idx="587">
                  <c:v>7.3</c:v>
                </c:pt>
                <c:pt idx="588">
                  <c:v>7.8</c:v>
                </c:pt>
                <c:pt idx="589">
                  <c:v>8.3000000000000007</c:v>
                </c:pt>
                <c:pt idx="590">
                  <c:v>8.7000000000000011</c:v>
                </c:pt>
                <c:pt idx="591">
                  <c:v>9</c:v>
                </c:pt>
                <c:pt idx="592">
                  <c:v>9.4</c:v>
                </c:pt>
                <c:pt idx="593">
                  <c:v>9.5</c:v>
                </c:pt>
                <c:pt idx="594">
                  <c:v>9.5</c:v>
                </c:pt>
                <c:pt idx="595">
                  <c:v>9.6</c:v>
                </c:pt>
                <c:pt idx="596">
                  <c:v>9.8000000000000007</c:v>
                </c:pt>
                <c:pt idx="597">
                  <c:v>10</c:v>
                </c:pt>
                <c:pt idx="598">
                  <c:v>9.9</c:v>
                </c:pt>
                <c:pt idx="599">
                  <c:v>9.9</c:v>
                </c:pt>
                <c:pt idx="600">
                  <c:v>9.8000000000000007</c:v>
                </c:pt>
                <c:pt idx="601">
                  <c:v>9.8000000000000007</c:v>
                </c:pt>
                <c:pt idx="602">
                  <c:v>9.9</c:v>
                </c:pt>
                <c:pt idx="603">
                  <c:v>9.9</c:v>
                </c:pt>
                <c:pt idx="604">
                  <c:v>9.6</c:v>
                </c:pt>
                <c:pt idx="605">
                  <c:v>9.4</c:v>
                </c:pt>
                <c:pt idx="606">
                  <c:v>9.4</c:v>
                </c:pt>
                <c:pt idx="607">
                  <c:v>9.5</c:v>
                </c:pt>
                <c:pt idx="608">
                  <c:v>9.5</c:v>
                </c:pt>
                <c:pt idx="609">
                  <c:v>9.4</c:v>
                </c:pt>
                <c:pt idx="610">
                  <c:v>9.8000000000000007</c:v>
                </c:pt>
                <c:pt idx="611">
                  <c:v>9.3000000000000007</c:v>
                </c:pt>
                <c:pt idx="612">
                  <c:v>9.2000000000000011</c:v>
                </c:pt>
                <c:pt idx="613">
                  <c:v>9</c:v>
                </c:pt>
                <c:pt idx="614">
                  <c:v>9</c:v>
                </c:pt>
                <c:pt idx="615">
                  <c:v>9.1</c:v>
                </c:pt>
                <c:pt idx="616">
                  <c:v>9</c:v>
                </c:pt>
                <c:pt idx="617">
                  <c:v>9.1</c:v>
                </c:pt>
                <c:pt idx="618">
                  <c:v>9</c:v>
                </c:pt>
                <c:pt idx="619">
                  <c:v>9</c:v>
                </c:pt>
                <c:pt idx="620">
                  <c:v>9</c:v>
                </c:pt>
                <c:pt idx="621">
                  <c:v>8.8000000000000007</c:v>
                </c:pt>
                <c:pt idx="622">
                  <c:v>8.6</c:v>
                </c:pt>
                <c:pt idx="623">
                  <c:v>8.5</c:v>
                </c:pt>
                <c:pt idx="624">
                  <c:v>8.3000000000000007</c:v>
                </c:pt>
                <c:pt idx="625">
                  <c:v>8.3000000000000007</c:v>
                </c:pt>
                <c:pt idx="626">
                  <c:v>8.2000000000000011</c:v>
                </c:pt>
                <c:pt idx="627">
                  <c:v>8.2000000000000011</c:v>
                </c:pt>
                <c:pt idx="628">
                  <c:v>8.2000000000000011</c:v>
                </c:pt>
                <c:pt idx="629">
                  <c:v>8.2000000000000011</c:v>
                </c:pt>
                <c:pt idx="630">
                  <c:v>8.2000000000000011</c:v>
                </c:pt>
                <c:pt idx="631">
                  <c:v>8</c:v>
                </c:pt>
                <c:pt idx="632">
                  <c:v>7.8</c:v>
                </c:pt>
                <c:pt idx="633">
                  <c:v>7.8</c:v>
                </c:pt>
                <c:pt idx="634">
                  <c:v>7.7</c:v>
                </c:pt>
                <c:pt idx="635">
                  <c:v>7.9</c:v>
                </c:pt>
                <c:pt idx="636">
                  <c:v>8</c:v>
                </c:pt>
                <c:pt idx="637">
                  <c:v>7.7</c:v>
                </c:pt>
                <c:pt idx="638">
                  <c:v>7.5</c:v>
                </c:pt>
                <c:pt idx="639">
                  <c:v>7.6</c:v>
                </c:pt>
                <c:pt idx="640">
                  <c:v>7.5</c:v>
                </c:pt>
                <c:pt idx="641">
                  <c:v>7.5</c:v>
                </c:pt>
                <c:pt idx="642">
                  <c:v>7.3</c:v>
                </c:pt>
                <c:pt idx="643">
                  <c:v>7.2</c:v>
                </c:pt>
                <c:pt idx="644">
                  <c:v>7.2</c:v>
                </c:pt>
                <c:pt idx="645">
                  <c:v>7.2</c:v>
                </c:pt>
                <c:pt idx="646">
                  <c:v>7</c:v>
                </c:pt>
                <c:pt idx="647">
                  <c:v>6.7</c:v>
                </c:pt>
                <c:pt idx="648">
                  <c:v>6.6</c:v>
                </c:pt>
                <c:pt idx="649">
                  <c:v>6.7</c:v>
                </c:pt>
                <c:pt idx="650">
                  <c:v>6.6</c:v>
                </c:pt>
                <c:pt idx="651">
                  <c:v>6.2</c:v>
                </c:pt>
                <c:pt idx="652">
                  <c:v>6.3</c:v>
                </c:pt>
                <c:pt idx="653">
                  <c:v>6.1</c:v>
                </c:pt>
                <c:pt idx="654">
                  <c:v>6.2</c:v>
                </c:pt>
                <c:pt idx="655">
                  <c:v>6.1</c:v>
                </c:pt>
                <c:pt idx="656">
                  <c:v>5.9</c:v>
                </c:pt>
                <c:pt idx="657">
                  <c:v>5.7</c:v>
                </c:pt>
                <c:pt idx="658">
                  <c:v>5.8</c:v>
                </c:pt>
                <c:pt idx="659">
                  <c:v>5.6</c:v>
                </c:pt>
              </c:numCache>
            </c:numRef>
          </c:yVal>
          <c:smooth val="0"/>
        </c:ser>
        <c:ser>
          <c:idx val="1"/>
          <c:order val="1"/>
          <c:tx>
            <c:strRef>
              <c:f>'data for graph'!$D$2</c:f>
              <c:strCache>
                <c:ptCount val="1"/>
                <c:pt idx="0">
                  <c:v>natural rate</c:v>
                </c:pt>
              </c:strCache>
            </c:strRef>
          </c:tx>
          <c:spPr>
            <a:ln w="44450" cap="rnd">
              <a:solidFill>
                <a:srgbClr val="996633"/>
              </a:solidFill>
              <a:round/>
            </a:ln>
            <a:effectLst/>
          </c:spPr>
          <c:marker>
            <c:symbol val="none"/>
          </c:marker>
          <c:xVal>
            <c:numRef>
              <c:f>'data for graph'!$B$3:$B$662</c:f>
              <c:numCache>
                <c:formatCode>0.00</c:formatCode>
                <c:ptCount val="660"/>
                <c:pt idx="0">
                  <c:v>1960</c:v>
                </c:pt>
                <c:pt idx="1">
                  <c:v>1960.0833333333401</c:v>
                </c:pt>
                <c:pt idx="2">
                  <c:v>1960.1666666666699</c:v>
                </c:pt>
                <c:pt idx="3">
                  <c:v>1960.25</c:v>
                </c:pt>
                <c:pt idx="4">
                  <c:v>1960.3333333333401</c:v>
                </c:pt>
                <c:pt idx="5">
                  <c:v>1960.4166666666699</c:v>
                </c:pt>
                <c:pt idx="6">
                  <c:v>1960.5</c:v>
                </c:pt>
                <c:pt idx="7">
                  <c:v>1960.5833333333401</c:v>
                </c:pt>
                <c:pt idx="8">
                  <c:v>1960.6666666666699</c:v>
                </c:pt>
                <c:pt idx="9">
                  <c:v>1960.75</c:v>
                </c:pt>
                <c:pt idx="10">
                  <c:v>1960.8333333333401</c:v>
                </c:pt>
                <c:pt idx="11">
                  <c:v>1960.9166666666699</c:v>
                </c:pt>
                <c:pt idx="12">
                  <c:v>1961</c:v>
                </c:pt>
                <c:pt idx="13">
                  <c:v>1961.0833333333401</c:v>
                </c:pt>
                <c:pt idx="14">
                  <c:v>1961.1666666666699</c:v>
                </c:pt>
                <c:pt idx="15">
                  <c:v>1961.25</c:v>
                </c:pt>
                <c:pt idx="16">
                  <c:v>1961.3333333333401</c:v>
                </c:pt>
                <c:pt idx="17">
                  <c:v>1961.4166666666699</c:v>
                </c:pt>
                <c:pt idx="18">
                  <c:v>1961.5</c:v>
                </c:pt>
                <c:pt idx="19">
                  <c:v>1961.5833333333401</c:v>
                </c:pt>
                <c:pt idx="20">
                  <c:v>1961.6666666666699</c:v>
                </c:pt>
                <c:pt idx="21">
                  <c:v>1961.75</c:v>
                </c:pt>
                <c:pt idx="22">
                  <c:v>1961.8333333333401</c:v>
                </c:pt>
                <c:pt idx="23">
                  <c:v>1961.9166666666699</c:v>
                </c:pt>
                <c:pt idx="24">
                  <c:v>1962</c:v>
                </c:pt>
                <c:pt idx="25">
                  <c:v>1962.0833333333401</c:v>
                </c:pt>
                <c:pt idx="26">
                  <c:v>1962.1666666666699</c:v>
                </c:pt>
                <c:pt idx="27">
                  <c:v>1962.25</c:v>
                </c:pt>
                <c:pt idx="28">
                  <c:v>1962.3333333333401</c:v>
                </c:pt>
                <c:pt idx="29">
                  <c:v>1962.4166666666699</c:v>
                </c:pt>
                <c:pt idx="30">
                  <c:v>1962.5</c:v>
                </c:pt>
                <c:pt idx="31">
                  <c:v>1962.5833333333401</c:v>
                </c:pt>
                <c:pt idx="32">
                  <c:v>1962.6666666666699</c:v>
                </c:pt>
                <c:pt idx="33">
                  <c:v>1962.75</c:v>
                </c:pt>
                <c:pt idx="34">
                  <c:v>1962.8333333333401</c:v>
                </c:pt>
                <c:pt idx="35">
                  <c:v>1962.9166666666699</c:v>
                </c:pt>
                <c:pt idx="36">
                  <c:v>1963</c:v>
                </c:pt>
                <c:pt idx="37">
                  <c:v>1963.0833333333401</c:v>
                </c:pt>
                <c:pt idx="38">
                  <c:v>1963.1666666666699</c:v>
                </c:pt>
                <c:pt idx="39">
                  <c:v>1963.25</c:v>
                </c:pt>
                <c:pt idx="40">
                  <c:v>1963.3333333333301</c:v>
                </c:pt>
                <c:pt idx="41">
                  <c:v>1963.4166666666699</c:v>
                </c:pt>
                <c:pt idx="42">
                  <c:v>1963.5</c:v>
                </c:pt>
                <c:pt idx="43">
                  <c:v>1963.5833333333301</c:v>
                </c:pt>
                <c:pt idx="44">
                  <c:v>1963.6666666666699</c:v>
                </c:pt>
                <c:pt idx="45">
                  <c:v>1963.75</c:v>
                </c:pt>
                <c:pt idx="46">
                  <c:v>1963.8333333333301</c:v>
                </c:pt>
                <c:pt idx="47">
                  <c:v>1963.9166666666699</c:v>
                </c:pt>
                <c:pt idx="48">
                  <c:v>1964</c:v>
                </c:pt>
                <c:pt idx="49">
                  <c:v>1964.0833333333301</c:v>
                </c:pt>
                <c:pt idx="50">
                  <c:v>1964.1666666666699</c:v>
                </c:pt>
                <c:pt idx="51">
                  <c:v>1964.25</c:v>
                </c:pt>
                <c:pt idx="52">
                  <c:v>1964.3333333333301</c:v>
                </c:pt>
                <c:pt idx="53">
                  <c:v>1964.4166666666699</c:v>
                </c:pt>
                <c:pt idx="54">
                  <c:v>1964.5</c:v>
                </c:pt>
                <c:pt idx="55">
                  <c:v>1964.5833333333301</c:v>
                </c:pt>
                <c:pt idx="56">
                  <c:v>1964.6666666666699</c:v>
                </c:pt>
                <c:pt idx="57">
                  <c:v>1964.75</c:v>
                </c:pt>
                <c:pt idx="58">
                  <c:v>1964.8333333333301</c:v>
                </c:pt>
                <c:pt idx="59">
                  <c:v>1964.9166666666699</c:v>
                </c:pt>
                <c:pt idx="60">
                  <c:v>1965</c:v>
                </c:pt>
                <c:pt idx="61">
                  <c:v>1965.083333333333</c:v>
                </c:pt>
                <c:pt idx="62">
                  <c:v>1965.166666666667</c:v>
                </c:pt>
                <c:pt idx="63">
                  <c:v>1965.25</c:v>
                </c:pt>
                <c:pt idx="64">
                  <c:v>1965.333333333333</c:v>
                </c:pt>
                <c:pt idx="65">
                  <c:v>1965.416666666667</c:v>
                </c:pt>
                <c:pt idx="66">
                  <c:v>1965.5</c:v>
                </c:pt>
                <c:pt idx="67">
                  <c:v>1965.583333333333</c:v>
                </c:pt>
                <c:pt idx="68">
                  <c:v>1965.666666666667</c:v>
                </c:pt>
                <c:pt idx="69">
                  <c:v>1965.75</c:v>
                </c:pt>
                <c:pt idx="70">
                  <c:v>1965.833333333333</c:v>
                </c:pt>
                <c:pt idx="71">
                  <c:v>1965.916666666667</c:v>
                </c:pt>
                <c:pt idx="72">
                  <c:v>1966</c:v>
                </c:pt>
                <c:pt idx="73">
                  <c:v>1966.0833333333301</c:v>
                </c:pt>
                <c:pt idx="74">
                  <c:v>1966.1666666666699</c:v>
                </c:pt>
                <c:pt idx="75">
                  <c:v>1966.25</c:v>
                </c:pt>
                <c:pt idx="76">
                  <c:v>1966.3333333333301</c:v>
                </c:pt>
                <c:pt idx="77">
                  <c:v>1966.4166666666699</c:v>
                </c:pt>
                <c:pt idx="78">
                  <c:v>1966.5</c:v>
                </c:pt>
                <c:pt idx="79">
                  <c:v>1966.5833333333301</c:v>
                </c:pt>
                <c:pt idx="80">
                  <c:v>1966.6666666666699</c:v>
                </c:pt>
                <c:pt idx="81">
                  <c:v>1966.75</c:v>
                </c:pt>
                <c:pt idx="82">
                  <c:v>1966.8333333333301</c:v>
                </c:pt>
                <c:pt idx="83">
                  <c:v>1966.9166666666599</c:v>
                </c:pt>
                <c:pt idx="84">
                  <c:v>1966.99999999997</c:v>
                </c:pt>
                <c:pt idx="85">
                  <c:v>1967.0833333333001</c:v>
                </c:pt>
                <c:pt idx="86">
                  <c:v>1967.1666666666299</c:v>
                </c:pt>
                <c:pt idx="87">
                  <c:v>1967.24999999996</c:v>
                </c:pt>
                <c:pt idx="88">
                  <c:v>1967.3333333332901</c:v>
                </c:pt>
                <c:pt idx="89">
                  <c:v>1967.4166666666199</c:v>
                </c:pt>
                <c:pt idx="90">
                  <c:v>1967.49999999995</c:v>
                </c:pt>
                <c:pt idx="91">
                  <c:v>1967.5833333332801</c:v>
                </c:pt>
                <c:pt idx="92">
                  <c:v>1967.6666666666099</c:v>
                </c:pt>
                <c:pt idx="93">
                  <c:v>1967.74999999994</c:v>
                </c:pt>
                <c:pt idx="94">
                  <c:v>1967.83333333327</c:v>
                </c:pt>
                <c:pt idx="95">
                  <c:v>1967.9166666665999</c:v>
                </c:pt>
                <c:pt idx="96">
                  <c:v>1967.99999999993</c:v>
                </c:pt>
                <c:pt idx="97">
                  <c:v>1968.08333333326</c:v>
                </c:pt>
                <c:pt idx="98">
                  <c:v>1968.1666666665899</c:v>
                </c:pt>
                <c:pt idx="99">
                  <c:v>1968.24999999992</c:v>
                </c:pt>
                <c:pt idx="100">
                  <c:v>1968.33333333325</c:v>
                </c:pt>
                <c:pt idx="101">
                  <c:v>1968.4166666665801</c:v>
                </c:pt>
                <c:pt idx="102">
                  <c:v>1968.49999999991</c:v>
                </c:pt>
                <c:pt idx="103">
                  <c:v>1968.58333333324</c:v>
                </c:pt>
                <c:pt idx="104">
                  <c:v>1968.6666666665701</c:v>
                </c:pt>
                <c:pt idx="105">
                  <c:v>1968.7499999999</c:v>
                </c:pt>
                <c:pt idx="106">
                  <c:v>1968.83333333323</c:v>
                </c:pt>
                <c:pt idx="107">
                  <c:v>1968.9166666665601</c:v>
                </c:pt>
                <c:pt idx="108">
                  <c:v>1968.99999999989</c:v>
                </c:pt>
                <c:pt idx="109">
                  <c:v>1969.08333333322</c:v>
                </c:pt>
                <c:pt idx="110">
                  <c:v>1969.1666666665501</c:v>
                </c:pt>
                <c:pt idx="111">
                  <c:v>1969.2499999998799</c:v>
                </c:pt>
                <c:pt idx="112">
                  <c:v>1969.33333333321</c:v>
                </c:pt>
                <c:pt idx="113">
                  <c:v>1969.4166666665401</c:v>
                </c:pt>
                <c:pt idx="114">
                  <c:v>1969.4999999998699</c:v>
                </c:pt>
                <c:pt idx="115">
                  <c:v>1969.5833333332</c:v>
                </c:pt>
                <c:pt idx="116">
                  <c:v>1969.6666666665301</c:v>
                </c:pt>
                <c:pt idx="117">
                  <c:v>1969.7499999998599</c:v>
                </c:pt>
                <c:pt idx="118">
                  <c:v>1969.83333333319</c:v>
                </c:pt>
                <c:pt idx="119">
                  <c:v>1969.9166666665201</c:v>
                </c:pt>
                <c:pt idx="120">
                  <c:v>1969.9999999998499</c:v>
                </c:pt>
                <c:pt idx="121">
                  <c:v>1970.08333333318</c:v>
                </c:pt>
                <c:pt idx="122">
                  <c:v>1970.1666666665101</c:v>
                </c:pt>
                <c:pt idx="123">
                  <c:v>1970.2499999998399</c:v>
                </c:pt>
                <c:pt idx="124">
                  <c:v>1970.33333333317</c:v>
                </c:pt>
                <c:pt idx="125">
                  <c:v>1970.4166666665001</c:v>
                </c:pt>
                <c:pt idx="126">
                  <c:v>1970.4999999998299</c:v>
                </c:pt>
                <c:pt idx="127">
                  <c:v>1970.58333333316</c:v>
                </c:pt>
                <c:pt idx="128">
                  <c:v>1970.6666666664901</c:v>
                </c:pt>
                <c:pt idx="129">
                  <c:v>1970.7499999998199</c:v>
                </c:pt>
                <c:pt idx="130">
                  <c:v>1970.83333333315</c:v>
                </c:pt>
                <c:pt idx="131">
                  <c:v>1970.9166666664801</c:v>
                </c:pt>
                <c:pt idx="132">
                  <c:v>1970.9999999998099</c:v>
                </c:pt>
                <c:pt idx="133">
                  <c:v>1971.08333333314</c:v>
                </c:pt>
                <c:pt idx="134">
                  <c:v>1971.1666666664701</c:v>
                </c:pt>
                <c:pt idx="135">
                  <c:v>1971.2499999997999</c:v>
                </c:pt>
                <c:pt idx="136">
                  <c:v>1971.33333333313</c:v>
                </c:pt>
                <c:pt idx="137">
                  <c:v>1971.4166666664601</c:v>
                </c:pt>
                <c:pt idx="138">
                  <c:v>1971.4999999997899</c:v>
                </c:pt>
                <c:pt idx="139">
                  <c:v>1971.58333333312</c:v>
                </c:pt>
                <c:pt idx="140">
                  <c:v>1971.6666666664501</c:v>
                </c:pt>
                <c:pt idx="141">
                  <c:v>1971.7499999997799</c:v>
                </c:pt>
                <c:pt idx="142">
                  <c:v>1971.83333333311</c:v>
                </c:pt>
                <c:pt idx="143">
                  <c:v>1971.9166666664501</c:v>
                </c:pt>
                <c:pt idx="144">
                  <c:v>1971.9999999997799</c:v>
                </c:pt>
                <c:pt idx="145">
                  <c:v>1972.08333333311</c:v>
                </c:pt>
                <c:pt idx="146">
                  <c:v>1972.1666666664401</c:v>
                </c:pt>
                <c:pt idx="147">
                  <c:v>1972.2499999997699</c:v>
                </c:pt>
                <c:pt idx="148">
                  <c:v>1972.3333333331</c:v>
                </c:pt>
                <c:pt idx="149">
                  <c:v>1972.41666666643</c:v>
                </c:pt>
                <c:pt idx="150">
                  <c:v>1972.4999999997599</c:v>
                </c:pt>
                <c:pt idx="151">
                  <c:v>1972.58333333309</c:v>
                </c:pt>
                <c:pt idx="152">
                  <c:v>1972.66666666642</c:v>
                </c:pt>
                <c:pt idx="153">
                  <c:v>1972.7499999997499</c:v>
                </c:pt>
                <c:pt idx="154">
                  <c:v>1972.83333333308</c:v>
                </c:pt>
                <c:pt idx="155">
                  <c:v>1972.91666666641</c:v>
                </c:pt>
                <c:pt idx="156">
                  <c:v>1972.9999999997401</c:v>
                </c:pt>
                <c:pt idx="157">
                  <c:v>1973.08333333307</c:v>
                </c:pt>
                <c:pt idx="158">
                  <c:v>1973.1666666664</c:v>
                </c:pt>
                <c:pt idx="159">
                  <c:v>1973.2499999997301</c:v>
                </c:pt>
                <c:pt idx="160">
                  <c:v>1973.33333333306</c:v>
                </c:pt>
                <c:pt idx="161">
                  <c:v>1973.41666666639</c:v>
                </c:pt>
                <c:pt idx="162">
                  <c:v>1973.4999999997201</c:v>
                </c:pt>
                <c:pt idx="163">
                  <c:v>1973.5833333330499</c:v>
                </c:pt>
                <c:pt idx="164">
                  <c:v>1973.66666666638</c:v>
                </c:pt>
                <c:pt idx="165">
                  <c:v>1973.7499999997101</c:v>
                </c:pt>
                <c:pt idx="166">
                  <c:v>1973.8333333330399</c:v>
                </c:pt>
                <c:pt idx="167">
                  <c:v>1973.91666666637</c:v>
                </c:pt>
                <c:pt idx="168">
                  <c:v>1973.9999999997001</c:v>
                </c:pt>
                <c:pt idx="169">
                  <c:v>1974.0833333330299</c:v>
                </c:pt>
                <c:pt idx="170">
                  <c:v>1974.16666666636</c:v>
                </c:pt>
                <c:pt idx="171">
                  <c:v>1974.2499999996901</c:v>
                </c:pt>
                <c:pt idx="172">
                  <c:v>1974.3333333330199</c:v>
                </c:pt>
                <c:pt idx="173">
                  <c:v>1974.41666666635</c:v>
                </c:pt>
                <c:pt idx="174">
                  <c:v>1974.4999999996801</c:v>
                </c:pt>
                <c:pt idx="175">
                  <c:v>1974.5833333330099</c:v>
                </c:pt>
                <c:pt idx="176">
                  <c:v>1974.66666666634</c:v>
                </c:pt>
                <c:pt idx="177">
                  <c:v>1974.7499999996701</c:v>
                </c:pt>
                <c:pt idx="178">
                  <c:v>1974.8333333329999</c:v>
                </c:pt>
                <c:pt idx="179">
                  <c:v>1974.91666666633</c:v>
                </c:pt>
                <c:pt idx="180">
                  <c:v>1974.9999999996601</c:v>
                </c:pt>
                <c:pt idx="181">
                  <c:v>1975.0833333329899</c:v>
                </c:pt>
                <c:pt idx="182">
                  <c:v>1975.16666666632</c:v>
                </c:pt>
                <c:pt idx="183">
                  <c:v>1975.2499999996501</c:v>
                </c:pt>
                <c:pt idx="184">
                  <c:v>1975.3333333329799</c:v>
                </c:pt>
                <c:pt idx="185">
                  <c:v>1975.41666666631</c:v>
                </c:pt>
                <c:pt idx="186">
                  <c:v>1975.4999999996401</c:v>
                </c:pt>
                <c:pt idx="187">
                  <c:v>1975.5833333329699</c:v>
                </c:pt>
                <c:pt idx="188">
                  <c:v>1975.6666666663</c:v>
                </c:pt>
                <c:pt idx="189">
                  <c:v>1975.7499999996301</c:v>
                </c:pt>
                <c:pt idx="190">
                  <c:v>1975.8333333329599</c:v>
                </c:pt>
                <c:pt idx="191">
                  <c:v>1975.91666666629</c:v>
                </c:pt>
                <c:pt idx="192">
                  <c:v>1975.9999999996201</c:v>
                </c:pt>
                <c:pt idx="193">
                  <c:v>1976.0833333329499</c:v>
                </c:pt>
                <c:pt idx="194">
                  <c:v>1976.16666666628</c:v>
                </c:pt>
                <c:pt idx="195">
                  <c:v>1976.2499999996101</c:v>
                </c:pt>
                <c:pt idx="196">
                  <c:v>1976.3333333329399</c:v>
                </c:pt>
                <c:pt idx="197">
                  <c:v>1976.41666666627</c:v>
                </c:pt>
                <c:pt idx="198">
                  <c:v>1976.4999999996</c:v>
                </c:pt>
                <c:pt idx="199">
                  <c:v>1976.5833333329299</c:v>
                </c:pt>
                <c:pt idx="200">
                  <c:v>1976.66666666626</c:v>
                </c:pt>
                <c:pt idx="201">
                  <c:v>1976.74999999959</c:v>
                </c:pt>
                <c:pt idx="202">
                  <c:v>1976.8333333329199</c:v>
                </c:pt>
                <c:pt idx="203">
                  <c:v>1976.91666666625</c:v>
                </c:pt>
                <c:pt idx="204">
                  <c:v>1976.99999999958</c:v>
                </c:pt>
                <c:pt idx="205">
                  <c:v>1977.0833333329099</c:v>
                </c:pt>
                <c:pt idx="206">
                  <c:v>1977.16666666624</c:v>
                </c:pt>
                <c:pt idx="207">
                  <c:v>1977.24999999957</c:v>
                </c:pt>
                <c:pt idx="208">
                  <c:v>1977.3333333329001</c:v>
                </c:pt>
                <c:pt idx="209">
                  <c:v>1977.41666666623</c:v>
                </c:pt>
                <c:pt idx="210">
                  <c:v>1977.49999999956</c:v>
                </c:pt>
                <c:pt idx="211">
                  <c:v>1977.5833333328901</c:v>
                </c:pt>
                <c:pt idx="212">
                  <c:v>1977.66666666622</c:v>
                </c:pt>
                <c:pt idx="213">
                  <c:v>1977.74999999955</c:v>
                </c:pt>
                <c:pt idx="214">
                  <c:v>1977.8333333328801</c:v>
                </c:pt>
                <c:pt idx="215">
                  <c:v>1977.9166666662099</c:v>
                </c:pt>
                <c:pt idx="216">
                  <c:v>1977.99999999954</c:v>
                </c:pt>
                <c:pt idx="217">
                  <c:v>1978.0833333328701</c:v>
                </c:pt>
                <c:pt idx="218">
                  <c:v>1978.1666666661999</c:v>
                </c:pt>
                <c:pt idx="219">
                  <c:v>1978.24999999953</c:v>
                </c:pt>
                <c:pt idx="220">
                  <c:v>1978.3333333328601</c:v>
                </c:pt>
                <c:pt idx="221">
                  <c:v>1978.4166666661899</c:v>
                </c:pt>
                <c:pt idx="222">
                  <c:v>1978.49999999952</c:v>
                </c:pt>
                <c:pt idx="223">
                  <c:v>1978.5833333328501</c:v>
                </c:pt>
                <c:pt idx="224">
                  <c:v>1978.6666666661799</c:v>
                </c:pt>
                <c:pt idx="225">
                  <c:v>1978.74999999951</c:v>
                </c:pt>
                <c:pt idx="226">
                  <c:v>1978.8333333328401</c:v>
                </c:pt>
                <c:pt idx="227">
                  <c:v>1978.9166666661699</c:v>
                </c:pt>
                <c:pt idx="228">
                  <c:v>1978.9999999995</c:v>
                </c:pt>
                <c:pt idx="229">
                  <c:v>1979.0833333328301</c:v>
                </c:pt>
                <c:pt idx="230">
                  <c:v>1979.1666666661599</c:v>
                </c:pt>
                <c:pt idx="231">
                  <c:v>1979.24999999949</c:v>
                </c:pt>
                <c:pt idx="232">
                  <c:v>1979.3333333328201</c:v>
                </c:pt>
                <c:pt idx="233">
                  <c:v>1979.4166666661499</c:v>
                </c:pt>
                <c:pt idx="234">
                  <c:v>1979.49999999948</c:v>
                </c:pt>
                <c:pt idx="235">
                  <c:v>1979.5833333328101</c:v>
                </c:pt>
                <c:pt idx="236">
                  <c:v>1979.6666666661399</c:v>
                </c:pt>
                <c:pt idx="237">
                  <c:v>1979.74999999947</c:v>
                </c:pt>
                <c:pt idx="238">
                  <c:v>1979.8333333328001</c:v>
                </c:pt>
                <c:pt idx="239">
                  <c:v>1979.9166666661299</c:v>
                </c:pt>
                <c:pt idx="240">
                  <c:v>1979.99999999946</c:v>
                </c:pt>
                <c:pt idx="241">
                  <c:v>1980.0833333327901</c:v>
                </c:pt>
                <c:pt idx="242">
                  <c:v>1980.1666666661199</c:v>
                </c:pt>
                <c:pt idx="243">
                  <c:v>1980.24999999945</c:v>
                </c:pt>
                <c:pt idx="244">
                  <c:v>1980.3333333327801</c:v>
                </c:pt>
                <c:pt idx="245">
                  <c:v>1980.4166666661099</c:v>
                </c:pt>
                <c:pt idx="246">
                  <c:v>1980.49999999944</c:v>
                </c:pt>
                <c:pt idx="247">
                  <c:v>1980.5833333327701</c:v>
                </c:pt>
                <c:pt idx="248">
                  <c:v>1980.6666666660999</c:v>
                </c:pt>
                <c:pt idx="249">
                  <c:v>1980.74999999943</c:v>
                </c:pt>
                <c:pt idx="250">
                  <c:v>1980.83333333276</c:v>
                </c:pt>
                <c:pt idx="251">
                  <c:v>1980.9166666660899</c:v>
                </c:pt>
                <c:pt idx="252">
                  <c:v>1980.99999999942</c:v>
                </c:pt>
                <c:pt idx="253">
                  <c:v>1981.08333333275</c:v>
                </c:pt>
                <c:pt idx="254">
                  <c:v>1981.1666666660799</c:v>
                </c:pt>
                <c:pt idx="255">
                  <c:v>1981.24999999941</c:v>
                </c:pt>
                <c:pt idx="256">
                  <c:v>1981.33333333274</c:v>
                </c:pt>
                <c:pt idx="257">
                  <c:v>1981.4166666660699</c:v>
                </c:pt>
                <c:pt idx="258">
                  <c:v>1981.4999999994</c:v>
                </c:pt>
                <c:pt idx="259">
                  <c:v>1981.58333333273</c:v>
                </c:pt>
                <c:pt idx="260">
                  <c:v>1981.6666666660601</c:v>
                </c:pt>
                <c:pt idx="261">
                  <c:v>1981.74999999939</c:v>
                </c:pt>
                <c:pt idx="262">
                  <c:v>1981.83333333272</c:v>
                </c:pt>
                <c:pt idx="263">
                  <c:v>1981.9166666660501</c:v>
                </c:pt>
                <c:pt idx="264">
                  <c:v>1981.99999999938</c:v>
                </c:pt>
                <c:pt idx="265">
                  <c:v>1982.08333333271</c:v>
                </c:pt>
                <c:pt idx="266">
                  <c:v>1982.1666666660401</c:v>
                </c:pt>
                <c:pt idx="267">
                  <c:v>1982.2499999993699</c:v>
                </c:pt>
                <c:pt idx="268">
                  <c:v>1982.3333333327</c:v>
                </c:pt>
                <c:pt idx="269">
                  <c:v>1982.4166666660301</c:v>
                </c:pt>
                <c:pt idx="270">
                  <c:v>1982.4999999993599</c:v>
                </c:pt>
                <c:pt idx="271">
                  <c:v>1982.58333333269</c:v>
                </c:pt>
                <c:pt idx="272">
                  <c:v>1982.6666666660201</c:v>
                </c:pt>
                <c:pt idx="273">
                  <c:v>1982.7499999993499</c:v>
                </c:pt>
                <c:pt idx="274">
                  <c:v>1982.83333333268</c:v>
                </c:pt>
                <c:pt idx="275">
                  <c:v>1982.9166666660101</c:v>
                </c:pt>
                <c:pt idx="276">
                  <c:v>1982.9999999993399</c:v>
                </c:pt>
                <c:pt idx="277">
                  <c:v>1983.08333333268</c:v>
                </c:pt>
                <c:pt idx="278">
                  <c:v>1983.1666666660101</c:v>
                </c:pt>
                <c:pt idx="279">
                  <c:v>1983.2499999993399</c:v>
                </c:pt>
                <c:pt idx="280">
                  <c:v>1983.33333333267</c:v>
                </c:pt>
                <c:pt idx="281">
                  <c:v>1983.4166666660001</c:v>
                </c:pt>
                <c:pt idx="282">
                  <c:v>1983.4999999993299</c:v>
                </c:pt>
                <c:pt idx="283">
                  <c:v>1983.58333333266</c:v>
                </c:pt>
                <c:pt idx="284">
                  <c:v>1983.6666666659901</c:v>
                </c:pt>
                <c:pt idx="285">
                  <c:v>1983.7499999993199</c:v>
                </c:pt>
                <c:pt idx="286">
                  <c:v>1983.83333333265</c:v>
                </c:pt>
                <c:pt idx="287">
                  <c:v>1983.9166666659801</c:v>
                </c:pt>
                <c:pt idx="288">
                  <c:v>1983.9999999993099</c:v>
                </c:pt>
                <c:pt idx="289">
                  <c:v>1984.08333333264</c:v>
                </c:pt>
                <c:pt idx="290">
                  <c:v>1984.1666666659701</c:v>
                </c:pt>
                <c:pt idx="291">
                  <c:v>1984.2499999992999</c:v>
                </c:pt>
                <c:pt idx="292">
                  <c:v>1984.33333333263</c:v>
                </c:pt>
                <c:pt idx="293">
                  <c:v>1984.4166666659601</c:v>
                </c:pt>
                <c:pt idx="294">
                  <c:v>1984.4999999992899</c:v>
                </c:pt>
                <c:pt idx="295">
                  <c:v>1984.58333333262</c:v>
                </c:pt>
                <c:pt idx="296">
                  <c:v>1984.6666666659501</c:v>
                </c:pt>
                <c:pt idx="297">
                  <c:v>1984.7499999992799</c:v>
                </c:pt>
                <c:pt idx="298">
                  <c:v>1984.83333333261</c:v>
                </c:pt>
                <c:pt idx="299">
                  <c:v>1984.9166666659401</c:v>
                </c:pt>
                <c:pt idx="300">
                  <c:v>1984.9999999992699</c:v>
                </c:pt>
                <c:pt idx="301">
                  <c:v>1985.0833333326</c:v>
                </c:pt>
                <c:pt idx="302">
                  <c:v>1985.1666666659301</c:v>
                </c:pt>
                <c:pt idx="303">
                  <c:v>1985.2499999992599</c:v>
                </c:pt>
                <c:pt idx="304">
                  <c:v>1985.33333333259</c:v>
                </c:pt>
                <c:pt idx="305">
                  <c:v>1985.41666666592</c:v>
                </c:pt>
                <c:pt idx="306">
                  <c:v>1985.4999999992499</c:v>
                </c:pt>
                <c:pt idx="307">
                  <c:v>1985.58333333258</c:v>
                </c:pt>
                <c:pt idx="308">
                  <c:v>1985.66666666591</c:v>
                </c:pt>
                <c:pt idx="309">
                  <c:v>1985.7499999992399</c:v>
                </c:pt>
                <c:pt idx="310">
                  <c:v>1985.83333333257</c:v>
                </c:pt>
                <c:pt idx="311">
                  <c:v>1985.9166666659</c:v>
                </c:pt>
                <c:pt idx="312">
                  <c:v>1985.9999999992301</c:v>
                </c:pt>
                <c:pt idx="313">
                  <c:v>1986.08333333256</c:v>
                </c:pt>
                <c:pt idx="314">
                  <c:v>1986.16666666589</c:v>
                </c:pt>
                <c:pt idx="315">
                  <c:v>1986.2499999992201</c:v>
                </c:pt>
                <c:pt idx="316">
                  <c:v>1986.33333333255</c:v>
                </c:pt>
                <c:pt idx="317">
                  <c:v>1986.41666666588</c:v>
                </c:pt>
                <c:pt idx="318">
                  <c:v>1986.4999999992101</c:v>
                </c:pt>
                <c:pt idx="319">
                  <c:v>1986.58333333254</c:v>
                </c:pt>
                <c:pt idx="320">
                  <c:v>1986.66666666587</c:v>
                </c:pt>
                <c:pt idx="321">
                  <c:v>1986.7499999992001</c:v>
                </c:pt>
                <c:pt idx="322">
                  <c:v>1986.8333333325299</c:v>
                </c:pt>
                <c:pt idx="323">
                  <c:v>1986.91666666586</c:v>
                </c:pt>
                <c:pt idx="324">
                  <c:v>1986.9999999991901</c:v>
                </c:pt>
                <c:pt idx="325">
                  <c:v>1987.0833333325199</c:v>
                </c:pt>
                <c:pt idx="326">
                  <c:v>1987.16666666585</c:v>
                </c:pt>
                <c:pt idx="327">
                  <c:v>1987.2499999991801</c:v>
                </c:pt>
                <c:pt idx="328">
                  <c:v>1987.3333333325099</c:v>
                </c:pt>
                <c:pt idx="329">
                  <c:v>1987.41666666584</c:v>
                </c:pt>
                <c:pt idx="330">
                  <c:v>1987.4999999991701</c:v>
                </c:pt>
                <c:pt idx="331">
                  <c:v>1987.5833333324999</c:v>
                </c:pt>
                <c:pt idx="332">
                  <c:v>1987.66666666583</c:v>
                </c:pt>
                <c:pt idx="333">
                  <c:v>1987.7499999991601</c:v>
                </c:pt>
                <c:pt idx="334">
                  <c:v>1987.8333333324899</c:v>
                </c:pt>
                <c:pt idx="335">
                  <c:v>1987.91666666582</c:v>
                </c:pt>
                <c:pt idx="336">
                  <c:v>1987.9999999991501</c:v>
                </c:pt>
                <c:pt idx="337">
                  <c:v>1988.0833333324799</c:v>
                </c:pt>
                <c:pt idx="338">
                  <c:v>1988.16666666581</c:v>
                </c:pt>
                <c:pt idx="339">
                  <c:v>1988.2499999991401</c:v>
                </c:pt>
                <c:pt idx="340">
                  <c:v>1988.3333333324699</c:v>
                </c:pt>
                <c:pt idx="341">
                  <c:v>1988.4166666658</c:v>
                </c:pt>
                <c:pt idx="342">
                  <c:v>1988.4999999991301</c:v>
                </c:pt>
                <c:pt idx="343">
                  <c:v>1988.5833333324599</c:v>
                </c:pt>
                <c:pt idx="344">
                  <c:v>1988.66666666579</c:v>
                </c:pt>
                <c:pt idx="345">
                  <c:v>1988.7499999991201</c:v>
                </c:pt>
                <c:pt idx="346">
                  <c:v>1988.8333333324499</c:v>
                </c:pt>
                <c:pt idx="347">
                  <c:v>1988.91666666578</c:v>
                </c:pt>
                <c:pt idx="348">
                  <c:v>1988.9999999991101</c:v>
                </c:pt>
                <c:pt idx="349">
                  <c:v>1989.0833333324399</c:v>
                </c:pt>
                <c:pt idx="350">
                  <c:v>1989.16666666577</c:v>
                </c:pt>
                <c:pt idx="351">
                  <c:v>1989.2499999991001</c:v>
                </c:pt>
                <c:pt idx="352">
                  <c:v>1989.3333333324299</c:v>
                </c:pt>
                <c:pt idx="353">
                  <c:v>1989.41666666576</c:v>
                </c:pt>
                <c:pt idx="354">
                  <c:v>1989.4999999990901</c:v>
                </c:pt>
                <c:pt idx="355">
                  <c:v>1989.5833333324199</c:v>
                </c:pt>
                <c:pt idx="356">
                  <c:v>1989.66666666575</c:v>
                </c:pt>
                <c:pt idx="357">
                  <c:v>1989.74999999908</c:v>
                </c:pt>
                <c:pt idx="358">
                  <c:v>1989.8333333324099</c:v>
                </c:pt>
                <c:pt idx="359">
                  <c:v>1989.91666666574</c:v>
                </c:pt>
                <c:pt idx="360">
                  <c:v>1989.99999999907</c:v>
                </c:pt>
                <c:pt idx="361">
                  <c:v>1990.0833333323999</c:v>
                </c:pt>
                <c:pt idx="362">
                  <c:v>1990.16666666573</c:v>
                </c:pt>
                <c:pt idx="363">
                  <c:v>1990.24999999906</c:v>
                </c:pt>
                <c:pt idx="364">
                  <c:v>1990.3333333323901</c:v>
                </c:pt>
                <c:pt idx="365">
                  <c:v>1990.41666666572</c:v>
                </c:pt>
                <c:pt idx="366">
                  <c:v>1990.49999999905</c:v>
                </c:pt>
                <c:pt idx="367">
                  <c:v>1990.5833333323801</c:v>
                </c:pt>
                <c:pt idx="368">
                  <c:v>1990.66666666571</c:v>
                </c:pt>
                <c:pt idx="369">
                  <c:v>1990.74999999904</c:v>
                </c:pt>
                <c:pt idx="370">
                  <c:v>1990.8333333323701</c:v>
                </c:pt>
                <c:pt idx="371">
                  <c:v>1990.9166666656999</c:v>
                </c:pt>
                <c:pt idx="372">
                  <c:v>1990.99999999903</c:v>
                </c:pt>
                <c:pt idx="373">
                  <c:v>1991.0833333323601</c:v>
                </c:pt>
                <c:pt idx="374">
                  <c:v>1991.1666666656899</c:v>
                </c:pt>
                <c:pt idx="375">
                  <c:v>1991.24999999902</c:v>
                </c:pt>
                <c:pt idx="376">
                  <c:v>1991.3333333323501</c:v>
                </c:pt>
                <c:pt idx="377">
                  <c:v>1991.4166666656799</c:v>
                </c:pt>
                <c:pt idx="378">
                  <c:v>1991.49999999901</c:v>
                </c:pt>
                <c:pt idx="379">
                  <c:v>1991.5833333323401</c:v>
                </c:pt>
                <c:pt idx="380">
                  <c:v>1991.6666666656699</c:v>
                </c:pt>
                <c:pt idx="381">
                  <c:v>1991.749999999</c:v>
                </c:pt>
                <c:pt idx="382">
                  <c:v>1991.8333333323301</c:v>
                </c:pt>
                <c:pt idx="383">
                  <c:v>1991.9166666656599</c:v>
                </c:pt>
                <c:pt idx="384">
                  <c:v>1991.99999999899</c:v>
                </c:pt>
                <c:pt idx="385">
                  <c:v>1992.0833333323201</c:v>
                </c:pt>
                <c:pt idx="386">
                  <c:v>1992.1666666656499</c:v>
                </c:pt>
                <c:pt idx="387">
                  <c:v>1992.24999999898</c:v>
                </c:pt>
                <c:pt idx="388">
                  <c:v>1992.3333333323101</c:v>
                </c:pt>
                <c:pt idx="389">
                  <c:v>1992.4166666656399</c:v>
                </c:pt>
                <c:pt idx="390">
                  <c:v>1992.49999999897</c:v>
                </c:pt>
                <c:pt idx="391">
                  <c:v>1992.5833333323001</c:v>
                </c:pt>
                <c:pt idx="392">
                  <c:v>1992.6666666656299</c:v>
                </c:pt>
                <c:pt idx="393">
                  <c:v>1992.74999999896</c:v>
                </c:pt>
                <c:pt idx="394">
                  <c:v>1992.8333333322901</c:v>
                </c:pt>
                <c:pt idx="395">
                  <c:v>1992.9166666656199</c:v>
                </c:pt>
                <c:pt idx="396">
                  <c:v>1992.99999999895</c:v>
                </c:pt>
                <c:pt idx="397">
                  <c:v>1993.0833333322801</c:v>
                </c:pt>
                <c:pt idx="398">
                  <c:v>1993.1666666656099</c:v>
                </c:pt>
                <c:pt idx="399">
                  <c:v>1993.24999999894</c:v>
                </c:pt>
                <c:pt idx="400">
                  <c:v>1993.3333333322701</c:v>
                </c:pt>
                <c:pt idx="401">
                  <c:v>1993.4166666655999</c:v>
                </c:pt>
                <c:pt idx="402">
                  <c:v>1993.49999999893</c:v>
                </c:pt>
                <c:pt idx="403">
                  <c:v>1993.5833333322601</c:v>
                </c:pt>
                <c:pt idx="404">
                  <c:v>1993.6666666655899</c:v>
                </c:pt>
                <c:pt idx="405">
                  <c:v>1993.74999999892</c:v>
                </c:pt>
                <c:pt idx="406">
                  <c:v>1993.83333333225</c:v>
                </c:pt>
                <c:pt idx="407">
                  <c:v>1993.9166666655799</c:v>
                </c:pt>
                <c:pt idx="408">
                  <c:v>1993.99999999891</c:v>
                </c:pt>
                <c:pt idx="409">
                  <c:v>1994.08333333224</c:v>
                </c:pt>
                <c:pt idx="410">
                  <c:v>1994.1666666655699</c:v>
                </c:pt>
                <c:pt idx="411">
                  <c:v>1994.2499999989</c:v>
                </c:pt>
                <c:pt idx="412">
                  <c:v>1994.33333333224</c:v>
                </c:pt>
                <c:pt idx="413">
                  <c:v>1994.4166666655699</c:v>
                </c:pt>
                <c:pt idx="414">
                  <c:v>1994.4999999989</c:v>
                </c:pt>
                <c:pt idx="415">
                  <c:v>1994.58333333223</c:v>
                </c:pt>
                <c:pt idx="416">
                  <c:v>1994.6666666655599</c:v>
                </c:pt>
                <c:pt idx="417">
                  <c:v>1994.74999999889</c:v>
                </c:pt>
                <c:pt idx="418">
                  <c:v>1994.83333333222</c:v>
                </c:pt>
                <c:pt idx="419">
                  <c:v>1994.9166666655501</c:v>
                </c:pt>
                <c:pt idx="420">
                  <c:v>1994.99999999888</c:v>
                </c:pt>
                <c:pt idx="421">
                  <c:v>1995.08333333221</c:v>
                </c:pt>
                <c:pt idx="422">
                  <c:v>1995.1666666655401</c:v>
                </c:pt>
                <c:pt idx="423">
                  <c:v>1995.24999999887</c:v>
                </c:pt>
                <c:pt idx="424">
                  <c:v>1995.3333333322</c:v>
                </c:pt>
                <c:pt idx="425">
                  <c:v>1995.4166666655301</c:v>
                </c:pt>
                <c:pt idx="426">
                  <c:v>1995.4999999988599</c:v>
                </c:pt>
                <c:pt idx="427">
                  <c:v>1995.58333333219</c:v>
                </c:pt>
                <c:pt idx="428">
                  <c:v>1995.6666666655201</c:v>
                </c:pt>
                <c:pt idx="429">
                  <c:v>1995.7499999988499</c:v>
                </c:pt>
                <c:pt idx="430">
                  <c:v>1995.83333333218</c:v>
                </c:pt>
                <c:pt idx="431">
                  <c:v>1995.9166666655101</c:v>
                </c:pt>
                <c:pt idx="432">
                  <c:v>1995.9999999988399</c:v>
                </c:pt>
                <c:pt idx="433">
                  <c:v>1996.08333333217</c:v>
                </c:pt>
                <c:pt idx="434">
                  <c:v>1996.1666666655001</c:v>
                </c:pt>
                <c:pt idx="435">
                  <c:v>1996.2499999988299</c:v>
                </c:pt>
                <c:pt idx="436">
                  <c:v>1996.33333333216</c:v>
                </c:pt>
                <c:pt idx="437">
                  <c:v>1996.4166666654901</c:v>
                </c:pt>
                <c:pt idx="438">
                  <c:v>1996.4999999988199</c:v>
                </c:pt>
                <c:pt idx="439">
                  <c:v>1996.58333333215</c:v>
                </c:pt>
                <c:pt idx="440">
                  <c:v>1996.6666666654801</c:v>
                </c:pt>
                <c:pt idx="441">
                  <c:v>1996.7499999988099</c:v>
                </c:pt>
                <c:pt idx="442">
                  <c:v>1996.83333333214</c:v>
                </c:pt>
                <c:pt idx="443">
                  <c:v>1996.9166666654701</c:v>
                </c:pt>
                <c:pt idx="444">
                  <c:v>1996.9999999987999</c:v>
                </c:pt>
                <c:pt idx="445">
                  <c:v>1997.08333333213</c:v>
                </c:pt>
                <c:pt idx="446">
                  <c:v>1997.1666666654601</c:v>
                </c:pt>
                <c:pt idx="447">
                  <c:v>1997.2499999987899</c:v>
                </c:pt>
                <c:pt idx="448">
                  <c:v>1997.33333333212</c:v>
                </c:pt>
                <c:pt idx="449">
                  <c:v>1997.4166666654501</c:v>
                </c:pt>
                <c:pt idx="450">
                  <c:v>1997.4999999987799</c:v>
                </c:pt>
                <c:pt idx="451">
                  <c:v>1997.58333333211</c:v>
                </c:pt>
                <c:pt idx="452">
                  <c:v>1997.6666666654401</c:v>
                </c:pt>
                <c:pt idx="453">
                  <c:v>1997.7499999987699</c:v>
                </c:pt>
                <c:pt idx="454">
                  <c:v>1997.8333333321</c:v>
                </c:pt>
                <c:pt idx="455">
                  <c:v>1997.9166666654301</c:v>
                </c:pt>
                <c:pt idx="456">
                  <c:v>1997.9999999987599</c:v>
                </c:pt>
                <c:pt idx="457">
                  <c:v>1998.08333333209</c:v>
                </c:pt>
                <c:pt idx="458">
                  <c:v>1998.1666666654201</c:v>
                </c:pt>
                <c:pt idx="459">
                  <c:v>1998.2499999987499</c:v>
                </c:pt>
                <c:pt idx="460">
                  <c:v>1998.33333333208</c:v>
                </c:pt>
                <c:pt idx="461">
                  <c:v>1998.41666666541</c:v>
                </c:pt>
                <c:pt idx="462">
                  <c:v>1998.4999999987399</c:v>
                </c:pt>
                <c:pt idx="463">
                  <c:v>1998.58333333207</c:v>
                </c:pt>
                <c:pt idx="464">
                  <c:v>1998.6666666654</c:v>
                </c:pt>
                <c:pt idx="465">
                  <c:v>1998.7499999987299</c:v>
                </c:pt>
                <c:pt idx="466">
                  <c:v>1998.83333333206</c:v>
                </c:pt>
                <c:pt idx="467">
                  <c:v>1998.91666666539</c:v>
                </c:pt>
                <c:pt idx="468">
                  <c:v>1998.9999999987201</c:v>
                </c:pt>
                <c:pt idx="469">
                  <c:v>1999.08333333205</c:v>
                </c:pt>
                <c:pt idx="470">
                  <c:v>1999.16666666538</c:v>
                </c:pt>
                <c:pt idx="471">
                  <c:v>1999.2499999987101</c:v>
                </c:pt>
                <c:pt idx="472">
                  <c:v>1999.33333333204</c:v>
                </c:pt>
                <c:pt idx="473">
                  <c:v>1999.41666666537</c:v>
                </c:pt>
                <c:pt idx="474">
                  <c:v>1999.4999999987001</c:v>
                </c:pt>
                <c:pt idx="475">
                  <c:v>1999.58333333203</c:v>
                </c:pt>
                <c:pt idx="476">
                  <c:v>1999.66666666536</c:v>
                </c:pt>
                <c:pt idx="477">
                  <c:v>1999.7499999986901</c:v>
                </c:pt>
                <c:pt idx="478">
                  <c:v>1999.8333333320199</c:v>
                </c:pt>
                <c:pt idx="479">
                  <c:v>1999.91666666535</c:v>
                </c:pt>
                <c:pt idx="480">
                  <c:v>1999.9999999986801</c:v>
                </c:pt>
                <c:pt idx="481">
                  <c:v>2000.0833333320099</c:v>
                </c:pt>
                <c:pt idx="482">
                  <c:v>2000.16666666534</c:v>
                </c:pt>
                <c:pt idx="483">
                  <c:v>2000.2499999986701</c:v>
                </c:pt>
                <c:pt idx="484">
                  <c:v>2000.3333333319999</c:v>
                </c:pt>
                <c:pt idx="485">
                  <c:v>2000.41666666533</c:v>
                </c:pt>
                <c:pt idx="486">
                  <c:v>2000.4999999986601</c:v>
                </c:pt>
                <c:pt idx="487">
                  <c:v>2000.5833333319899</c:v>
                </c:pt>
                <c:pt idx="488">
                  <c:v>2000.66666666532</c:v>
                </c:pt>
                <c:pt idx="489">
                  <c:v>2000.7499999986501</c:v>
                </c:pt>
                <c:pt idx="490">
                  <c:v>2000.8333333319799</c:v>
                </c:pt>
                <c:pt idx="491">
                  <c:v>2000.91666666531</c:v>
                </c:pt>
                <c:pt idx="492">
                  <c:v>2000.9999999986401</c:v>
                </c:pt>
                <c:pt idx="493">
                  <c:v>2001.0833333319699</c:v>
                </c:pt>
                <c:pt idx="494">
                  <c:v>2001.1666666653</c:v>
                </c:pt>
                <c:pt idx="495">
                  <c:v>2001.2499999986301</c:v>
                </c:pt>
                <c:pt idx="496">
                  <c:v>2001.3333333319599</c:v>
                </c:pt>
                <c:pt idx="497">
                  <c:v>2001.41666666529</c:v>
                </c:pt>
                <c:pt idx="498">
                  <c:v>2001.4999999986201</c:v>
                </c:pt>
                <c:pt idx="499">
                  <c:v>2001.5833333319499</c:v>
                </c:pt>
                <c:pt idx="500">
                  <c:v>2001.66666666528</c:v>
                </c:pt>
                <c:pt idx="501">
                  <c:v>2001.7499999986101</c:v>
                </c:pt>
                <c:pt idx="502">
                  <c:v>2001.8333333319399</c:v>
                </c:pt>
                <c:pt idx="503">
                  <c:v>2001.91666666527</c:v>
                </c:pt>
                <c:pt idx="504">
                  <c:v>2001.9999999986001</c:v>
                </c:pt>
                <c:pt idx="505">
                  <c:v>2002.0833333319299</c:v>
                </c:pt>
                <c:pt idx="506">
                  <c:v>2002.16666666526</c:v>
                </c:pt>
                <c:pt idx="507">
                  <c:v>2002.2499999985901</c:v>
                </c:pt>
                <c:pt idx="508">
                  <c:v>2002.3333333319199</c:v>
                </c:pt>
                <c:pt idx="509">
                  <c:v>2002.41666666525</c:v>
                </c:pt>
                <c:pt idx="510">
                  <c:v>2002.4999999985801</c:v>
                </c:pt>
                <c:pt idx="511">
                  <c:v>2002.5833333319099</c:v>
                </c:pt>
                <c:pt idx="512">
                  <c:v>2002.66666666524</c:v>
                </c:pt>
                <c:pt idx="513">
                  <c:v>2002.74999999857</c:v>
                </c:pt>
                <c:pt idx="514">
                  <c:v>2002.8333333318999</c:v>
                </c:pt>
                <c:pt idx="515">
                  <c:v>2002.91666666523</c:v>
                </c:pt>
                <c:pt idx="516">
                  <c:v>2002.99999999856</c:v>
                </c:pt>
                <c:pt idx="517">
                  <c:v>2003.0833333318899</c:v>
                </c:pt>
                <c:pt idx="518">
                  <c:v>2003.16666666522</c:v>
                </c:pt>
                <c:pt idx="519">
                  <c:v>2003.24999999855</c:v>
                </c:pt>
                <c:pt idx="520">
                  <c:v>2003.3333333318801</c:v>
                </c:pt>
                <c:pt idx="521">
                  <c:v>2003.41666666521</c:v>
                </c:pt>
                <c:pt idx="522">
                  <c:v>2003.49999999854</c:v>
                </c:pt>
                <c:pt idx="523">
                  <c:v>2003.5833333318701</c:v>
                </c:pt>
                <c:pt idx="524">
                  <c:v>2003.6666666652</c:v>
                </c:pt>
                <c:pt idx="525">
                  <c:v>2003.74999999853</c:v>
                </c:pt>
                <c:pt idx="526">
                  <c:v>2003.8333333318601</c:v>
                </c:pt>
                <c:pt idx="527">
                  <c:v>2003.91666666519</c:v>
                </c:pt>
                <c:pt idx="528">
                  <c:v>2003.99999999852</c:v>
                </c:pt>
                <c:pt idx="529">
                  <c:v>2004.0833333318501</c:v>
                </c:pt>
                <c:pt idx="530">
                  <c:v>2004.1666666651799</c:v>
                </c:pt>
                <c:pt idx="531">
                  <c:v>2004.24999999851</c:v>
                </c:pt>
                <c:pt idx="532">
                  <c:v>2004.3333333318401</c:v>
                </c:pt>
                <c:pt idx="533">
                  <c:v>2004.4166666651699</c:v>
                </c:pt>
                <c:pt idx="534">
                  <c:v>2004.4999999985</c:v>
                </c:pt>
                <c:pt idx="535">
                  <c:v>2004.5833333318301</c:v>
                </c:pt>
                <c:pt idx="536">
                  <c:v>2004.6666666651599</c:v>
                </c:pt>
                <c:pt idx="537">
                  <c:v>2004.74999999849</c:v>
                </c:pt>
                <c:pt idx="538">
                  <c:v>2004.8333333318201</c:v>
                </c:pt>
                <c:pt idx="539">
                  <c:v>2004.9166666651499</c:v>
                </c:pt>
                <c:pt idx="540">
                  <c:v>2004.99999999848</c:v>
                </c:pt>
                <c:pt idx="541">
                  <c:v>2005.0833333318101</c:v>
                </c:pt>
                <c:pt idx="542">
                  <c:v>2005.1666666651399</c:v>
                </c:pt>
                <c:pt idx="543">
                  <c:v>2005.24999999847</c:v>
                </c:pt>
                <c:pt idx="544">
                  <c:v>2005.3333333318001</c:v>
                </c:pt>
                <c:pt idx="545">
                  <c:v>2005.4166666651299</c:v>
                </c:pt>
                <c:pt idx="546">
                  <c:v>2005.49999999847</c:v>
                </c:pt>
                <c:pt idx="547">
                  <c:v>2005.5833333318001</c:v>
                </c:pt>
                <c:pt idx="548">
                  <c:v>2005.6666666651299</c:v>
                </c:pt>
                <c:pt idx="549">
                  <c:v>2005.74999999846</c:v>
                </c:pt>
                <c:pt idx="550">
                  <c:v>2005.8333333317901</c:v>
                </c:pt>
                <c:pt idx="551">
                  <c:v>2005.9166666651199</c:v>
                </c:pt>
                <c:pt idx="552">
                  <c:v>2005.99999999845</c:v>
                </c:pt>
                <c:pt idx="553">
                  <c:v>2006.0833333317801</c:v>
                </c:pt>
                <c:pt idx="554">
                  <c:v>2006.1666666651099</c:v>
                </c:pt>
                <c:pt idx="555">
                  <c:v>2006.24999999844</c:v>
                </c:pt>
                <c:pt idx="556">
                  <c:v>2006.3333333317701</c:v>
                </c:pt>
                <c:pt idx="557">
                  <c:v>2006.4166666650999</c:v>
                </c:pt>
                <c:pt idx="558">
                  <c:v>2006.49999999843</c:v>
                </c:pt>
                <c:pt idx="559">
                  <c:v>2006.5833333317601</c:v>
                </c:pt>
                <c:pt idx="560">
                  <c:v>2006.6666666650899</c:v>
                </c:pt>
                <c:pt idx="561">
                  <c:v>2006.74999999842</c:v>
                </c:pt>
                <c:pt idx="562">
                  <c:v>2006.8333333317501</c:v>
                </c:pt>
                <c:pt idx="563">
                  <c:v>2006.9166666650799</c:v>
                </c:pt>
                <c:pt idx="564">
                  <c:v>2006.99999999841</c:v>
                </c:pt>
                <c:pt idx="565">
                  <c:v>2007.0833333317401</c:v>
                </c:pt>
                <c:pt idx="566">
                  <c:v>2007.1666666650699</c:v>
                </c:pt>
                <c:pt idx="567">
                  <c:v>2007.2499999984</c:v>
                </c:pt>
                <c:pt idx="568">
                  <c:v>2007.33333333173</c:v>
                </c:pt>
                <c:pt idx="569">
                  <c:v>2007.4166666650599</c:v>
                </c:pt>
                <c:pt idx="570">
                  <c:v>2007.49999999839</c:v>
                </c:pt>
                <c:pt idx="571">
                  <c:v>2007.58333333172</c:v>
                </c:pt>
                <c:pt idx="572">
                  <c:v>2007.6666666650499</c:v>
                </c:pt>
                <c:pt idx="573">
                  <c:v>2007.74999999838</c:v>
                </c:pt>
                <c:pt idx="574">
                  <c:v>2007.83333333171</c:v>
                </c:pt>
                <c:pt idx="575">
                  <c:v>2007.9166666650401</c:v>
                </c:pt>
                <c:pt idx="576">
                  <c:v>2007.99999999837</c:v>
                </c:pt>
                <c:pt idx="577">
                  <c:v>2008.0833333317</c:v>
                </c:pt>
                <c:pt idx="578">
                  <c:v>2008.1666666650301</c:v>
                </c:pt>
                <c:pt idx="579">
                  <c:v>2008.24999999836</c:v>
                </c:pt>
                <c:pt idx="580">
                  <c:v>2008.33333333169</c:v>
                </c:pt>
                <c:pt idx="581">
                  <c:v>2008.4166666650201</c:v>
                </c:pt>
                <c:pt idx="582">
                  <c:v>2008.4999999983499</c:v>
                </c:pt>
                <c:pt idx="583">
                  <c:v>2008.58333333168</c:v>
                </c:pt>
                <c:pt idx="584">
                  <c:v>2008.6666666650101</c:v>
                </c:pt>
                <c:pt idx="585">
                  <c:v>2008.7499999983399</c:v>
                </c:pt>
                <c:pt idx="586">
                  <c:v>2008.83333333167</c:v>
                </c:pt>
                <c:pt idx="587">
                  <c:v>2008.9166666650001</c:v>
                </c:pt>
                <c:pt idx="588">
                  <c:v>2008.9999999983299</c:v>
                </c:pt>
                <c:pt idx="589">
                  <c:v>2009.08333333166</c:v>
                </c:pt>
                <c:pt idx="590">
                  <c:v>2009.1666666649901</c:v>
                </c:pt>
                <c:pt idx="591">
                  <c:v>2009.2499999983199</c:v>
                </c:pt>
                <c:pt idx="592">
                  <c:v>2009.33333333165</c:v>
                </c:pt>
                <c:pt idx="593">
                  <c:v>2009.4166666649801</c:v>
                </c:pt>
                <c:pt idx="594">
                  <c:v>2009.4999999983099</c:v>
                </c:pt>
                <c:pt idx="595">
                  <c:v>2009.58333333164</c:v>
                </c:pt>
                <c:pt idx="596">
                  <c:v>2009.6666666649701</c:v>
                </c:pt>
                <c:pt idx="597">
                  <c:v>2009.7499999982999</c:v>
                </c:pt>
                <c:pt idx="598">
                  <c:v>2009.83333333163</c:v>
                </c:pt>
                <c:pt idx="599">
                  <c:v>2009.9166666649601</c:v>
                </c:pt>
                <c:pt idx="600">
                  <c:v>2009.9999999982899</c:v>
                </c:pt>
                <c:pt idx="601">
                  <c:v>2010.08333333162</c:v>
                </c:pt>
                <c:pt idx="602">
                  <c:v>2010.1666666649501</c:v>
                </c:pt>
                <c:pt idx="603">
                  <c:v>2010.2499999982799</c:v>
                </c:pt>
                <c:pt idx="604">
                  <c:v>2010.33333333161</c:v>
                </c:pt>
                <c:pt idx="605">
                  <c:v>2010.4166666649401</c:v>
                </c:pt>
                <c:pt idx="606">
                  <c:v>2010.4999999982699</c:v>
                </c:pt>
                <c:pt idx="607">
                  <c:v>2010.5833333316</c:v>
                </c:pt>
                <c:pt idx="608">
                  <c:v>2010.6666666649301</c:v>
                </c:pt>
                <c:pt idx="609">
                  <c:v>2010.7499999982599</c:v>
                </c:pt>
                <c:pt idx="610">
                  <c:v>2010.83333333159</c:v>
                </c:pt>
                <c:pt idx="611">
                  <c:v>2010.9166666649201</c:v>
                </c:pt>
                <c:pt idx="612">
                  <c:v>2010.9999999982499</c:v>
                </c:pt>
                <c:pt idx="613">
                  <c:v>2011.08333333158</c:v>
                </c:pt>
                <c:pt idx="614">
                  <c:v>2011.1666666649101</c:v>
                </c:pt>
                <c:pt idx="615">
                  <c:v>2011.2499999982399</c:v>
                </c:pt>
                <c:pt idx="616">
                  <c:v>2011.33333333157</c:v>
                </c:pt>
                <c:pt idx="617">
                  <c:v>2011.4166666649</c:v>
                </c:pt>
                <c:pt idx="618">
                  <c:v>2011.4999999982299</c:v>
                </c:pt>
                <c:pt idx="619">
                  <c:v>2011.58333333156</c:v>
                </c:pt>
                <c:pt idx="620">
                  <c:v>2011.66666666489</c:v>
                </c:pt>
                <c:pt idx="621">
                  <c:v>2011.7499999982199</c:v>
                </c:pt>
                <c:pt idx="622">
                  <c:v>2011.83333333155</c:v>
                </c:pt>
                <c:pt idx="623">
                  <c:v>2011.91666666488</c:v>
                </c:pt>
                <c:pt idx="624">
                  <c:v>2011.9999999982099</c:v>
                </c:pt>
                <c:pt idx="625">
                  <c:v>2012.08333333154</c:v>
                </c:pt>
                <c:pt idx="626">
                  <c:v>2012.16666666487</c:v>
                </c:pt>
                <c:pt idx="627">
                  <c:v>2012.2499999982001</c:v>
                </c:pt>
                <c:pt idx="628">
                  <c:v>2012.33333333153</c:v>
                </c:pt>
                <c:pt idx="629">
                  <c:v>2012.41666666486</c:v>
                </c:pt>
                <c:pt idx="630">
                  <c:v>2012.4999999981901</c:v>
                </c:pt>
                <c:pt idx="631">
                  <c:v>2012.58333333152</c:v>
                </c:pt>
                <c:pt idx="632">
                  <c:v>2012.66666666485</c:v>
                </c:pt>
                <c:pt idx="633">
                  <c:v>2012.7499999981801</c:v>
                </c:pt>
                <c:pt idx="634">
                  <c:v>2012.8333333315099</c:v>
                </c:pt>
                <c:pt idx="635">
                  <c:v>2012.91666666484</c:v>
                </c:pt>
                <c:pt idx="636">
                  <c:v>2012.9999999981701</c:v>
                </c:pt>
                <c:pt idx="637">
                  <c:v>2013.0833333314999</c:v>
                </c:pt>
                <c:pt idx="638">
                  <c:v>2013.16666666483</c:v>
                </c:pt>
                <c:pt idx="639">
                  <c:v>2013.2499999981601</c:v>
                </c:pt>
                <c:pt idx="640">
                  <c:v>2013.3333333314899</c:v>
                </c:pt>
                <c:pt idx="641">
                  <c:v>2013.41666666482</c:v>
                </c:pt>
                <c:pt idx="642">
                  <c:v>2013.4999999981501</c:v>
                </c:pt>
                <c:pt idx="643">
                  <c:v>2013.5833333314799</c:v>
                </c:pt>
                <c:pt idx="644">
                  <c:v>2013.66666666481</c:v>
                </c:pt>
                <c:pt idx="645">
                  <c:v>2013.7499999981401</c:v>
                </c:pt>
                <c:pt idx="646">
                  <c:v>2013.8333333314699</c:v>
                </c:pt>
                <c:pt idx="647">
                  <c:v>2013.9166666648</c:v>
                </c:pt>
                <c:pt idx="648">
                  <c:v>2013.9999999981301</c:v>
                </c:pt>
                <c:pt idx="649">
                  <c:v>2014.0833333314599</c:v>
                </c:pt>
                <c:pt idx="650">
                  <c:v>2014.16666666479</c:v>
                </c:pt>
                <c:pt idx="651">
                  <c:v>2014.2499999981201</c:v>
                </c:pt>
                <c:pt idx="652">
                  <c:v>2014.3333333314499</c:v>
                </c:pt>
                <c:pt idx="653">
                  <c:v>2014.41666666478</c:v>
                </c:pt>
                <c:pt idx="654">
                  <c:v>2014.4999999981101</c:v>
                </c:pt>
                <c:pt idx="655">
                  <c:v>2014.5833333314399</c:v>
                </c:pt>
                <c:pt idx="656">
                  <c:v>2014.66666666477</c:v>
                </c:pt>
                <c:pt idx="657">
                  <c:v>2014.7499999981001</c:v>
                </c:pt>
                <c:pt idx="658">
                  <c:v>2014.8333333314299</c:v>
                </c:pt>
                <c:pt idx="659">
                  <c:v>2014.91666666476</c:v>
                </c:pt>
              </c:numCache>
            </c:numRef>
          </c:xVal>
          <c:yVal>
            <c:numRef>
              <c:f>'data for graph'!$D$3:$D$662</c:f>
              <c:numCache>
                <c:formatCode>0.0</c:formatCode>
                <c:ptCount val="660"/>
                <c:pt idx="0">
                  <c:v>4.6423236514522852</c:v>
                </c:pt>
                <c:pt idx="1">
                  <c:v>4.6327800829875549</c:v>
                </c:pt>
                <c:pt idx="2">
                  <c:v>4.6244813278008268</c:v>
                </c:pt>
                <c:pt idx="3">
                  <c:v>4.6174273858921184</c:v>
                </c:pt>
                <c:pt idx="4">
                  <c:v>4.6132780082987557</c:v>
                </c:pt>
                <c:pt idx="5">
                  <c:v>4.6107883817427417</c:v>
                </c:pt>
                <c:pt idx="6">
                  <c:v>4.6091286307053947</c:v>
                </c:pt>
                <c:pt idx="7">
                  <c:v>4.6095435684647317</c:v>
                </c:pt>
                <c:pt idx="8">
                  <c:v>4.6132780082987557</c:v>
                </c:pt>
                <c:pt idx="9">
                  <c:v>4.6178423236514501</c:v>
                </c:pt>
                <c:pt idx="10">
                  <c:v>4.6248962655601646</c:v>
                </c:pt>
                <c:pt idx="11">
                  <c:v>4.6327800829875496</c:v>
                </c:pt>
                <c:pt idx="12">
                  <c:v>4.639419087136929</c:v>
                </c:pt>
                <c:pt idx="13">
                  <c:v>4.6485477178423231</c:v>
                </c:pt>
                <c:pt idx="14">
                  <c:v>4.6593360995850617</c:v>
                </c:pt>
                <c:pt idx="15">
                  <c:v>4.669709543568465</c:v>
                </c:pt>
                <c:pt idx="16">
                  <c:v>4.6813278008298767</c:v>
                </c:pt>
                <c:pt idx="17">
                  <c:v>4.6933609958506279</c:v>
                </c:pt>
                <c:pt idx="18">
                  <c:v>4.7049792531120316</c:v>
                </c:pt>
                <c:pt idx="19">
                  <c:v>4.7174273858921181</c:v>
                </c:pt>
                <c:pt idx="20">
                  <c:v>4.7294605809128676</c:v>
                </c:pt>
                <c:pt idx="21">
                  <c:v>4.7398340248962656</c:v>
                </c:pt>
                <c:pt idx="22">
                  <c:v>4.750207468879668</c:v>
                </c:pt>
                <c:pt idx="23">
                  <c:v>4.7605809128630696</c:v>
                </c:pt>
                <c:pt idx="24">
                  <c:v>4.7717842323651452</c:v>
                </c:pt>
                <c:pt idx="25">
                  <c:v>4.7821576763485441</c:v>
                </c:pt>
                <c:pt idx="26">
                  <c:v>4.7933609958506276</c:v>
                </c:pt>
                <c:pt idx="27">
                  <c:v>4.8049792531120303</c:v>
                </c:pt>
                <c:pt idx="28">
                  <c:v>4.8165975103734402</c:v>
                </c:pt>
                <c:pt idx="29">
                  <c:v>4.8278008298755086</c:v>
                </c:pt>
                <c:pt idx="30">
                  <c:v>4.8385892116182534</c:v>
                </c:pt>
                <c:pt idx="31">
                  <c:v>4.8485477178423224</c:v>
                </c:pt>
                <c:pt idx="32">
                  <c:v>4.8572614107883814</c:v>
                </c:pt>
                <c:pt idx="33">
                  <c:v>4.8676348547717767</c:v>
                </c:pt>
                <c:pt idx="34">
                  <c:v>4.8771784232365141</c:v>
                </c:pt>
                <c:pt idx="35">
                  <c:v>4.887136929460576</c:v>
                </c:pt>
                <c:pt idx="36">
                  <c:v>4.8962655601659746</c:v>
                </c:pt>
                <c:pt idx="37">
                  <c:v>4.9049792531120318</c:v>
                </c:pt>
                <c:pt idx="38">
                  <c:v>4.9145228215767593</c:v>
                </c:pt>
                <c:pt idx="39">
                  <c:v>4.9244813278008266</c:v>
                </c:pt>
                <c:pt idx="40">
                  <c:v>4.9336099585062261</c:v>
                </c:pt>
                <c:pt idx="41">
                  <c:v>4.9435684647302907</c:v>
                </c:pt>
                <c:pt idx="42">
                  <c:v>4.9531120331950209</c:v>
                </c:pt>
                <c:pt idx="43">
                  <c:v>4.9622406639004142</c:v>
                </c:pt>
                <c:pt idx="44">
                  <c:v>4.9709543568464669</c:v>
                </c:pt>
                <c:pt idx="45">
                  <c:v>4.9780082987551859</c:v>
                </c:pt>
                <c:pt idx="46">
                  <c:v>4.9850622406638996</c:v>
                </c:pt>
                <c:pt idx="47">
                  <c:v>4.990871369294605</c:v>
                </c:pt>
                <c:pt idx="48">
                  <c:v>4.9933609958506304</c:v>
                </c:pt>
                <c:pt idx="49">
                  <c:v>4.9946058091286289</c:v>
                </c:pt>
                <c:pt idx="50">
                  <c:v>4.9941908713692857</c:v>
                </c:pt>
                <c:pt idx="51">
                  <c:v>4.9917012448132771</c:v>
                </c:pt>
                <c:pt idx="52">
                  <c:v>4.9883817427385857</c:v>
                </c:pt>
                <c:pt idx="53">
                  <c:v>4.9863070539419061</c:v>
                </c:pt>
                <c:pt idx="54">
                  <c:v>4.98589211618257</c:v>
                </c:pt>
                <c:pt idx="55">
                  <c:v>4.9846473029045679</c:v>
                </c:pt>
                <c:pt idx="56">
                  <c:v>4.9842323651452256</c:v>
                </c:pt>
                <c:pt idx="57">
                  <c:v>4.9838174273858886</c:v>
                </c:pt>
                <c:pt idx="58">
                  <c:v>4.9875518672199073</c:v>
                </c:pt>
                <c:pt idx="59">
                  <c:v>4.9954356846473003</c:v>
                </c:pt>
                <c:pt idx="60">
                  <c:v>5.0082987551867184</c:v>
                </c:pt>
                <c:pt idx="61">
                  <c:v>5.0215767634854691</c:v>
                </c:pt>
                <c:pt idx="62">
                  <c:v>5.0377593360995796</c:v>
                </c:pt>
                <c:pt idx="63">
                  <c:v>5.0551867219916966</c:v>
                </c:pt>
                <c:pt idx="64">
                  <c:v>5.0730290456431497</c:v>
                </c:pt>
                <c:pt idx="65">
                  <c:v>5.0917012448132741</c:v>
                </c:pt>
                <c:pt idx="66">
                  <c:v>5.1099585062240616</c:v>
                </c:pt>
                <c:pt idx="67">
                  <c:v>5.1282157676348472</c:v>
                </c:pt>
                <c:pt idx="68">
                  <c:v>5.1456431535269669</c:v>
                </c:pt>
                <c:pt idx="69">
                  <c:v>5.163485477178412</c:v>
                </c:pt>
                <c:pt idx="70">
                  <c:v>5.1800829875518639</c:v>
                </c:pt>
                <c:pt idx="71">
                  <c:v>5.1966804979253078</c:v>
                </c:pt>
                <c:pt idx="72">
                  <c:v>5.212033195020747</c:v>
                </c:pt>
                <c:pt idx="73">
                  <c:v>5.2273858921161764</c:v>
                </c:pt>
                <c:pt idx="74">
                  <c:v>5.2427385892116147</c:v>
                </c:pt>
                <c:pt idx="75">
                  <c:v>5.2572614107883799</c:v>
                </c:pt>
                <c:pt idx="76">
                  <c:v>5.2713692946058099</c:v>
                </c:pt>
                <c:pt idx="77">
                  <c:v>5.2850622406638958</c:v>
                </c:pt>
                <c:pt idx="78">
                  <c:v>5.2995850622406566</c:v>
                </c:pt>
                <c:pt idx="79">
                  <c:v>5.3136929460580866</c:v>
                </c:pt>
                <c:pt idx="80">
                  <c:v>5.3282157676348456</c:v>
                </c:pt>
                <c:pt idx="81">
                  <c:v>5.3439834024896209</c:v>
                </c:pt>
                <c:pt idx="82">
                  <c:v>5.3601659751037287</c:v>
                </c:pt>
                <c:pt idx="83">
                  <c:v>5.3746887966804886</c:v>
                </c:pt>
                <c:pt idx="84">
                  <c:v>5.3883817427385843</c:v>
                </c:pt>
                <c:pt idx="85">
                  <c:v>5.4024896265560063</c:v>
                </c:pt>
                <c:pt idx="86">
                  <c:v>5.4170124481327742</c:v>
                </c:pt>
                <c:pt idx="87">
                  <c:v>5.4315352697095376</c:v>
                </c:pt>
                <c:pt idx="88">
                  <c:v>5.4443983402489566</c:v>
                </c:pt>
                <c:pt idx="89">
                  <c:v>5.4572614107883801</c:v>
                </c:pt>
                <c:pt idx="90">
                  <c:v>5.4680497925311196</c:v>
                </c:pt>
                <c:pt idx="91">
                  <c:v>5.4796680497925303</c:v>
                </c:pt>
                <c:pt idx="92">
                  <c:v>5.4908713692946023</c:v>
                </c:pt>
                <c:pt idx="93">
                  <c:v>5.5008298755186678</c:v>
                </c:pt>
                <c:pt idx="94">
                  <c:v>5.510373443983398</c:v>
                </c:pt>
                <c:pt idx="95">
                  <c:v>5.51576763485477</c:v>
                </c:pt>
                <c:pt idx="96">
                  <c:v>5.5207468879667996</c:v>
                </c:pt>
                <c:pt idx="97">
                  <c:v>5.5228215767634756</c:v>
                </c:pt>
                <c:pt idx="98">
                  <c:v>5.5224066390041449</c:v>
                </c:pt>
                <c:pt idx="99">
                  <c:v>5.51991701244813</c:v>
                </c:pt>
                <c:pt idx="100">
                  <c:v>5.5141078838174193</c:v>
                </c:pt>
                <c:pt idx="101">
                  <c:v>5.5078838174273779</c:v>
                </c:pt>
                <c:pt idx="102">
                  <c:v>5.503319502074687</c:v>
                </c:pt>
                <c:pt idx="103">
                  <c:v>5.4966804979253103</c:v>
                </c:pt>
                <c:pt idx="104">
                  <c:v>5.490871369294605</c:v>
                </c:pt>
                <c:pt idx="105">
                  <c:v>5.4854771784232357</c:v>
                </c:pt>
                <c:pt idx="106">
                  <c:v>5.4821576763485433</c:v>
                </c:pt>
                <c:pt idx="107">
                  <c:v>5.48132780082988</c:v>
                </c:pt>
                <c:pt idx="108">
                  <c:v>5.48008298755187</c:v>
                </c:pt>
                <c:pt idx="109">
                  <c:v>5.4796680497925383</c:v>
                </c:pt>
                <c:pt idx="110">
                  <c:v>5.4792531120332004</c:v>
                </c:pt>
                <c:pt idx="111">
                  <c:v>5.48008298755187</c:v>
                </c:pt>
                <c:pt idx="112">
                  <c:v>5.4817427385892117</c:v>
                </c:pt>
                <c:pt idx="113">
                  <c:v>5.4842323651452283</c:v>
                </c:pt>
                <c:pt idx="114">
                  <c:v>5.4871369294605774</c:v>
                </c:pt>
                <c:pt idx="115">
                  <c:v>5.4908713692946058</c:v>
                </c:pt>
                <c:pt idx="116">
                  <c:v>5.4937759336099576</c:v>
                </c:pt>
                <c:pt idx="117">
                  <c:v>5.4958506224066399</c:v>
                </c:pt>
                <c:pt idx="118">
                  <c:v>5.4966804979253112</c:v>
                </c:pt>
                <c:pt idx="119">
                  <c:v>5.4975103734439799</c:v>
                </c:pt>
                <c:pt idx="120">
                  <c:v>5.5016597510373471</c:v>
                </c:pt>
                <c:pt idx="121">
                  <c:v>5.5062240663900406</c:v>
                </c:pt>
                <c:pt idx="122">
                  <c:v>5.5124481327800829</c:v>
                </c:pt>
                <c:pt idx="123">
                  <c:v>5.5186721991701297</c:v>
                </c:pt>
                <c:pt idx="124">
                  <c:v>5.5282157676348556</c:v>
                </c:pt>
                <c:pt idx="125">
                  <c:v>5.5385892116182536</c:v>
                </c:pt>
                <c:pt idx="126">
                  <c:v>5.548547717842327</c:v>
                </c:pt>
                <c:pt idx="127">
                  <c:v>5.557676348547715</c:v>
                </c:pt>
                <c:pt idx="128">
                  <c:v>5.5655601659751044</c:v>
                </c:pt>
                <c:pt idx="129">
                  <c:v>5.5738589211618299</c:v>
                </c:pt>
                <c:pt idx="130">
                  <c:v>5.5796680497925371</c:v>
                </c:pt>
                <c:pt idx="131">
                  <c:v>5.5842323651452288</c:v>
                </c:pt>
                <c:pt idx="132">
                  <c:v>5.5879668049792501</c:v>
                </c:pt>
                <c:pt idx="133">
                  <c:v>5.5912863070539416</c:v>
                </c:pt>
                <c:pt idx="134">
                  <c:v>5.5933609958506301</c:v>
                </c:pt>
                <c:pt idx="135">
                  <c:v>5.5946058091286286</c:v>
                </c:pt>
                <c:pt idx="136">
                  <c:v>5.5966804979253117</c:v>
                </c:pt>
                <c:pt idx="137">
                  <c:v>5.5983402489626579</c:v>
                </c:pt>
                <c:pt idx="138">
                  <c:v>5.5995850622406662</c:v>
                </c:pt>
                <c:pt idx="139">
                  <c:v>5.6012448132780106</c:v>
                </c:pt>
                <c:pt idx="140">
                  <c:v>5.6053941908713707</c:v>
                </c:pt>
                <c:pt idx="141">
                  <c:v>5.6103734439834039</c:v>
                </c:pt>
                <c:pt idx="142">
                  <c:v>5.6178423236514501</c:v>
                </c:pt>
                <c:pt idx="143">
                  <c:v>5.6278008298755102</c:v>
                </c:pt>
                <c:pt idx="144">
                  <c:v>5.6385892116182541</c:v>
                </c:pt>
                <c:pt idx="145">
                  <c:v>5.6514522821576776</c:v>
                </c:pt>
                <c:pt idx="146">
                  <c:v>5.6659751037344366</c:v>
                </c:pt>
                <c:pt idx="147">
                  <c:v>5.6813278008298758</c:v>
                </c:pt>
                <c:pt idx="148">
                  <c:v>5.6970954356846484</c:v>
                </c:pt>
                <c:pt idx="149">
                  <c:v>5.7141078838174266</c:v>
                </c:pt>
                <c:pt idx="150">
                  <c:v>5.7319502074688797</c:v>
                </c:pt>
                <c:pt idx="151">
                  <c:v>5.750207468879668</c:v>
                </c:pt>
                <c:pt idx="152">
                  <c:v>5.7684647302904546</c:v>
                </c:pt>
                <c:pt idx="153">
                  <c:v>5.7883817427385891</c:v>
                </c:pt>
                <c:pt idx="154">
                  <c:v>5.8107883817427384</c:v>
                </c:pt>
                <c:pt idx="155">
                  <c:v>5.8319502074688776</c:v>
                </c:pt>
                <c:pt idx="156">
                  <c:v>5.8522821576763446</c:v>
                </c:pt>
                <c:pt idx="157">
                  <c:v>5.8717842323651448</c:v>
                </c:pt>
                <c:pt idx="158">
                  <c:v>5.8900414937759322</c:v>
                </c:pt>
                <c:pt idx="159">
                  <c:v>5.9087136929460584</c:v>
                </c:pt>
                <c:pt idx="160">
                  <c:v>5.926970954356845</c:v>
                </c:pt>
                <c:pt idx="161">
                  <c:v>5.9443983402489602</c:v>
                </c:pt>
                <c:pt idx="162">
                  <c:v>5.9601659751037319</c:v>
                </c:pt>
                <c:pt idx="163">
                  <c:v>5.9763485477178406</c:v>
                </c:pt>
                <c:pt idx="164">
                  <c:v>5.9921161825726124</c:v>
                </c:pt>
                <c:pt idx="165">
                  <c:v>6.0058091286307036</c:v>
                </c:pt>
                <c:pt idx="166">
                  <c:v>6.0182572614107874</c:v>
                </c:pt>
                <c:pt idx="167">
                  <c:v>6.0290456431535251</c:v>
                </c:pt>
                <c:pt idx="168">
                  <c:v>6.0394190871369284</c:v>
                </c:pt>
                <c:pt idx="169">
                  <c:v>6.0485477178423217</c:v>
                </c:pt>
                <c:pt idx="170">
                  <c:v>6.0585062240663836</c:v>
                </c:pt>
                <c:pt idx="171">
                  <c:v>6.0680497925311201</c:v>
                </c:pt>
                <c:pt idx="172">
                  <c:v>6.0767634854771799</c:v>
                </c:pt>
                <c:pt idx="173">
                  <c:v>6.0854771784232362</c:v>
                </c:pt>
                <c:pt idx="174">
                  <c:v>6.0950207468879656</c:v>
                </c:pt>
                <c:pt idx="175">
                  <c:v>6.1058091286307041</c:v>
                </c:pt>
                <c:pt idx="176">
                  <c:v>6.1153526970954299</c:v>
                </c:pt>
                <c:pt idx="177">
                  <c:v>6.1248962655601646</c:v>
                </c:pt>
                <c:pt idx="178">
                  <c:v>6.1336099585062236</c:v>
                </c:pt>
                <c:pt idx="179">
                  <c:v>6.143983402489626</c:v>
                </c:pt>
                <c:pt idx="180">
                  <c:v>6.1535269709543554</c:v>
                </c:pt>
                <c:pt idx="181">
                  <c:v>6.1630705394190812</c:v>
                </c:pt>
                <c:pt idx="182">
                  <c:v>6.1717842323651446</c:v>
                </c:pt>
                <c:pt idx="183">
                  <c:v>6.1825726141078796</c:v>
                </c:pt>
                <c:pt idx="184">
                  <c:v>6.192531120331946</c:v>
                </c:pt>
                <c:pt idx="185">
                  <c:v>6.2041493775933603</c:v>
                </c:pt>
                <c:pt idx="186">
                  <c:v>6.2157676348547719</c:v>
                </c:pt>
                <c:pt idx="187">
                  <c:v>6.2269709543568457</c:v>
                </c:pt>
                <c:pt idx="188">
                  <c:v>6.2381742738589159</c:v>
                </c:pt>
                <c:pt idx="189">
                  <c:v>6.2497925311203311</c:v>
                </c:pt>
                <c:pt idx="190">
                  <c:v>6.2614107883817418</c:v>
                </c:pt>
                <c:pt idx="191">
                  <c:v>6.2734439834024904</c:v>
                </c:pt>
                <c:pt idx="192">
                  <c:v>6.2846473029045669</c:v>
                </c:pt>
                <c:pt idx="193">
                  <c:v>6.2979253112033184</c:v>
                </c:pt>
                <c:pt idx="194">
                  <c:v>6.3120331950207449</c:v>
                </c:pt>
                <c:pt idx="195">
                  <c:v>6.3257261410788361</c:v>
                </c:pt>
                <c:pt idx="196">
                  <c:v>6.3398340248962644</c:v>
                </c:pt>
                <c:pt idx="197">
                  <c:v>6.3535269709543556</c:v>
                </c:pt>
                <c:pt idx="198">
                  <c:v>6.3668049792531081</c:v>
                </c:pt>
                <c:pt idx="199">
                  <c:v>6.3796680497925298</c:v>
                </c:pt>
                <c:pt idx="200">
                  <c:v>6.3929460580912814</c:v>
                </c:pt>
                <c:pt idx="201">
                  <c:v>6.4066390041493797</c:v>
                </c:pt>
                <c:pt idx="202">
                  <c:v>6.4199170124481331</c:v>
                </c:pt>
                <c:pt idx="203">
                  <c:v>6.4323651452282151</c:v>
                </c:pt>
                <c:pt idx="204">
                  <c:v>6.4439834024896303</c:v>
                </c:pt>
                <c:pt idx="205">
                  <c:v>6.4551867219916996</c:v>
                </c:pt>
                <c:pt idx="206">
                  <c:v>6.4668049792531086</c:v>
                </c:pt>
                <c:pt idx="207">
                  <c:v>6.4771784232365128</c:v>
                </c:pt>
                <c:pt idx="208">
                  <c:v>6.4875518672199073</c:v>
                </c:pt>
                <c:pt idx="209">
                  <c:v>6.4975103734439781</c:v>
                </c:pt>
                <c:pt idx="210">
                  <c:v>6.5066390041493802</c:v>
                </c:pt>
                <c:pt idx="211">
                  <c:v>6.51576763485477</c:v>
                </c:pt>
                <c:pt idx="212">
                  <c:v>6.5244813278008236</c:v>
                </c:pt>
                <c:pt idx="213">
                  <c:v>6.5336099585062231</c:v>
                </c:pt>
                <c:pt idx="214">
                  <c:v>6.5410788381742719</c:v>
                </c:pt>
                <c:pt idx="215">
                  <c:v>6.5485477178423217</c:v>
                </c:pt>
                <c:pt idx="216">
                  <c:v>6.5564315352697076</c:v>
                </c:pt>
                <c:pt idx="217">
                  <c:v>6.564730290456426</c:v>
                </c:pt>
                <c:pt idx="218">
                  <c:v>6.5726141078838154</c:v>
                </c:pt>
                <c:pt idx="219">
                  <c:v>6.5796680497925299</c:v>
                </c:pt>
                <c:pt idx="220">
                  <c:v>6.5883817427385871</c:v>
                </c:pt>
                <c:pt idx="221">
                  <c:v>6.5962655601659694</c:v>
                </c:pt>
                <c:pt idx="222">
                  <c:v>6.6033195020746884</c:v>
                </c:pt>
                <c:pt idx="223">
                  <c:v>6.6112033195020734</c:v>
                </c:pt>
                <c:pt idx="224">
                  <c:v>6.6190871369294539</c:v>
                </c:pt>
                <c:pt idx="225">
                  <c:v>6.6273858921161759</c:v>
                </c:pt>
                <c:pt idx="226">
                  <c:v>6.6352697095435698</c:v>
                </c:pt>
                <c:pt idx="227">
                  <c:v>6.6431535269709467</c:v>
                </c:pt>
                <c:pt idx="228">
                  <c:v>6.6514522821576758</c:v>
                </c:pt>
                <c:pt idx="229">
                  <c:v>6.6589211618257247</c:v>
                </c:pt>
                <c:pt idx="230">
                  <c:v>6.6655601659750987</c:v>
                </c:pt>
                <c:pt idx="231">
                  <c:v>6.6730290456431574</c:v>
                </c:pt>
                <c:pt idx="232">
                  <c:v>6.6804979253112027</c:v>
                </c:pt>
                <c:pt idx="233">
                  <c:v>6.6883817427385877</c:v>
                </c:pt>
                <c:pt idx="234">
                  <c:v>6.6954356846472987</c:v>
                </c:pt>
                <c:pt idx="235">
                  <c:v>6.7024896265560141</c:v>
                </c:pt>
                <c:pt idx="236">
                  <c:v>6.7099585062240674</c:v>
                </c:pt>
                <c:pt idx="237">
                  <c:v>6.7165975103734441</c:v>
                </c:pt>
                <c:pt idx="238">
                  <c:v>6.7236514522821578</c:v>
                </c:pt>
                <c:pt idx="239">
                  <c:v>6.7315352697095436</c:v>
                </c:pt>
                <c:pt idx="240">
                  <c:v>6.7394190871369304</c:v>
                </c:pt>
                <c:pt idx="241">
                  <c:v>6.7452282157676402</c:v>
                </c:pt>
                <c:pt idx="242">
                  <c:v>6.7493775933609976</c:v>
                </c:pt>
                <c:pt idx="243">
                  <c:v>6.7535269709543586</c:v>
                </c:pt>
                <c:pt idx="244">
                  <c:v>6.7568464730290474</c:v>
                </c:pt>
                <c:pt idx="245">
                  <c:v>6.7585062240663882</c:v>
                </c:pt>
                <c:pt idx="246">
                  <c:v>6.7609958506224039</c:v>
                </c:pt>
                <c:pt idx="247">
                  <c:v>6.7639004149377611</c:v>
                </c:pt>
                <c:pt idx="248">
                  <c:v>6.7672199170124463</c:v>
                </c:pt>
                <c:pt idx="249">
                  <c:v>6.7692946058091321</c:v>
                </c:pt>
                <c:pt idx="250">
                  <c:v>6.772199170124483</c:v>
                </c:pt>
                <c:pt idx="251">
                  <c:v>6.7738589211618301</c:v>
                </c:pt>
                <c:pt idx="252">
                  <c:v>6.7751037344398402</c:v>
                </c:pt>
                <c:pt idx="253">
                  <c:v>6.7780082987551884</c:v>
                </c:pt>
                <c:pt idx="254">
                  <c:v>6.7817427385892142</c:v>
                </c:pt>
                <c:pt idx="255">
                  <c:v>6.7846473029045704</c:v>
                </c:pt>
                <c:pt idx="256">
                  <c:v>6.7887966804979296</c:v>
                </c:pt>
                <c:pt idx="257">
                  <c:v>6.7929460580912862</c:v>
                </c:pt>
                <c:pt idx="258">
                  <c:v>6.7966804979253137</c:v>
                </c:pt>
                <c:pt idx="259">
                  <c:v>6.8004149377593359</c:v>
                </c:pt>
                <c:pt idx="260">
                  <c:v>6.80373443983403</c:v>
                </c:pt>
                <c:pt idx="261">
                  <c:v>6.8078838174273848</c:v>
                </c:pt>
                <c:pt idx="262">
                  <c:v>6.8128630705394206</c:v>
                </c:pt>
                <c:pt idx="263">
                  <c:v>6.818257261410789</c:v>
                </c:pt>
                <c:pt idx="264">
                  <c:v>6.8236514522821619</c:v>
                </c:pt>
                <c:pt idx="265">
                  <c:v>6.8302904564315403</c:v>
                </c:pt>
                <c:pt idx="266">
                  <c:v>6.8373443983402487</c:v>
                </c:pt>
                <c:pt idx="267">
                  <c:v>6.8439834024896324</c:v>
                </c:pt>
                <c:pt idx="268">
                  <c:v>6.8518672199170156</c:v>
                </c:pt>
                <c:pt idx="269">
                  <c:v>6.8605809128630746</c:v>
                </c:pt>
                <c:pt idx="270">
                  <c:v>6.868879668049793</c:v>
                </c:pt>
                <c:pt idx="271">
                  <c:v>6.8771784232365176</c:v>
                </c:pt>
                <c:pt idx="272">
                  <c:v>6.8854771784232396</c:v>
                </c:pt>
                <c:pt idx="273">
                  <c:v>6.8929460580912849</c:v>
                </c:pt>
                <c:pt idx="274">
                  <c:v>6.9004149377593356</c:v>
                </c:pt>
                <c:pt idx="275">
                  <c:v>6.909128630705399</c:v>
                </c:pt>
                <c:pt idx="276">
                  <c:v>6.917842323651457</c:v>
                </c:pt>
                <c:pt idx="277">
                  <c:v>6.9269709543568476</c:v>
                </c:pt>
                <c:pt idx="278">
                  <c:v>6.9352697095435776</c:v>
                </c:pt>
                <c:pt idx="279">
                  <c:v>6.9443983402489664</c:v>
                </c:pt>
                <c:pt idx="280">
                  <c:v>6.9531120331950236</c:v>
                </c:pt>
                <c:pt idx="281">
                  <c:v>6.9618257261410816</c:v>
                </c:pt>
                <c:pt idx="282">
                  <c:v>6.9701244813278072</c:v>
                </c:pt>
                <c:pt idx="283">
                  <c:v>6.97842323651453</c:v>
                </c:pt>
                <c:pt idx="284">
                  <c:v>6.9863070539419114</c:v>
                </c:pt>
                <c:pt idx="285">
                  <c:v>6.9946058091286316</c:v>
                </c:pt>
                <c:pt idx="286">
                  <c:v>7.0029045643153491</c:v>
                </c:pt>
                <c:pt idx="287">
                  <c:v>7.0099585062240699</c:v>
                </c:pt>
                <c:pt idx="288">
                  <c:v>7.0170124481327782</c:v>
                </c:pt>
                <c:pt idx="289">
                  <c:v>7.0232365145228233</c:v>
                </c:pt>
                <c:pt idx="290">
                  <c:v>7.0286307053941934</c:v>
                </c:pt>
                <c:pt idx="291">
                  <c:v>7.0340248962655556</c:v>
                </c:pt>
                <c:pt idx="292">
                  <c:v>7.0381742738589166</c:v>
                </c:pt>
                <c:pt idx="293">
                  <c:v>7.0423236514522829</c:v>
                </c:pt>
                <c:pt idx="294">
                  <c:v>7.04522821576764</c:v>
                </c:pt>
                <c:pt idx="295">
                  <c:v>7.047302904564317</c:v>
                </c:pt>
                <c:pt idx="296">
                  <c:v>7.0489626556016649</c:v>
                </c:pt>
                <c:pt idx="297">
                  <c:v>7.048547717842327</c:v>
                </c:pt>
                <c:pt idx="298">
                  <c:v>7.0468879668049764</c:v>
                </c:pt>
                <c:pt idx="299">
                  <c:v>7.0423236514522829</c:v>
                </c:pt>
                <c:pt idx="300">
                  <c:v>7.0356846473029044</c:v>
                </c:pt>
                <c:pt idx="301">
                  <c:v>7.024481327800828</c:v>
                </c:pt>
                <c:pt idx="302">
                  <c:v>7.0132780082987569</c:v>
                </c:pt>
                <c:pt idx="303">
                  <c:v>7.0016597510373471</c:v>
                </c:pt>
                <c:pt idx="304">
                  <c:v>6.9883817427385901</c:v>
                </c:pt>
                <c:pt idx="305">
                  <c:v>6.9742738589211628</c:v>
                </c:pt>
                <c:pt idx="306">
                  <c:v>6.9614107883817429</c:v>
                </c:pt>
                <c:pt idx="307">
                  <c:v>6.9493775933609969</c:v>
                </c:pt>
                <c:pt idx="308">
                  <c:v>6.9377593360995862</c:v>
                </c:pt>
                <c:pt idx="309">
                  <c:v>6.9257261410788402</c:v>
                </c:pt>
                <c:pt idx="310">
                  <c:v>6.9141078838174286</c:v>
                </c:pt>
                <c:pt idx="311">
                  <c:v>6.9029045643153477</c:v>
                </c:pt>
                <c:pt idx="312">
                  <c:v>6.8921161825726154</c:v>
                </c:pt>
                <c:pt idx="313">
                  <c:v>6.8821576763485428</c:v>
                </c:pt>
                <c:pt idx="314">
                  <c:v>6.8730290456431602</c:v>
                </c:pt>
                <c:pt idx="315">
                  <c:v>6.8647302904564267</c:v>
                </c:pt>
                <c:pt idx="316">
                  <c:v>6.856016597510374</c:v>
                </c:pt>
                <c:pt idx="317">
                  <c:v>6.8473029045643159</c:v>
                </c:pt>
                <c:pt idx="318">
                  <c:v>6.8385892116182543</c:v>
                </c:pt>
                <c:pt idx="319">
                  <c:v>6.8273858921161779</c:v>
                </c:pt>
                <c:pt idx="320">
                  <c:v>6.8165975103734446</c:v>
                </c:pt>
                <c:pt idx="321">
                  <c:v>6.8066390041493801</c:v>
                </c:pt>
                <c:pt idx="322">
                  <c:v>6.797095435684648</c:v>
                </c:pt>
                <c:pt idx="323">
                  <c:v>6.7871369294605781</c:v>
                </c:pt>
                <c:pt idx="324">
                  <c:v>6.7767634854771801</c:v>
                </c:pt>
                <c:pt idx="325">
                  <c:v>6.7672199170124463</c:v>
                </c:pt>
                <c:pt idx="326">
                  <c:v>6.7572614107883826</c:v>
                </c:pt>
                <c:pt idx="327">
                  <c:v>6.7477178423236497</c:v>
                </c:pt>
                <c:pt idx="328">
                  <c:v>6.7381742738589168</c:v>
                </c:pt>
                <c:pt idx="329">
                  <c:v>6.7298755186721966</c:v>
                </c:pt>
                <c:pt idx="330">
                  <c:v>6.7203319502074672</c:v>
                </c:pt>
                <c:pt idx="331">
                  <c:v>6.7116182572614083</c:v>
                </c:pt>
                <c:pt idx="332">
                  <c:v>6.7029045643153466</c:v>
                </c:pt>
                <c:pt idx="333">
                  <c:v>6.6941908713692877</c:v>
                </c:pt>
                <c:pt idx="334">
                  <c:v>6.6850622406639006</c:v>
                </c:pt>
                <c:pt idx="335">
                  <c:v>6.6763485477178417</c:v>
                </c:pt>
                <c:pt idx="336">
                  <c:v>6.6688796680497857</c:v>
                </c:pt>
                <c:pt idx="337">
                  <c:v>6.6614107883817386</c:v>
                </c:pt>
                <c:pt idx="338">
                  <c:v>6.6547717842323673</c:v>
                </c:pt>
                <c:pt idx="339">
                  <c:v>6.6464730290456409</c:v>
                </c:pt>
                <c:pt idx="340">
                  <c:v>6.6394190871369272</c:v>
                </c:pt>
                <c:pt idx="341">
                  <c:v>6.6331950207468857</c:v>
                </c:pt>
                <c:pt idx="342">
                  <c:v>6.6273858921161759</c:v>
                </c:pt>
                <c:pt idx="343">
                  <c:v>6.6203319502074631</c:v>
                </c:pt>
                <c:pt idx="344">
                  <c:v>6.6149377593360876</c:v>
                </c:pt>
                <c:pt idx="345">
                  <c:v>6.608713692946055</c:v>
                </c:pt>
                <c:pt idx="346">
                  <c:v>6.6029045643153426</c:v>
                </c:pt>
                <c:pt idx="347">
                  <c:v>6.59668049792531</c:v>
                </c:pt>
                <c:pt idx="348">
                  <c:v>6.5896265560165954</c:v>
                </c:pt>
                <c:pt idx="349">
                  <c:v>6.5834024896265548</c:v>
                </c:pt>
                <c:pt idx="350">
                  <c:v>6.5763485477178412</c:v>
                </c:pt>
                <c:pt idx="351">
                  <c:v>6.5701244813277997</c:v>
                </c:pt>
                <c:pt idx="352">
                  <c:v>6.5634854771784132</c:v>
                </c:pt>
                <c:pt idx="353">
                  <c:v>6.5580912863070484</c:v>
                </c:pt>
                <c:pt idx="354">
                  <c:v>6.5522821576763457</c:v>
                </c:pt>
                <c:pt idx="355">
                  <c:v>6.5460580912863051</c:v>
                </c:pt>
                <c:pt idx="356">
                  <c:v>6.5385892116182536</c:v>
                </c:pt>
                <c:pt idx="357">
                  <c:v>6.5311203319502038</c:v>
                </c:pt>
                <c:pt idx="358">
                  <c:v>6.5232365145228171</c:v>
                </c:pt>
                <c:pt idx="359">
                  <c:v>6.5153526970954294</c:v>
                </c:pt>
                <c:pt idx="360">
                  <c:v>6.5070539419087066</c:v>
                </c:pt>
                <c:pt idx="361">
                  <c:v>6.4979253112033151</c:v>
                </c:pt>
                <c:pt idx="362">
                  <c:v>6.4883817427385848</c:v>
                </c:pt>
                <c:pt idx="363">
                  <c:v>6.4780082987551824</c:v>
                </c:pt>
                <c:pt idx="364">
                  <c:v>6.4659751037344337</c:v>
                </c:pt>
                <c:pt idx="365">
                  <c:v>6.4514522821576703</c:v>
                </c:pt>
                <c:pt idx="366">
                  <c:v>6.4365145228215717</c:v>
                </c:pt>
                <c:pt idx="367">
                  <c:v>6.421161825726136</c:v>
                </c:pt>
                <c:pt idx="368">
                  <c:v>6.4053941908713679</c:v>
                </c:pt>
                <c:pt idx="369">
                  <c:v>6.3904564315352657</c:v>
                </c:pt>
                <c:pt idx="370">
                  <c:v>6.3755186721991661</c:v>
                </c:pt>
                <c:pt idx="371">
                  <c:v>6.3605809128630666</c:v>
                </c:pt>
                <c:pt idx="372">
                  <c:v>6.3481327800829837</c:v>
                </c:pt>
                <c:pt idx="373">
                  <c:v>6.3344398340248906</c:v>
                </c:pt>
                <c:pt idx="374">
                  <c:v>6.3215767634854689</c:v>
                </c:pt>
                <c:pt idx="375">
                  <c:v>6.3091286307053887</c:v>
                </c:pt>
                <c:pt idx="376">
                  <c:v>6.2970954356846471</c:v>
                </c:pt>
                <c:pt idx="377">
                  <c:v>6.2846473029045598</c:v>
                </c:pt>
                <c:pt idx="378">
                  <c:v>6.2726141078838138</c:v>
                </c:pt>
                <c:pt idx="379">
                  <c:v>6.2630705394190791</c:v>
                </c:pt>
                <c:pt idx="380">
                  <c:v>6.2531120331950136</c:v>
                </c:pt>
                <c:pt idx="381">
                  <c:v>6.243568464730286</c:v>
                </c:pt>
                <c:pt idx="382">
                  <c:v>6.2336099585062188</c:v>
                </c:pt>
                <c:pt idx="383">
                  <c:v>6.2228215767634758</c:v>
                </c:pt>
                <c:pt idx="384">
                  <c:v>6.2112033195020731</c:v>
                </c:pt>
                <c:pt idx="385">
                  <c:v>6.1991701244813271</c:v>
                </c:pt>
                <c:pt idx="386">
                  <c:v>6.1858921161825702</c:v>
                </c:pt>
                <c:pt idx="387">
                  <c:v>6.173029045643152</c:v>
                </c:pt>
                <c:pt idx="388">
                  <c:v>6.1585062240663859</c:v>
                </c:pt>
                <c:pt idx="389">
                  <c:v>6.1435684647302899</c:v>
                </c:pt>
                <c:pt idx="390">
                  <c:v>6.1278008298755076</c:v>
                </c:pt>
                <c:pt idx="391">
                  <c:v>6.1107883817427373</c:v>
                </c:pt>
                <c:pt idx="392">
                  <c:v>6.0937759336099546</c:v>
                </c:pt>
                <c:pt idx="393">
                  <c:v>6.0755186721991681</c:v>
                </c:pt>
                <c:pt idx="394">
                  <c:v>6.0568464730290454</c:v>
                </c:pt>
                <c:pt idx="395">
                  <c:v>6.0369294605809127</c:v>
                </c:pt>
                <c:pt idx="396">
                  <c:v>6.0161825726141078</c:v>
                </c:pt>
                <c:pt idx="397">
                  <c:v>5.997510373443979</c:v>
                </c:pt>
                <c:pt idx="398">
                  <c:v>5.9788381742738599</c:v>
                </c:pt>
                <c:pt idx="399">
                  <c:v>5.960995850622405</c:v>
                </c:pt>
                <c:pt idx="400">
                  <c:v>5.9439834024896303</c:v>
                </c:pt>
                <c:pt idx="401">
                  <c:v>5.9282157676348568</c:v>
                </c:pt>
                <c:pt idx="402">
                  <c:v>5.9120331950207499</c:v>
                </c:pt>
                <c:pt idx="403">
                  <c:v>5.8983402489626577</c:v>
                </c:pt>
                <c:pt idx="404">
                  <c:v>5.8842323651452286</c:v>
                </c:pt>
                <c:pt idx="405">
                  <c:v>5.8709543568464664</c:v>
                </c:pt>
                <c:pt idx="406">
                  <c:v>5.858506224066387</c:v>
                </c:pt>
                <c:pt idx="407">
                  <c:v>5.8468879668049762</c:v>
                </c:pt>
                <c:pt idx="408">
                  <c:v>5.8360995850622421</c:v>
                </c:pt>
                <c:pt idx="409">
                  <c:v>5.826141078838174</c:v>
                </c:pt>
                <c:pt idx="410">
                  <c:v>5.8178423236514476</c:v>
                </c:pt>
                <c:pt idx="411">
                  <c:v>5.8087136929460579</c:v>
                </c:pt>
                <c:pt idx="412">
                  <c:v>5.7999999999999989</c:v>
                </c:pt>
                <c:pt idx="413">
                  <c:v>5.7925311203319456</c:v>
                </c:pt>
                <c:pt idx="414">
                  <c:v>5.7854771784232364</c:v>
                </c:pt>
                <c:pt idx="415">
                  <c:v>5.7767634854771801</c:v>
                </c:pt>
                <c:pt idx="416">
                  <c:v>5.7680497925311203</c:v>
                </c:pt>
                <c:pt idx="417">
                  <c:v>5.7605809128630696</c:v>
                </c:pt>
                <c:pt idx="418">
                  <c:v>5.7522821576763477</c:v>
                </c:pt>
                <c:pt idx="419">
                  <c:v>5.7448132780082908</c:v>
                </c:pt>
                <c:pt idx="420">
                  <c:v>5.7365145228215759</c:v>
                </c:pt>
                <c:pt idx="421">
                  <c:v>5.7286307053941918</c:v>
                </c:pt>
                <c:pt idx="422">
                  <c:v>5.7203319502074663</c:v>
                </c:pt>
                <c:pt idx="423">
                  <c:v>5.712033195020747</c:v>
                </c:pt>
                <c:pt idx="424">
                  <c:v>5.7029045643153466</c:v>
                </c:pt>
                <c:pt idx="425">
                  <c:v>5.693775933609956</c:v>
                </c:pt>
                <c:pt idx="426">
                  <c:v>5.6838174273858888</c:v>
                </c:pt>
                <c:pt idx="427">
                  <c:v>5.6734439834024926</c:v>
                </c:pt>
                <c:pt idx="428">
                  <c:v>5.6647302904564292</c:v>
                </c:pt>
                <c:pt idx="429">
                  <c:v>5.6560165975103747</c:v>
                </c:pt>
                <c:pt idx="430">
                  <c:v>5.6473029045643184</c:v>
                </c:pt>
                <c:pt idx="431">
                  <c:v>5.6385892116182559</c:v>
                </c:pt>
                <c:pt idx="432">
                  <c:v>5.6290456431535301</c:v>
                </c:pt>
                <c:pt idx="433">
                  <c:v>5.6211618257261406</c:v>
                </c:pt>
                <c:pt idx="434">
                  <c:v>5.6107883817427409</c:v>
                </c:pt>
                <c:pt idx="435">
                  <c:v>5.600414937759334</c:v>
                </c:pt>
                <c:pt idx="436">
                  <c:v>5.590041493775936</c:v>
                </c:pt>
                <c:pt idx="437">
                  <c:v>5.5792531120332001</c:v>
                </c:pt>
                <c:pt idx="438">
                  <c:v>5.5688796680497887</c:v>
                </c:pt>
                <c:pt idx="439">
                  <c:v>5.5593360995850647</c:v>
                </c:pt>
                <c:pt idx="440">
                  <c:v>5.5493775933609983</c:v>
                </c:pt>
                <c:pt idx="441">
                  <c:v>5.5385892116182562</c:v>
                </c:pt>
                <c:pt idx="442">
                  <c:v>5.5282157676348556</c:v>
                </c:pt>
                <c:pt idx="443">
                  <c:v>5.5178423236514549</c:v>
                </c:pt>
                <c:pt idx="444">
                  <c:v>5.5095435684647329</c:v>
                </c:pt>
                <c:pt idx="445">
                  <c:v>5.5008298755186749</c:v>
                </c:pt>
                <c:pt idx="446">
                  <c:v>5.4917012448132807</c:v>
                </c:pt>
                <c:pt idx="447">
                  <c:v>5.48298755186722</c:v>
                </c:pt>
                <c:pt idx="448">
                  <c:v>5.4751037344398403</c:v>
                </c:pt>
                <c:pt idx="449">
                  <c:v>5.4680497925311302</c:v>
                </c:pt>
                <c:pt idx="450">
                  <c:v>5.4618257261410816</c:v>
                </c:pt>
                <c:pt idx="451">
                  <c:v>5.4556016597510402</c:v>
                </c:pt>
                <c:pt idx="452">
                  <c:v>5.4502074688796709</c:v>
                </c:pt>
                <c:pt idx="453">
                  <c:v>5.4452282157676404</c:v>
                </c:pt>
                <c:pt idx="454">
                  <c:v>5.4398340248962684</c:v>
                </c:pt>
                <c:pt idx="455">
                  <c:v>5.4365145228215797</c:v>
                </c:pt>
                <c:pt idx="456">
                  <c:v>5.433609958506227</c:v>
                </c:pt>
                <c:pt idx="457">
                  <c:v>5.43029045643154</c:v>
                </c:pt>
                <c:pt idx="458">
                  <c:v>5.4278008298755189</c:v>
                </c:pt>
                <c:pt idx="459">
                  <c:v>5.4248962655601689</c:v>
                </c:pt>
                <c:pt idx="460">
                  <c:v>5.4248962655601698</c:v>
                </c:pt>
                <c:pt idx="461">
                  <c:v>5.4248962655601698</c:v>
                </c:pt>
                <c:pt idx="462">
                  <c:v>5.4265560165975097</c:v>
                </c:pt>
                <c:pt idx="463">
                  <c:v>5.4294605809128704</c:v>
                </c:pt>
                <c:pt idx="464">
                  <c:v>5.4315352697095456</c:v>
                </c:pt>
                <c:pt idx="465">
                  <c:v>5.4360995850622498</c:v>
                </c:pt>
                <c:pt idx="466">
                  <c:v>5.4419087136929498</c:v>
                </c:pt>
                <c:pt idx="467">
                  <c:v>5.4502074688796718</c:v>
                </c:pt>
                <c:pt idx="468">
                  <c:v>5.4605809128630742</c:v>
                </c:pt>
                <c:pt idx="469">
                  <c:v>5.472614107883822</c:v>
                </c:pt>
                <c:pt idx="470">
                  <c:v>5.4871369294605836</c:v>
                </c:pt>
                <c:pt idx="471">
                  <c:v>5.5037344398340302</c:v>
                </c:pt>
                <c:pt idx="472">
                  <c:v>5.5211618257261446</c:v>
                </c:pt>
                <c:pt idx="473">
                  <c:v>5.5390041493775977</c:v>
                </c:pt>
                <c:pt idx="474">
                  <c:v>5.5564315352697093</c:v>
                </c:pt>
                <c:pt idx="475">
                  <c:v>5.5746887966805003</c:v>
                </c:pt>
                <c:pt idx="476">
                  <c:v>5.5937759336099608</c:v>
                </c:pt>
                <c:pt idx="477">
                  <c:v>5.6132780082987557</c:v>
                </c:pt>
                <c:pt idx="478">
                  <c:v>5.632365145228218</c:v>
                </c:pt>
                <c:pt idx="479">
                  <c:v>5.6510373443983406</c:v>
                </c:pt>
                <c:pt idx="480">
                  <c:v>5.6692946058091307</c:v>
                </c:pt>
                <c:pt idx="481">
                  <c:v>5.6875518672199092</c:v>
                </c:pt>
                <c:pt idx="482">
                  <c:v>5.7066390041493804</c:v>
                </c:pt>
                <c:pt idx="483">
                  <c:v>5.726141078838177</c:v>
                </c:pt>
                <c:pt idx="484">
                  <c:v>5.7435684647302923</c:v>
                </c:pt>
                <c:pt idx="485">
                  <c:v>5.7601659751037362</c:v>
                </c:pt>
                <c:pt idx="486">
                  <c:v>5.7775933609958496</c:v>
                </c:pt>
                <c:pt idx="487">
                  <c:v>5.7941908713692891</c:v>
                </c:pt>
                <c:pt idx="488">
                  <c:v>5.8099585062240688</c:v>
                </c:pt>
                <c:pt idx="489">
                  <c:v>5.8244813278008278</c:v>
                </c:pt>
                <c:pt idx="490">
                  <c:v>5.8406639004149401</c:v>
                </c:pt>
                <c:pt idx="491">
                  <c:v>5.8535269709543556</c:v>
                </c:pt>
                <c:pt idx="492">
                  <c:v>5.865560165975106</c:v>
                </c:pt>
                <c:pt idx="493">
                  <c:v>5.8763485477178454</c:v>
                </c:pt>
                <c:pt idx="494">
                  <c:v>5.8863070539419109</c:v>
                </c:pt>
                <c:pt idx="495">
                  <c:v>5.8958506224066376</c:v>
                </c:pt>
                <c:pt idx="496">
                  <c:v>5.905394190871375</c:v>
                </c:pt>
                <c:pt idx="497">
                  <c:v>5.9145228215767602</c:v>
                </c:pt>
                <c:pt idx="498">
                  <c:v>5.9232365145228227</c:v>
                </c:pt>
                <c:pt idx="499">
                  <c:v>5.932365145228216</c:v>
                </c:pt>
                <c:pt idx="500">
                  <c:v>5.941078838174275</c:v>
                </c:pt>
                <c:pt idx="501">
                  <c:v>5.9489626556016661</c:v>
                </c:pt>
                <c:pt idx="502">
                  <c:v>5.9556016597510384</c:v>
                </c:pt>
                <c:pt idx="503">
                  <c:v>5.961825726141079</c:v>
                </c:pt>
                <c:pt idx="504">
                  <c:v>5.9659751037344408</c:v>
                </c:pt>
                <c:pt idx="505">
                  <c:v>5.9701244813278009</c:v>
                </c:pt>
                <c:pt idx="506">
                  <c:v>5.973443983402495</c:v>
                </c:pt>
                <c:pt idx="507">
                  <c:v>5.9767634854771803</c:v>
                </c:pt>
                <c:pt idx="508">
                  <c:v>5.98008298755187</c:v>
                </c:pt>
                <c:pt idx="509">
                  <c:v>5.9825726141078848</c:v>
                </c:pt>
                <c:pt idx="510">
                  <c:v>5.98423236514523</c:v>
                </c:pt>
                <c:pt idx="511">
                  <c:v>5.9854771784232383</c:v>
                </c:pt>
                <c:pt idx="512">
                  <c:v>5.9863070539419097</c:v>
                </c:pt>
                <c:pt idx="513">
                  <c:v>5.9871369294605783</c:v>
                </c:pt>
                <c:pt idx="514">
                  <c:v>5.9887966804979271</c:v>
                </c:pt>
                <c:pt idx="515">
                  <c:v>5.9908713692946076</c:v>
                </c:pt>
                <c:pt idx="516">
                  <c:v>5.9933609958506304</c:v>
                </c:pt>
                <c:pt idx="517">
                  <c:v>5.9950207468879686</c:v>
                </c:pt>
                <c:pt idx="518">
                  <c:v>5.9966804979253121</c:v>
                </c:pt>
                <c:pt idx="519">
                  <c:v>5.9991701244813296</c:v>
                </c:pt>
                <c:pt idx="520">
                  <c:v>6.0008298755186731</c:v>
                </c:pt>
                <c:pt idx="521">
                  <c:v>6.0024896265560139</c:v>
                </c:pt>
                <c:pt idx="522">
                  <c:v>6.0037344398340267</c:v>
                </c:pt>
                <c:pt idx="523">
                  <c:v>6.0049792531120341</c:v>
                </c:pt>
                <c:pt idx="524">
                  <c:v>6.0066390041493802</c:v>
                </c:pt>
                <c:pt idx="525">
                  <c:v>6.0087136929460598</c:v>
                </c:pt>
                <c:pt idx="526">
                  <c:v>6.009543568464732</c:v>
                </c:pt>
                <c:pt idx="527">
                  <c:v>6.0099585062240681</c:v>
                </c:pt>
                <c:pt idx="528">
                  <c:v>6.010373443983406</c:v>
                </c:pt>
                <c:pt idx="529">
                  <c:v>6.0107883817427403</c:v>
                </c:pt>
                <c:pt idx="530">
                  <c:v>6.0107883817427403</c:v>
                </c:pt>
                <c:pt idx="531">
                  <c:v>6.0095435684647311</c:v>
                </c:pt>
                <c:pt idx="532">
                  <c:v>6.0091286307053942</c:v>
                </c:pt>
                <c:pt idx="533">
                  <c:v>6.0091286307053906</c:v>
                </c:pt>
                <c:pt idx="534">
                  <c:v>6.0095435684647303</c:v>
                </c:pt>
                <c:pt idx="535">
                  <c:v>6.0095435684647303</c:v>
                </c:pt>
                <c:pt idx="536">
                  <c:v>6.0091286307053906</c:v>
                </c:pt>
                <c:pt idx="537">
                  <c:v>6.0082987551867211</c:v>
                </c:pt>
                <c:pt idx="538">
                  <c:v>6.0082987551867211</c:v>
                </c:pt>
                <c:pt idx="539">
                  <c:v>6.0082987551867211</c:v>
                </c:pt>
                <c:pt idx="540">
                  <c:v>6.0082987551867211</c:v>
                </c:pt>
                <c:pt idx="541">
                  <c:v>6.0078838174273788</c:v>
                </c:pt>
                <c:pt idx="542">
                  <c:v>6.0082987551867202</c:v>
                </c:pt>
                <c:pt idx="543">
                  <c:v>6.0087136929460572</c:v>
                </c:pt>
                <c:pt idx="544">
                  <c:v>6.0074688796680453</c:v>
                </c:pt>
                <c:pt idx="545">
                  <c:v>6.0070539419087083</c:v>
                </c:pt>
                <c:pt idx="546">
                  <c:v>6.0066390041493802</c:v>
                </c:pt>
                <c:pt idx="547">
                  <c:v>6.0058091286307027</c:v>
                </c:pt>
                <c:pt idx="548">
                  <c:v>6.0049792531120314</c:v>
                </c:pt>
                <c:pt idx="549">
                  <c:v>6.0045643153526944</c:v>
                </c:pt>
                <c:pt idx="550">
                  <c:v>6.0045643153526944</c:v>
                </c:pt>
                <c:pt idx="551">
                  <c:v>6.0041493775933574</c:v>
                </c:pt>
                <c:pt idx="552">
                  <c:v>6.0037344398340222</c:v>
                </c:pt>
                <c:pt idx="553">
                  <c:v>6.003319502074687</c:v>
                </c:pt>
                <c:pt idx="554">
                  <c:v>6.003319502074687</c:v>
                </c:pt>
                <c:pt idx="555">
                  <c:v>6.0033195020746879</c:v>
                </c:pt>
                <c:pt idx="556">
                  <c:v>6.0029045643153447</c:v>
                </c:pt>
                <c:pt idx="557">
                  <c:v>6.0024896265560113</c:v>
                </c:pt>
                <c:pt idx="558">
                  <c:v>6.0033195020746879</c:v>
                </c:pt>
                <c:pt idx="559">
                  <c:v>6.0033195020746897</c:v>
                </c:pt>
                <c:pt idx="560">
                  <c:v>6.0049792531120314</c:v>
                </c:pt>
                <c:pt idx="561">
                  <c:v>6.0062240663900406</c:v>
                </c:pt>
                <c:pt idx="562">
                  <c:v>6.0074688796680453</c:v>
                </c:pt>
                <c:pt idx="563">
                  <c:v>6.0078838174273796</c:v>
                </c:pt>
                <c:pt idx="564">
                  <c:v>6.0082987551867211</c:v>
                </c:pt>
                <c:pt idx="565">
                  <c:v>6.0091286307053906</c:v>
                </c:pt>
                <c:pt idx="566">
                  <c:v>6.0103734439834016</c:v>
                </c:pt>
                <c:pt idx="567">
                  <c:v>6.0116182572614063</c:v>
                </c:pt>
                <c:pt idx="568">
                  <c:v>6.0132780082987543</c:v>
                </c:pt>
                <c:pt idx="569">
                  <c:v>6.0157676348547708</c:v>
                </c:pt>
                <c:pt idx="570">
                  <c:v>6.0178423236514504</c:v>
                </c:pt>
                <c:pt idx="571">
                  <c:v>6.0203319502074644</c:v>
                </c:pt>
                <c:pt idx="572">
                  <c:v>6.0232365145228224</c:v>
                </c:pt>
                <c:pt idx="573">
                  <c:v>6.0257261410788363</c:v>
                </c:pt>
                <c:pt idx="574">
                  <c:v>6.029045643153526</c:v>
                </c:pt>
                <c:pt idx="575">
                  <c:v>6.03278008298755</c:v>
                </c:pt>
                <c:pt idx="576">
                  <c:v>6.0360995850622396</c:v>
                </c:pt>
                <c:pt idx="577">
                  <c:v>6.0398340248962654</c:v>
                </c:pt>
                <c:pt idx="578">
                  <c:v>6.0435684647302903</c:v>
                </c:pt>
                <c:pt idx="579">
                  <c:v>6.0468879668049764</c:v>
                </c:pt>
                <c:pt idx="580">
                  <c:v>6.0518672199170096</c:v>
                </c:pt>
                <c:pt idx="581">
                  <c:v>6.0564315352697076</c:v>
                </c:pt>
                <c:pt idx="582">
                  <c:v>6.0605809128630694</c:v>
                </c:pt>
                <c:pt idx="583">
                  <c:v>6.064730290456426</c:v>
                </c:pt>
                <c:pt idx="584">
                  <c:v>6.068879668049787</c:v>
                </c:pt>
                <c:pt idx="585">
                  <c:v>6.0726141078838163</c:v>
                </c:pt>
                <c:pt idx="586">
                  <c:v>6.0767634854771799</c:v>
                </c:pt>
                <c:pt idx="587">
                  <c:v>6.0813278008298761</c:v>
                </c:pt>
                <c:pt idx="588">
                  <c:v>6.0858921161825714</c:v>
                </c:pt>
                <c:pt idx="589">
                  <c:v>6.0908713692946046</c:v>
                </c:pt>
                <c:pt idx="590">
                  <c:v>6.0954356846473008</c:v>
                </c:pt>
                <c:pt idx="591">
                  <c:v>6.1008298755186701</c:v>
                </c:pt>
                <c:pt idx="592">
                  <c:v>6.1058091286307006</c:v>
                </c:pt>
                <c:pt idx="593">
                  <c:v>6.1112033195020716</c:v>
                </c:pt>
                <c:pt idx="594">
                  <c:v>6.1161825726141048</c:v>
                </c:pt>
                <c:pt idx="595">
                  <c:v>6.1211618257261389</c:v>
                </c:pt>
                <c:pt idx="596">
                  <c:v>6.126556016597501</c:v>
                </c:pt>
                <c:pt idx="597">
                  <c:v>6.1319502074688774</c:v>
                </c:pt>
                <c:pt idx="598">
                  <c:v>6.1377593360995801</c:v>
                </c:pt>
                <c:pt idx="599">
                  <c:v>6.1435684647302882</c:v>
                </c:pt>
                <c:pt idx="600">
                  <c:v>6.1497925311203296</c:v>
                </c:pt>
                <c:pt idx="601">
                  <c:v>6.1560165975103676</c:v>
                </c:pt>
                <c:pt idx="602">
                  <c:v>6.1618257261410756</c:v>
                </c:pt>
                <c:pt idx="603">
                  <c:v>6.1680497925311197</c:v>
                </c:pt>
                <c:pt idx="604">
                  <c:v>6.1751037344398316</c:v>
                </c:pt>
                <c:pt idx="605">
                  <c:v>6.1813278008298731</c:v>
                </c:pt>
                <c:pt idx="606">
                  <c:v>6.1875518672199048</c:v>
                </c:pt>
                <c:pt idx="607">
                  <c:v>6.1937759336099516</c:v>
                </c:pt>
                <c:pt idx="608">
                  <c:v>6.1995850622406596</c:v>
                </c:pt>
                <c:pt idx="609">
                  <c:v>6.2062240663900399</c:v>
                </c:pt>
                <c:pt idx="610">
                  <c:v>6.2128630705394174</c:v>
                </c:pt>
                <c:pt idx="611">
                  <c:v>6.219502074688795</c:v>
                </c:pt>
                <c:pt idx="612">
                  <c:v>6.2261410788381726</c:v>
                </c:pt>
                <c:pt idx="613">
                  <c:v>6.2315352697095392</c:v>
                </c:pt>
                <c:pt idx="614">
                  <c:v>6.2369294605809111</c:v>
                </c:pt>
                <c:pt idx="615">
                  <c:v>6.2419087136929461</c:v>
                </c:pt>
                <c:pt idx="616">
                  <c:v>6.2464730290456423</c:v>
                </c:pt>
                <c:pt idx="617">
                  <c:v>6.2514522821576781</c:v>
                </c:pt>
                <c:pt idx="618">
                  <c:v>6.2556016597510373</c:v>
                </c:pt>
                <c:pt idx="619">
                  <c:v>6.2593360995850622</c:v>
                </c:pt>
                <c:pt idx="620">
                  <c:v>6.2618257261410788</c:v>
                </c:pt>
                <c:pt idx="621">
                  <c:v>6.2639004149377566</c:v>
                </c:pt>
                <c:pt idx="622">
                  <c:v>6.2647302904564279</c:v>
                </c:pt>
                <c:pt idx="623">
                  <c:v>6.2647302904564279</c:v>
                </c:pt>
                <c:pt idx="624">
                  <c:v>6.2639004149377602</c:v>
                </c:pt>
                <c:pt idx="625">
                  <c:v>6.2630705394190844</c:v>
                </c:pt>
                <c:pt idx="626">
                  <c:v>6.2622406639004149</c:v>
                </c:pt>
                <c:pt idx="627">
                  <c:v>6.2614107883817436</c:v>
                </c:pt>
                <c:pt idx="628">
                  <c:v>6.2597510373444001</c:v>
                </c:pt>
                <c:pt idx="629">
                  <c:v>6.2585062240663873</c:v>
                </c:pt>
                <c:pt idx="630">
                  <c:v>6.2572614107883826</c:v>
                </c:pt>
                <c:pt idx="631">
                  <c:v>6.2560165975103743</c:v>
                </c:pt>
                <c:pt idx="632">
                  <c:v>6.2551867219916986</c:v>
                </c:pt>
                <c:pt idx="633">
                  <c:v>6.2543568464730264</c:v>
                </c:pt>
                <c:pt idx="634">
                  <c:v>6.2535269709543586</c:v>
                </c:pt>
                <c:pt idx="635">
                  <c:v>6.2518672199170124</c:v>
                </c:pt>
                <c:pt idx="636">
                  <c:v>6.2497925311203328</c:v>
                </c:pt>
                <c:pt idx="637">
                  <c:v>6.2485477178423281</c:v>
                </c:pt>
                <c:pt idx="638">
                  <c:v>6.2468879668049766</c:v>
                </c:pt>
                <c:pt idx="639">
                  <c:v>6.2452282157676402</c:v>
                </c:pt>
                <c:pt idx="640">
                  <c:v>6.2431535269709517</c:v>
                </c:pt>
                <c:pt idx="641">
                  <c:v>6.2406639004149396</c:v>
                </c:pt>
                <c:pt idx="642">
                  <c:v>6.2373443983402499</c:v>
                </c:pt>
                <c:pt idx="643">
                  <c:v>6.2344398340248981</c:v>
                </c:pt>
                <c:pt idx="644">
                  <c:v>6.2319502074688806</c:v>
                </c:pt>
                <c:pt idx="645">
                  <c:v>6.2294605809128702</c:v>
                </c:pt>
                <c:pt idx="646">
                  <c:v>6.2273858921161844</c:v>
                </c:pt>
                <c:pt idx="647">
                  <c:v>6.2261410788381761</c:v>
                </c:pt>
                <c:pt idx="648">
                  <c:v>6.2253112033195004</c:v>
                </c:pt>
                <c:pt idx="649">
                  <c:v>6.2244813278008282</c:v>
                </c:pt>
                <c:pt idx="650">
                  <c:v>6.2240663900414956</c:v>
                </c:pt>
                <c:pt idx="651">
                  <c:v>6.2228215767634829</c:v>
                </c:pt>
                <c:pt idx="652">
                  <c:v>6.2224066390041486</c:v>
                </c:pt>
                <c:pt idx="653">
                  <c:v>6.221991701244816</c:v>
                </c:pt>
                <c:pt idx="654">
                  <c:v>6.2215767634854746</c:v>
                </c:pt>
                <c:pt idx="655">
                  <c:v>6.2215767634854746</c:v>
                </c:pt>
                <c:pt idx="656">
                  <c:v>6.221991701244816</c:v>
                </c:pt>
                <c:pt idx="657">
                  <c:v>6.2224066390041486</c:v>
                </c:pt>
                <c:pt idx="658">
                  <c:v>6.2224066390041486</c:v>
                </c:pt>
                <c:pt idx="659">
                  <c:v>6.2228215767634829</c:v>
                </c:pt>
              </c:numCache>
            </c:numRef>
          </c:yVal>
          <c:smooth val="0"/>
        </c:ser>
        <c:dLbls>
          <c:showLegendKey val="0"/>
          <c:showVal val="0"/>
          <c:showCatName val="0"/>
          <c:showSerName val="0"/>
          <c:showPercent val="0"/>
          <c:showBubbleSize val="0"/>
        </c:dLbls>
        <c:axId val="192991232"/>
        <c:axId val="192992768"/>
      </c:scatterChart>
      <c:valAx>
        <c:axId val="192991232"/>
        <c:scaling>
          <c:orientation val="minMax"/>
          <c:max val="2015"/>
          <c:min val="1960"/>
        </c:scaling>
        <c:delete val="0"/>
        <c:axPos val="b"/>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2992768"/>
        <c:crosses val="autoZero"/>
        <c:crossBetween val="midCat"/>
        <c:majorUnit val="5"/>
      </c:valAx>
      <c:valAx>
        <c:axId val="192992768"/>
        <c:scaling>
          <c:orientation val="minMax"/>
          <c:max val="12"/>
          <c:min val="0"/>
        </c:scaling>
        <c:delete val="0"/>
        <c:axPos val="l"/>
        <c:majorGridlines>
          <c:spPr>
            <a:ln w="9525" cap="flat" cmpd="sng" algn="ctr">
              <a:solidFill>
                <a:srgbClr val="BFBFBF"/>
              </a:solidFill>
              <a:round/>
            </a:ln>
            <a:effectLst/>
          </c:spPr>
        </c:majorGridlines>
        <c:title>
          <c:tx>
            <c:rich>
              <a:bodyPr rot="-5400000" spcFirstLastPara="1" vertOverflow="ellipsis" vert="horz" wrap="square" anchor="ctr" anchorCtr="1"/>
              <a:lstStyle/>
              <a:p>
                <a:pPr>
                  <a:defRPr sz="2200" b="1"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en-US" sz="2200" b="1">
                    <a:solidFill>
                      <a:sysClr val="windowText" lastClr="000000"/>
                    </a:solidFill>
                    <a:latin typeface="Arial" panose="020B0604020202020204" pitchFamily="34" charset="0"/>
                    <a:cs typeface="Arial" panose="020B0604020202020204" pitchFamily="34" charset="0"/>
                  </a:rPr>
                  <a:t>Percent of labor</a:t>
                </a:r>
                <a:r>
                  <a:rPr lang="en-US" sz="2200" b="1" baseline="0">
                    <a:solidFill>
                      <a:sysClr val="windowText" lastClr="000000"/>
                    </a:solidFill>
                    <a:latin typeface="Arial" panose="020B0604020202020204" pitchFamily="34" charset="0"/>
                    <a:cs typeface="Arial" panose="020B0604020202020204" pitchFamily="34" charset="0"/>
                  </a:rPr>
                  <a:t> force</a:t>
                </a:r>
                <a:endParaRPr lang="en-US" sz="2200" b="1">
                  <a:solidFill>
                    <a:sysClr val="windowText" lastClr="000000"/>
                  </a:solidFill>
                  <a:latin typeface="Arial" panose="020B0604020202020204" pitchFamily="34" charset="0"/>
                  <a:cs typeface="Arial" panose="020B0604020202020204" pitchFamily="34" charset="0"/>
                </a:endParaRPr>
              </a:p>
            </c:rich>
          </c:tx>
          <c:layout/>
          <c:overlay val="0"/>
          <c:spPr>
            <a:noFill/>
            <a:ln>
              <a:noFill/>
            </a:ln>
            <a:effectLst/>
          </c:sp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92991232"/>
        <c:crosses val="autoZero"/>
        <c:crossBetween val="midCat"/>
        <c:majorUnit val="2"/>
      </c:valAx>
      <c:spPr>
        <a:solidFill>
          <a:schemeClr val="bg1"/>
        </a:solidFill>
        <a:ln>
          <a:solidFill>
            <a:schemeClr val="tx1"/>
          </a:solid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90"/>
      <c:rotY val="110"/>
      <c:rAngAx val="0"/>
      <c:perspective val="0"/>
    </c:view3D>
    <c:floor>
      <c:thickness val="0"/>
    </c:floor>
    <c:sideWall>
      <c:thickness val="0"/>
    </c:sideWall>
    <c:backWall>
      <c:thickness val="0"/>
    </c:backWall>
    <c:plotArea>
      <c:layout>
        <c:manualLayout>
          <c:layoutTarget val="inner"/>
          <c:xMode val="edge"/>
          <c:yMode val="edge"/>
          <c:x val="0.17293233082706799"/>
          <c:y val="0.33634311512415399"/>
          <c:w val="0.68671679197994995"/>
          <c:h val="0.58013544018058705"/>
        </c:manualLayout>
      </c:layout>
      <c:pie3DChart>
        <c:varyColors val="1"/>
        <c:ser>
          <c:idx val="0"/>
          <c:order val="0"/>
          <c:tx>
            <c:strRef>
              <c:f>Sheet1!$A$2</c:f>
              <c:strCache>
                <c:ptCount val="1"/>
              </c:strCache>
            </c:strRef>
          </c:tx>
          <c:spPr>
            <a:solidFill>
              <a:schemeClr val="accent1"/>
            </a:solidFill>
            <a:ln w="18054">
              <a:solidFill>
                <a:schemeClr val="tx1"/>
              </a:solidFill>
              <a:prstDash val="solid"/>
            </a:ln>
          </c:spPr>
          <c:dPt>
            <c:idx val="0"/>
            <c:bubble3D val="0"/>
          </c:dPt>
          <c:dPt>
            <c:idx val="1"/>
            <c:bubble3D val="0"/>
            <c:spPr>
              <a:solidFill>
                <a:schemeClr val="accent2"/>
              </a:solidFill>
              <a:ln w="18054">
                <a:solidFill>
                  <a:schemeClr val="tx1"/>
                </a:solidFill>
                <a:prstDash val="solid"/>
              </a:ln>
            </c:spPr>
          </c:dPt>
          <c:dPt>
            <c:idx val="2"/>
            <c:bubble3D val="0"/>
            <c:spPr>
              <a:solidFill>
                <a:schemeClr val="hlink"/>
              </a:solidFill>
              <a:ln w="18054">
                <a:solidFill>
                  <a:schemeClr val="tx1"/>
                </a:solidFill>
                <a:prstDash val="solid"/>
              </a:ln>
            </c:spPr>
          </c:dPt>
          <c:dPt>
            <c:idx val="3"/>
            <c:bubble3D val="0"/>
            <c:spPr>
              <a:solidFill>
                <a:schemeClr val="folHlink"/>
              </a:solidFill>
              <a:ln w="18054">
                <a:solidFill>
                  <a:schemeClr val="tx1"/>
                </a:solidFill>
                <a:prstDash val="solid"/>
              </a:ln>
            </c:spPr>
          </c:dPt>
          <c:dLbls>
            <c:dLbl>
              <c:idx val="1"/>
              <c:layout>
                <c:manualLayout>
                  <c:x val="2.3350285231705601E-2"/>
                  <c:y val="6.8249786748680596E-3"/>
                </c:manualLayout>
              </c:layout>
              <c:numFmt formatCode="0.0%" sourceLinked="0"/>
              <c:spPr>
                <a:noFill/>
                <a:ln w="36108">
                  <a:noFill/>
                </a:ln>
              </c:spPr>
              <c:txPr>
                <a:bodyPr wrap="square" lIns="38100" tIns="19050" rIns="38100" bIns="19050" anchor="ctr">
                  <a:noAutofit/>
                </a:bodyPr>
                <a:lstStyle/>
                <a:p>
                  <a:pPr>
                    <a:defRPr sz="1870" b="1" i="0" u="none" strike="noStrike" baseline="0">
                      <a:solidFill>
                        <a:schemeClr val="tx1"/>
                      </a:solidFill>
                      <a:latin typeface="Arial"/>
                      <a:ea typeface="Arial"/>
                      <a:cs typeface="Arial"/>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9372217674202008"/>
                      <c:h val="0.10196232834023151"/>
                    </c:manualLayout>
                  </c15:layout>
                </c:ext>
              </c:extLst>
            </c:dLbl>
            <c:dLbl>
              <c:idx val="3"/>
              <c:layout>
                <c:manualLayout>
                  <c:x val="6.8818501346234504E-2"/>
                  <c:y val="-1.37373596958232E-2"/>
                </c:manualLayout>
              </c:layout>
              <c:showLegendKey val="0"/>
              <c:showVal val="0"/>
              <c:showCatName val="0"/>
              <c:showSerName val="0"/>
              <c:showPercent val="1"/>
              <c:showBubbleSize val="0"/>
              <c:extLst>
                <c:ext xmlns:c15="http://schemas.microsoft.com/office/drawing/2012/chart" uri="{CE6537A1-D6FC-4f65-9D91-7224C49458BB}">
                  <c15:layout>
                    <c:manualLayout>
                      <c:w val="0.25826197150824459"/>
                      <c:h val="0.15481993764050708"/>
                    </c:manualLayout>
                  </c15:layout>
                </c:ext>
              </c:extLst>
            </c:dLbl>
            <c:numFmt formatCode="0.0%" sourceLinked="0"/>
            <c:spPr>
              <a:noFill/>
              <a:ln w="36108">
                <a:noFill/>
              </a:ln>
            </c:spPr>
            <c:txPr>
              <a:bodyPr wrap="square" lIns="38100" tIns="19050" rIns="38100" bIns="19050" anchor="ctr">
                <a:spAutoFit/>
              </a:bodyPr>
              <a:lstStyle/>
              <a:p>
                <a:pPr>
                  <a:defRPr sz="1870" b="1" i="0" u="none" strike="noStrike" baseline="0">
                    <a:solidFill>
                      <a:schemeClr val="tx1"/>
                    </a:solidFill>
                    <a:latin typeface="Arial"/>
                    <a:ea typeface="Arial"/>
                    <a:cs typeface="Arial"/>
                  </a:defRPr>
                </a:pPr>
                <a:endParaRPr lang="en-US"/>
              </a:p>
            </c:txPr>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Sheet1!$B$1:$E$1</c:f>
              <c:strCache>
                <c:ptCount val="4"/>
                <c:pt idx="0">
                  <c:v>Agriculture</c:v>
                </c:pt>
                <c:pt idx="1">
                  <c:v>Manufacturing</c:v>
                </c:pt>
                <c:pt idx="2">
                  <c:v>Other industry</c:v>
                </c:pt>
                <c:pt idx="3">
                  <c:v>Services</c:v>
                </c:pt>
              </c:strCache>
            </c:strRef>
          </c:cat>
          <c:val>
            <c:numRef>
              <c:f>Sheet1!$B$2:$E$2</c:f>
              <c:numCache>
                <c:formatCode>General</c:formatCode>
                <c:ptCount val="4"/>
                <c:pt idx="0">
                  <c:v>1.3</c:v>
                </c:pt>
                <c:pt idx="1">
                  <c:v>13</c:v>
                </c:pt>
                <c:pt idx="2">
                  <c:v>8</c:v>
                </c:pt>
                <c:pt idx="3">
                  <c:v>77.7</c:v>
                </c:pt>
              </c:numCache>
            </c:numRef>
          </c:val>
        </c:ser>
        <c:dLbls>
          <c:showLegendKey val="0"/>
          <c:showVal val="0"/>
          <c:showCatName val="0"/>
          <c:showSerName val="0"/>
          <c:showPercent val="1"/>
          <c:showBubbleSize val="0"/>
          <c:showLeaderLines val="1"/>
        </c:dLbls>
      </c:pie3DChart>
      <c:spPr>
        <a:noFill/>
        <a:ln w="36108">
          <a:noFill/>
        </a:ln>
      </c:spPr>
    </c:plotArea>
    <c:plotVisOnly val="1"/>
    <c:dispBlanksAs val="zero"/>
    <c:showDLblsOverMax val="0"/>
  </c:chart>
  <c:spPr>
    <a:noFill/>
    <a:ln>
      <a:noFill/>
    </a:ln>
  </c:spPr>
  <c:txPr>
    <a:bodyPr/>
    <a:lstStyle/>
    <a:p>
      <a:pPr>
        <a:defRPr sz="2559"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90"/>
      <c:rotY val="90"/>
      <c:rAngAx val="0"/>
      <c:perspective val="0"/>
    </c:view3D>
    <c:floor>
      <c:thickness val="0"/>
    </c:floor>
    <c:sideWall>
      <c:thickness val="0"/>
    </c:sideWall>
    <c:backWall>
      <c:thickness val="0"/>
    </c:backWall>
    <c:plotArea>
      <c:layout>
        <c:manualLayout>
          <c:layoutTarget val="inner"/>
          <c:xMode val="edge"/>
          <c:yMode val="edge"/>
          <c:x val="5.3719008264462798E-2"/>
          <c:y val="0.37945492662473801"/>
          <c:w val="0.382920110192837"/>
          <c:h val="0.54716981132075504"/>
        </c:manualLayout>
      </c:layout>
      <c:pie3DChart>
        <c:varyColors val="1"/>
        <c:ser>
          <c:idx val="0"/>
          <c:order val="0"/>
          <c:tx>
            <c:strRef>
              <c:f>Sheet1!$A$2</c:f>
              <c:strCache>
                <c:ptCount val="1"/>
              </c:strCache>
            </c:strRef>
          </c:tx>
          <c:spPr>
            <a:solidFill>
              <a:schemeClr val="accent1"/>
            </a:solidFill>
            <a:ln w="14421">
              <a:solidFill>
                <a:schemeClr val="tx1"/>
              </a:solidFill>
              <a:prstDash val="solid"/>
            </a:ln>
          </c:spPr>
          <c:dPt>
            <c:idx val="0"/>
            <c:bubble3D val="0"/>
          </c:dPt>
          <c:dPt>
            <c:idx val="1"/>
            <c:bubble3D val="0"/>
            <c:spPr>
              <a:solidFill>
                <a:schemeClr val="accent2"/>
              </a:solidFill>
              <a:ln w="14421">
                <a:solidFill>
                  <a:schemeClr val="tx1"/>
                </a:solidFill>
                <a:prstDash val="solid"/>
              </a:ln>
            </c:spPr>
          </c:dPt>
          <c:dPt>
            <c:idx val="2"/>
            <c:bubble3D val="0"/>
            <c:spPr>
              <a:solidFill>
                <a:schemeClr val="hlink"/>
              </a:solidFill>
              <a:ln w="14421">
                <a:solidFill>
                  <a:schemeClr val="tx1"/>
                </a:solidFill>
                <a:prstDash val="solid"/>
              </a:ln>
            </c:spPr>
          </c:dPt>
          <c:dPt>
            <c:idx val="3"/>
            <c:bubble3D val="0"/>
            <c:spPr>
              <a:solidFill>
                <a:schemeClr val="folHlink"/>
              </a:solidFill>
              <a:ln w="14421">
                <a:solidFill>
                  <a:schemeClr val="tx1"/>
                </a:solidFill>
                <a:prstDash val="solid"/>
              </a:ln>
            </c:spPr>
          </c:dPt>
          <c:dLbls>
            <c:dLbl>
              <c:idx val="1"/>
              <c:layout>
                <c:manualLayout>
                  <c:x val="-1.11686412634028E-2"/>
                  <c:y val="-2.1741962648031E-2"/>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4.9817692852987703E-3"/>
                  <c:y val="-8.3947558183991595E-3"/>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dLbl>
              <c:idx val="3"/>
              <c:layout>
                <c:manualLayout>
                  <c:x val="-7.1111294778100298E-2"/>
                  <c:y val="4.5488097024134998E-2"/>
                </c:manualLayout>
              </c:layout>
              <c:dLblPos val="bestFit"/>
              <c:showLegendKey val="0"/>
              <c:showVal val="0"/>
              <c:showCatName val="0"/>
              <c:showSerName val="0"/>
              <c:showPercent val="1"/>
              <c:showBubbleSize val="0"/>
              <c:extLst>
                <c:ext xmlns:c15="http://schemas.microsoft.com/office/drawing/2012/chart" uri="{CE6537A1-D6FC-4f65-9D91-7224C49458BB}">
                  <c15:layout/>
                </c:ext>
              </c:extLst>
            </c:dLbl>
            <c:numFmt formatCode="0.0%" sourceLinked="0"/>
            <c:spPr>
              <a:noFill/>
              <a:ln w="28843">
                <a:noFill/>
              </a:ln>
            </c:spPr>
            <c:txPr>
              <a:bodyPr wrap="square" lIns="38100" tIns="19050" rIns="38100" bIns="19050" anchor="ctr">
                <a:spAutoFit/>
              </a:bodyPr>
              <a:lstStyle/>
              <a:p>
                <a:pPr>
                  <a:defRPr sz="1874" b="1" i="0" u="none" strike="noStrike" baseline="0">
                    <a:solidFill>
                      <a:schemeClr val="tx1"/>
                    </a:solidFill>
                    <a:latin typeface="Arial"/>
                    <a:ea typeface="Arial"/>
                    <a:cs typeface="Arial"/>
                  </a:defRPr>
                </a:pPr>
                <a:endParaRPr lang="en-US"/>
              </a:p>
            </c:txPr>
            <c:dLblPos val="bestFit"/>
            <c:showLegendKey val="0"/>
            <c:showVal val="0"/>
            <c:showCatName val="0"/>
            <c:showSerName val="0"/>
            <c:showPercent val="1"/>
            <c:showBubbleSize val="0"/>
            <c:showLeaderLines val="1"/>
            <c:extLst>
              <c:ext xmlns:c15="http://schemas.microsoft.com/office/drawing/2012/chart" uri="{CE6537A1-D6FC-4f65-9D91-7224C49458BB}">
                <c15:layout/>
              </c:ext>
            </c:extLst>
          </c:dLbls>
          <c:cat>
            <c:strRef>
              <c:f>Sheet1!$B$1:$E$1</c:f>
              <c:strCache>
                <c:ptCount val="4"/>
                <c:pt idx="0">
                  <c:v>Agriculture</c:v>
                </c:pt>
                <c:pt idx="1">
                  <c:v>Manufacturing</c:v>
                </c:pt>
                <c:pt idx="2">
                  <c:v>Other industry</c:v>
                </c:pt>
                <c:pt idx="3">
                  <c:v>Services</c:v>
                </c:pt>
              </c:strCache>
            </c:strRef>
          </c:cat>
          <c:val>
            <c:numRef>
              <c:f>Sheet1!$B$2:$E$2</c:f>
              <c:numCache>
                <c:formatCode>General</c:formatCode>
                <c:ptCount val="4"/>
                <c:pt idx="0">
                  <c:v>4.2</c:v>
                </c:pt>
                <c:pt idx="1">
                  <c:v>28</c:v>
                </c:pt>
                <c:pt idx="2">
                  <c:v>9.9</c:v>
                </c:pt>
                <c:pt idx="3">
                  <c:v>57.9</c:v>
                </c:pt>
              </c:numCache>
            </c:numRef>
          </c:val>
        </c:ser>
        <c:dLbls>
          <c:showLegendKey val="0"/>
          <c:showVal val="0"/>
          <c:showCatName val="0"/>
          <c:showSerName val="0"/>
          <c:showPercent val="1"/>
          <c:showBubbleSize val="0"/>
          <c:showLeaderLines val="1"/>
        </c:dLbls>
      </c:pie3DChart>
      <c:spPr>
        <a:noFill/>
        <a:ln w="28843">
          <a:noFill/>
        </a:ln>
      </c:spPr>
    </c:plotArea>
    <c:legend>
      <c:legendPos val="t"/>
      <c:layout>
        <c:manualLayout>
          <c:xMode val="edge"/>
          <c:yMode val="edge"/>
          <c:x val="0.42286501377410501"/>
          <c:y val="3.14465408805032E-2"/>
          <c:w val="0.26584022038567501"/>
          <c:h val="0.28930817610062898"/>
        </c:manualLayout>
      </c:layout>
      <c:overlay val="0"/>
      <c:spPr>
        <a:noFill/>
        <a:ln w="28843">
          <a:noFill/>
        </a:ln>
      </c:spPr>
      <c:txPr>
        <a:bodyPr/>
        <a:lstStyle/>
        <a:p>
          <a:pPr>
            <a:defRPr sz="1879" b="0" i="0" u="none" strike="noStrike" baseline="0">
              <a:solidFill>
                <a:schemeClr val="tx1"/>
              </a:solidFill>
              <a:latin typeface="Arial"/>
              <a:ea typeface="Arial"/>
              <a:cs typeface="Arial"/>
            </a:defRPr>
          </a:pPr>
          <a:endParaRPr lang="en-US"/>
        </a:p>
      </c:txPr>
    </c:legend>
    <c:plotVisOnly val="1"/>
    <c:dispBlanksAs val="zero"/>
    <c:showDLblsOverMax val="0"/>
  </c:chart>
  <c:spPr>
    <a:noFill/>
    <a:ln>
      <a:noFill/>
    </a:ln>
  </c:spPr>
  <c:txPr>
    <a:bodyPr/>
    <a:lstStyle/>
    <a:p>
      <a:pPr>
        <a:defRPr sz="2044"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4.3682081047791997E-2"/>
          <c:y val="4.8829656658580099E-2"/>
          <c:w val="0.91428442018781997"/>
          <c:h val="0.75240272673314801"/>
        </c:manualLayout>
      </c:layout>
      <c:barChart>
        <c:barDir val="col"/>
        <c:grouping val="clustered"/>
        <c:varyColors val="0"/>
        <c:ser>
          <c:idx val="1"/>
          <c:order val="1"/>
          <c:tx>
            <c:v>Recession</c:v>
          </c:tx>
          <c:spPr>
            <a:solidFill>
              <a:srgbClr val="FFD9E4"/>
            </a:solidFill>
            <a:effectLst/>
          </c:spPr>
          <c:invertIfNegative val="0"/>
          <c:cat>
            <c:numRef>
              <c:f>Data!$A$5:$A$574</c:f>
              <c:numCache>
                <c:formatCode>yyyy\-mm\-dd</c:formatCode>
                <c:ptCount val="570"/>
                <c:pt idx="0">
                  <c:v>24654</c:v>
                </c:pt>
                <c:pt idx="1">
                  <c:v>24685</c:v>
                </c:pt>
                <c:pt idx="2">
                  <c:v>24716</c:v>
                </c:pt>
                <c:pt idx="3">
                  <c:v>24746</c:v>
                </c:pt>
                <c:pt idx="4">
                  <c:v>24777</c:v>
                </c:pt>
                <c:pt idx="5">
                  <c:v>24807</c:v>
                </c:pt>
                <c:pt idx="6">
                  <c:v>24838</c:v>
                </c:pt>
                <c:pt idx="7">
                  <c:v>24869</c:v>
                </c:pt>
                <c:pt idx="8">
                  <c:v>24898</c:v>
                </c:pt>
                <c:pt idx="9">
                  <c:v>24929</c:v>
                </c:pt>
                <c:pt idx="10">
                  <c:v>24959</c:v>
                </c:pt>
                <c:pt idx="11">
                  <c:v>24990</c:v>
                </c:pt>
                <c:pt idx="12">
                  <c:v>25020</c:v>
                </c:pt>
                <c:pt idx="13">
                  <c:v>25051</c:v>
                </c:pt>
                <c:pt idx="14">
                  <c:v>25082</c:v>
                </c:pt>
                <c:pt idx="15">
                  <c:v>25112</c:v>
                </c:pt>
                <c:pt idx="16">
                  <c:v>25143</c:v>
                </c:pt>
                <c:pt idx="17">
                  <c:v>25173</c:v>
                </c:pt>
                <c:pt idx="18">
                  <c:v>25204</c:v>
                </c:pt>
                <c:pt idx="19">
                  <c:v>25235</c:v>
                </c:pt>
                <c:pt idx="20">
                  <c:v>25263</c:v>
                </c:pt>
                <c:pt idx="21">
                  <c:v>25294</c:v>
                </c:pt>
                <c:pt idx="22">
                  <c:v>25324</c:v>
                </c:pt>
                <c:pt idx="23">
                  <c:v>25355</c:v>
                </c:pt>
                <c:pt idx="24">
                  <c:v>25385</c:v>
                </c:pt>
                <c:pt idx="25">
                  <c:v>25416</c:v>
                </c:pt>
                <c:pt idx="26">
                  <c:v>25447</c:v>
                </c:pt>
                <c:pt idx="27">
                  <c:v>25477</c:v>
                </c:pt>
                <c:pt idx="28">
                  <c:v>25508</c:v>
                </c:pt>
                <c:pt idx="29">
                  <c:v>25538</c:v>
                </c:pt>
                <c:pt idx="30">
                  <c:v>25569</c:v>
                </c:pt>
                <c:pt idx="31">
                  <c:v>25600</c:v>
                </c:pt>
                <c:pt idx="32">
                  <c:v>25628</c:v>
                </c:pt>
                <c:pt idx="33">
                  <c:v>25659</c:v>
                </c:pt>
                <c:pt idx="34">
                  <c:v>25689</c:v>
                </c:pt>
                <c:pt idx="35">
                  <c:v>25720</c:v>
                </c:pt>
                <c:pt idx="36">
                  <c:v>25750</c:v>
                </c:pt>
                <c:pt idx="37">
                  <c:v>25781</c:v>
                </c:pt>
                <c:pt idx="38">
                  <c:v>25812</c:v>
                </c:pt>
                <c:pt idx="39">
                  <c:v>25842</c:v>
                </c:pt>
                <c:pt idx="40">
                  <c:v>25873</c:v>
                </c:pt>
                <c:pt idx="41">
                  <c:v>25903</c:v>
                </c:pt>
                <c:pt idx="42">
                  <c:v>25934</c:v>
                </c:pt>
                <c:pt idx="43">
                  <c:v>25965</c:v>
                </c:pt>
                <c:pt idx="44">
                  <c:v>25993</c:v>
                </c:pt>
                <c:pt idx="45">
                  <c:v>26024</c:v>
                </c:pt>
                <c:pt idx="46">
                  <c:v>26054</c:v>
                </c:pt>
                <c:pt idx="47">
                  <c:v>26085</c:v>
                </c:pt>
                <c:pt idx="48">
                  <c:v>26115</c:v>
                </c:pt>
                <c:pt idx="49">
                  <c:v>26146</c:v>
                </c:pt>
                <c:pt idx="50">
                  <c:v>26177</c:v>
                </c:pt>
                <c:pt idx="51">
                  <c:v>26207</c:v>
                </c:pt>
                <c:pt idx="52">
                  <c:v>26238</c:v>
                </c:pt>
                <c:pt idx="53">
                  <c:v>26268</c:v>
                </c:pt>
                <c:pt idx="54">
                  <c:v>26299</c:v>
                </c:pt>
                <c:pt idx="55">
                  <c:v>26330</c:v>
                </c:pt>
                <c:pt idx="56">
                  <c:v>26359</c:v>
                </c:pt>
                <c:pt idx="57">
                  <c:v>26390</c:v>
                </c:pt>
                <c:pt idx="58">
                  <c:v>26420</c:v>
                </c:pt>
                <c:pt idx="59">
                  <c:v>26451</c:v>
                </c:pt>
                <c:pt idx="60">
                  <c:v>26481</c:v>
                </c:pt>
                <c:pt idx="61">
                  <c:v>26512</c:v>
                </c:pt>
                <c:pt idx="62">
                  <c:v>26543</c:v>
                </c:pt>
                <c:pt idx="63">
                  <c:v>26573</c:v>
                </c:pt>
                <c:pt idx="64">
                  <c:v>26604</c:v>
                </c:pt>
                <c:pt idx="65">
                  <c:v>26634</c:v>
                </c:pt>
                <c:pt idx="66">
                  <c:v>26665</c:v>
                </c:pt>
                <c:pt idx="67">
                  <c:v>26696</c:v>
                </c:pt>
                <c:pt idx="68">
                  <c:v>26724</c:v>
                </c:pt>
                <c:pt idx="69">
                  <c:v>26755</c:v>
                </c:pt>
                <c:pt idx="70">
                  <c:v>26785</c:v>
                </c:pt>
                <c:pt idx="71">
                  <c:v>26816</c:v>
                </c:pt>
                <c:pt idx="72">
                  <c:v>26846</c:v>
                </c:pt>
                <c:pt idx="73">
                  <c:v>26877</c:v>
                </c:pt>
                <c:pt idx="74">
                  <c:v>26908</c:v>
                </c:pt>
                <c:pt idx="75">
                  <c:v>26938</c:v>
                </c:pt>
                <c:pt idx="76">
                  <c:v>26969</c:v>
                </c:pt>
                <c:pt idx="77">
                  <c:v>26999</c:v>
                </c:pt>
                <c:pt idx="78">
                  <c:v>27030</c:v>
                </c:pt>
                <c:pt idx="79">
                  <c:v>27061</c:v>
                </c:pt>
                <c:pt idx="80">
                  <c:v>27089</c:v>
                </c:pt>
                <c:pt idx="81">
                  <c:v>27120</c:v>
                </c:pt>
                <c:pt idx="82">
                  <c:v>27150</c:v>
                </c:pt>
                <c:pt idx="83">
                  <c:v>27181</c:v>
                </c:pt>
                <c:pt idx="84">
                  <c:v>27211</c:v>
                </c:pt>
                <c:pt idx="85">
                  <c:v>27242</c:v>
                </c:pt>
                <c:pt idx="86">
                  <c:v>27273</c:v>
                </c:pt>
                <c:pt idx="87">
                  <c:v>27303</c:v>
                </c:pt>
                <c:pt idx="88">
                  <c:v>27334</c:v>
                </c:pt>
                <c:pt idx="89">
                  <c:v>27364</c:v>
                </c:pt>
                <c:pt idx="90">
                  <c:v>27395</c:v>
                </c:pt>
                <c:pt idx="91">
                  <c:v>27426</c:v>
                </c:pt>
                <c:pt idx="92">
                  <c:v>27454</c:v>
                </c:pt>
                <c:pt idx="93">
                  <c:v>27485</c:v>
                </c:pt>
                <c:pt idx="94">
                  <c:v>27515</c:v>
                </c:pt>
                <c:pt idx="95">
                  <c:v>27546</c:v>
                </c:pt>
                <c:pt idx="96">
                  <c:v>27576</c:v>
                </c:pt>
                <c:pt idx="97">
                  <c:v>27607</c:v>
                </c:pt>
                <c:pt idx="98">
                  <c:v>27638</c:v>
                </c:pt>
                <c:pt idx="99">
                  <c:v>27668</c:v>
                </c:pt>
                <c:pt idx="100">
                  <c:v>27699</c:v>
                </c:pt>
                <c:pt idx="101">
                  <c:v>27729</c:v>
                </c:pt>
                <c:pt idx="102">
                  <c:v>27760</c:v>
                </c:pt>
                <c:pt idx="103">
                  <c:v>27791</c:v>
                </c:pt>
                <c:pt idx="104">
                  <c:v>27820</c:v>
                </c:pt>
                <c:pt idx="105">
                  <c:v>27851</c:v>
                </c:pt>
                <c:pt idx="106">
                  <c:v>27881</c:v>
                </c:pt>
                <c:pt idx="107">
                  <c:v>27912</c:v>
                </c:pt>
                <c:pt idx="108">
                  <c:v>27942</c:v>
                </c:pt>
                <c:pt idx="109">
                  <c:v>27973</c:v>
                </c:pt>
                <c:pt idx="110">
                  <c:v>28004</c:v>
                </c:pt>
                <c:pt idx="111">
                  <c:v>28034</c:v>
                </c:pt>
                <c:pt idx="112">
                  <c:v>28065</c:v>
                </c:pt>
                <c:pt idx="113">
                  <c:v>28095</c:v>
                </c:pt>
                <c:pt idx="114">
                  <c:v>28126</c:v>
                </c:pt>
                <c:pt idx="115">
                  <c:v>28157</c:v>
                </c:pt>
                <c:pt idx="116">
                  <c:v>28185</c:v>
                </c:pt>
                <c:pt idx="117">
                  <c:v>28216</c:v>
                </c:pt>
                <c:pt idx="118">
                  <c:v>28246</c:v>
                </c:pt>
                <c:pt idx="119">
                  <c:v>28277</c:v>
                </c:pt>
                <c:pt idx="120">
                  <c:v>28307</c:v>
                </c:pt>
                <c:pt idx="121">
                  <c:v>28338</c:v>
                </c:pt>
                <c:pt idx="122">
                  <c:v>28369</c:v>
                </c:pt>
                <c:pt idx="123">
                  <c:v>28399</c:v>
                </c:pt>
                <c:pt idx="124">
                  <c:v>28430</c:v>
                </c:pt>
                <c:pt idx="125">
                  <c:v>28460</c:v>
                </c:pt>
                <c:pt idx="126">
                  <c:v>28491</c:v>
                </c:pt>
                <c:pt idx="127">
                  <c:v>28522</c:v>
                </c:pt>
                <c:pt idx="128">
                  <c:v>28550</c:v>
                </c:pt>
                <c:pt idx="129">
                  <c:v>28581</c:v>
                </c:pt>
                <c:pt idx="130">
                  <c:v>28611</c:v>
                </c:pt>
                <c:pt idx="131">
                  <c:v>28642</c:v>
                </c:pt>
                <c:pt idx="132">
                  <c:v>28672</c:v>
                </c:pt>
                <c:pt idx="133">
                  <c:v>28703</c:v>
                </c:pt>
                <c:pt idx="134">
                  <c:v>28734</c:v>
                </c:pt>
                <c:pt idx="135">
                  <c:v>28764</c:v>
                </c:pt>
                <c:pt idx="136">
                  <c:v>28795</c:v>
                </c:pt>
                <c:pt idx="137">
                  <c:v>28825</c:v>
                </c:pt>
                <c:pt idx="138">
                  <c:v>28856</c:v>
                </c:pt>
                <c:pt idx="139">
                  <c:v>28887</c:v>
                </c:pt>
                <c:pt idx="140">
                  <c:v>28915</c:v>
                </c:pt>
                <c:pt idx="141">
                  <c:v>28946</c:v>
                </c:pt>
                <c:pt idx="142">
                  <c:v>28976</c:v>
                </c:pt>
                <c:pt idx="143">
                  <c:v>29007</c:v>
                </c:pt>
                <c:pt idx="144">
                  <c:v>29037</c:v>
                </c:pt>
                <c:pt idx="145">
                  <c:v>29068</c:v>
                </c:pt>
                <c:pt idx="146">
                  <c:v>29099</c:v>
                </c:pt>
                <c:pt idx="147">
                  <c:v>29129</c:v>
                </c:pt>
                <c:pt idx="148">
                  <c:v>29160</c:v>
                </c:pt>
                <c:pt idx="149">
                  <c:v>29190</c:v>
                </c:pt>
                <c:pt idx="150">
                  <c:v>29221</c:v>
                </c:pt>
                <c:pt idx="151">
                  <c:v>29252</c:v>
                </c:pt>
                <c:pt idx="152">
                  <c:v>29281</c:v>
                </c:pt>
                <c:pt idx="153">
                  <c:v>29312</c:v>
                </c:pt>
                <c:pt idx="154">
                  <c:v>29342</c:v>
                </c:pt>
                <c:pt idx="155">
                  <c:v>29373</c:v>
                </c:pt>
                <c:pt idx="156">
                  <c:v>29403</c:v>
                </c:pt>
                <c:pt idx="157">
                  <c:v>29434</c:v>
                </c:pt>
                <c:pt idx="158">
                  <c:v>29465</c:v>
                </c:pt>
                <c:pt idx="159">
                  <c:v>29495</c:v>
                </c:pt>
                <c:pt idx="160">
                  <c:v>29526</c:v>
                </c:pt>
                <c:pt idx="161">
                  <c:v>29556</c:v>
                </c:pt>
                <c:pt idx="162">
                  <c:v>29587</c:v>
                </c:pt>
                <c:pt idx="163">
                  <c:v>29618</c:v>
                </c:pt>
                <c:pt idx="164">
                  <c:v>29646</c:v>
                </c:pt>
                <c:pt idx="165">
                  <c:v>29677</c:v>
                </c:pt>
                <c:pt idx="166">
                  <c:v>29707</c:v>
                </c:pt>
                <c:pt idx="167">
                  <c:v>29738</c:v>
                </c:pt>
                <c:pt idx="168">
                  <c:v>29768</c:v>
                </c:pt>
                <c:pt idx="169">
                  <c:v>29799</c:v>
                </c:pt>
                <c:pt idx="170">
                  <c:v>29830</c:v>
                </c:pt>
                <c:pt idx="171">
                  <c:v>29860</c:v>
                </c:pt>
                <c:pt idx="172">
                  <c:v>29891</c:v>
                </c:pt>
                <c:pt idx="173">
                  <c:v>29921</c:v>
                </c:pt>
                <c:pt idx="174">
                  <c:v>29952</c:v>
                </c:pt>
                <c:pt idx="175">
                  <c:v>29983</c:v>
                </c:pt>
                <c:pt idx="176">
                  <c:v>30011</c:v>
                </c:pt>
                <c:pt idx="177">
                  <c:v>30042</c:v>
                </c:pt>
                <c:pt idx="178">
                  <c:v>30072</c:v>
                </c:pt>
                <c:pt idx="179">
                  <c:v>30103</c:v>
                </c:pt>
                <c:pt idx="180">
                  <c:v>30133</c:v>
                </c:pt>
                <c:pt idx="181">
                  <c:v>30164</c:v>
                </c:pt>
                <c:pt idx="182">
                  <c:v>30195</c:v>
                </c:pt>
                <c:pt idx="183">
                  <c:v>30225</c:v>
                </c:pt>
                <c:pt idx="184">
                  <c:v>30256</c:v>
                </c:pt>
                <c:pt idx="185">
                  <c:v>30286</c:v>
                </c:pt>
                <c:pt idx="186">
                  <c:v>30317</c:v>
                </c:pt>
                <c:pt idx="187">
                  <c:v>30348</c:v>
                </c:pt>
                <c:pt idx="188">
                  <c:v>30376</c:v>
                </c:pt>
                <c:pt idx="189">
                  <c:v>30407</c:v>
                </c:pt>
                <c:pt idx="190">
                  <c:v>30437</c:v>
                </c:pt>
                <c:pt idx="191">
                  <c:v>30468</c:v>
                </c:pt>
                <c:pt idx="192">
                  <c:v>30498</c:v>
                </c:pt>
                <c:pt idx="193">
                  <c:v>30529</c:v>
                </c:pt>
                <c:pt idx="194">
                  <c:v>30560</c:v>
                </c:pt>
                <c:pt idx="195">
                  <c:v>30590</c:v>
                </c:pt>
                <c:pt idx="196">
                  <c:v>30621</c:v>
                </c:pt>
                <c:pt idx="197">
                  <c:v>30651</c:v>
                </c:pt>
                <c:pt idx="198">
                  <c:v>30682</c:v>
                </c:pt>
                <c:pt idx="199">
                  <c:v>30713</c:v>
                </c:pt>
                <c:pt idx="200">
                  <c:v>30742</c:v>
                </c:pt>
                <c:pt idx="201">
                  <c:v>30773</c:v>
                </c:pt>
                <c:pt idx="202">
                  <c:v>30803</c:v>
                </c:pt>
                <c:pt idx="203">
                  <c:v>30834</c:v>
                </c:pt>
                <c:pt idx="204">
                  <c:v>30864</c:v>
                </c:pt>
                <c:pt idx="205">
                  <c:v>30895</c:v>
                </c:pt>
                <c:pt idx="206">
                  <c:v>30926</c:v>
                </c:pt>
                <c:pt idx="207">
                  <c:v>30956</c:v>
                </c:pt>
                <c:pt idx="208">
                  <c:v>30987</c:v>
                </c:pt>
                <c:pt idx="209">
                  <c:v>31017</c:v>
                </c:pt>
                <c:pt idx="210">
                  <c:v>31048</c:v>
                </c:pt>
                <c:pt idx="211">
                  <c:v>31079</c:v>
                </c:pt>
                <c:pt idx="212">
                  <c:v>31107</c:v>
                </c:pt>
                <c:pt idx="213">
                  <c:v>31138</c:v>
                </c:pt>
                <c:pt idx="214">
                  <c:v>31168</c:v>
                </c:pt>
                <c:pt idx="215">
                  <c:v>31199</c:v>
                </c:pt>
                <c:pt idx="216">
                  <c:v>31229</c:v>
                </c:pt>
                <c:pt idx="217">
                  <c:v>31260</c:v>
                </c:pt>
                <c:pt idx="218">
                  <c:v>31291</c:v>
                </c:pt>
                <c:pt idx="219">
                  <c:v>31321</c:v>
                </c:pt>
                <c:pt idx="220">
                  <c:v>31352</c:v>
                </c:pt>
                <c:pt idx="221">
                  <c:v>31382</c:v>
                </c:pt>
                <c:pt idx="222">
                  <c:v>31413</c:v>
                </c:pt>
                <c:pt idx="223">
                  <c:v>31444</c:v>
                </c:pt>
                <c:pt idx="224">
                  <c:v>31472</c:v>
                </c:pt>
                <c:pt idx="225">
                  <c:v>31503</c:v>
                </c:pt>
                <c:pt idx="226">
                  <c:v>31533</c:v>
                </c:pt>
                <c:pt idx="227">
                  <c:v>31564</c:v>
                </c:pt>
                <c:pt idx="228">
                  <c:v>31594</c:v>
                </c:pt>
                <c:pt idx="229">
                  <c:v>31625</c:v>
                </c:pt>
                <c:pt idx="230">
                  <c:v>31656</c:v>
                </c:pt>
                <c:pt idx="231">
                  <c:v>31686</c:v>
                </c:pt>
                <c:pt idx="232">
                  <c:v>31717</c:v>
                </c:pt>
                <c:pt idx="233">
                  <c:v>31747</c:v>
                </c:pt>
                <c:pt idx="234">
                  <c:v>31778</c:v>
                </c:pt>
                <c:pt idx="235">
                  <c:v>31809</c:v>
                </c:pt>
                <c:pt idx="236">
                  <c:v>31837</c:v>
                </c:pt>
                <c:pt idx="237">
                  <c:v>31868</c:v>
                </c:pt>
                <c:pt idx="238">
                  <c:v>31898</c:v>
                </c:pt>
                <c:pt idx="239">
                  <c:v>31929</c:v>
                </c:pt>
                <c:pt idx="240">
                  <c:v>31959</c:v>
                </c:pt>
                <c:pt idx="241">
                  <c:v>31990</c:v>
                </c:pt>
                <c:pt idx="242">
                  <c:v>32021</c:v>
                </c:pt>
                <c:pt idx="243">
                  <c:v>32051</c:v>
                </c:pt>
                <c:pt idx="244">
                  <c:v>32082</c:v>
                </c:pt>
                <c:pt idx="245">
                  <c:v>32112</c:v>
                </c:pt>
                <c:pt idx="246">
                  <c:v>32143</c:v>
                </c:pt>
                <c:pt idx="247">
                  <c:v>32174</c:v>
                </c:pt>
                <c:pt idx="248">
                  <c:v>32203</c:v>
                </c:pt>
                <c:pt idx="249">
                  <c:v>32234</c:v>
                </c:pt>
                <c:pt idx="250">
                  <c:v>32264</c:v>
                </c:pt>
                <c:pt idx="251">
                  <c:v>32295</c:v>
                </c:pt>
                <c:pt idx="252">
                  <c:v>32325</c:v>
                </c:pt>
                <c:pt idx="253">
                  <c:v>32356</c:v>
                </c:pt>
                <c:pt idx="254">
                  <c:v>32387</c:v>
                </c:pt>
                <c:pt idx="255">
                  <c:v>32417</c:v>
                </c:pt>
                <c:pt idx="256">
                  <c:v>32448</c:v>
                </c:pt>
                <c:pt idx="257">
                  <c:v>32478</c:v>
                </c:pt>
                <c:pt idx="258">
                  <c:v>32509</c:v>
                </c:pt>
                <c:pt idx="259">
                  <c:v>32540</c:v>
                </c:pt>
                <c:pt idx="260">
                  <c:v>32568</c:v>
                </c:pt>
                <c:pt idx="261">
                  <c:v>32599</c:v>
                </c:pt>
                <c:pt idx="262">
                  <c:v>32629</c:v>
                </c:pt>
                <c:pt idx="263">
                  <c:v>32660</c:v>
                </c:pt>
                <c:pt idx="264">
                  <c:v>32690</c:v>
                </c:pt>
                <c:pt idx="265">
                  <c:v>32721</c:v>
                </c:pt>
                <c:pt idx="266">
                  <c:v>32752</c:v>
                </c:pt>
                <c:pt idx="267">
                  <c:v>32782</c:v>
                </c:pt>
                <c:pt idx="268">
                  <c:v>32813</c:v>
                </c:pt>
                <c:pt idx="269">
                  <c:v>32843</c:v>
                </c:pt>
                <c:pt idx="270">
                  <c:v>32874</c:v>
                </c:pt>
                <c:pt idx="271">
                  <c:v>32905</c:v>
                </c:pt>
                <c:pt idx="272">
                  <c:v>32933</c:v>
                </c:pt>
                <c:pt idx="273">
                  <c:v>32964</c:v>
                </c:pt>
                <c:pt idx="274">
                  <c:v>32994</c:v>
                </c:pt>
                <c:pt idx="275">
                  <c:v>33025</c:v>
                </c:pt>
                <c:pt idx="276">
                  <c:v>33055</c:v>
                </c:pt>
                <c:pt idx="277">
                  <c:v>33086</c:v>
                </c:pt>
                <c:pt idx="278">
                  <c:v>33117</c:v>
                </c:pt>
                <c:pt idx="279">
                  <c:v>33147</c:v>
                </c:pt>
                <c:pt idx="280">
                  <c:v>33178</c:v>
                </c:pt>
                <c:pt idx="281">
                  <c:v>33208</c:v>
                </c:pt>
                <c:pt idx="282">
                  <c:v>33239</c:v>
                </c:pt>
                <c:pt idx="283">
                  <c:v>33270</c:v>
                </c:pt>
                <c:pt idx="284">
                  <c:v>33298</c:v>
                </c:pt>
                <c:pt idx="285">
                  <c:v>33329</c:v>
                </c:pt>
                <c:pt idx="286">
                  <c:v>33359</c:v>
                </c:pt>
                <c:pt idx="287">
                  <c:v>33390</c:v>
                </c:pt>
                <c:pt idx="288">
                  <c:v>33420</c:v>
                </c:pt>
                <c:pt idx="289">
                  <c:v>33451</c:v>
                </c:pt>
                <c:pt idx="290">
                  <c:v>33482</c:v>
                </c:pt>
                <c:pt idx="291">
                  <c:v>33512</c:v>
                </c:pt>
                <c:pt idx="292">
                  <c:v>33543</c:v>
                </c:pt>
                <c:pt idx="293">
                  <c:v>33573</c:v>
                </c:pt>
                <c:pt idx="294">
                  <c:v>33604</c:v>
                </c:pt>
                <c:pt idx="295">
                  <c:v>33635</c:v>
                </c:pt>
                <c:pt idx="296">
                  <c:v>33664</c:v>
                </c:pt>
                <c:pt idx="297">
                  <c:v>33695</c:v>
                </c:pt>
                <c:pt idx="298">
                  <c:v>33725</c:v>
                </c:pt>
                <c:pt idx="299">
                  <c:v>33756</c:v>
                </c:pt>
                <c:pt idx="300">
                  <c:v>33786</c:v>
                </c:pt>
                <c:pt idx="301">
                  <c:v>33817</c:v>
                </c:pt>
                <c:pt idx="302">
                  <c:v>33848</c:v>
                </c:pt>
                <c:pt idx="303">
                  <c:v>33878</c:v>
                </c:pt>
                <c:pt idx="304">
                  <c:v>33909</c:v>
                </c:pt>
                <c:pt idx="305">
                  <c:v>33939</c:v>
                </c:pt>
                <c:pt idx="306">
                  <c:v>33970</c:v>
                </c:pt>
                <c:pt idx="307">
                  <c:v>34001</c:v>
                </c:pt>
                <c:pt idx="308">
                  <c:v>34029</c:v>
                </c:pt>
                <c:pt idx="309">
                  <c:v>34060</c:v>
                </c:pt>
                <c:pt idx="310">
                  <c:v>34090</c:v>
                </c:pt>
                <c:pt idx="311">
                  <c:v>34121</c:v>
                </c:pt>
                <c:pt idx="312">
                  <c:v>34151</c:v>
                </c:pt>
                <c:pt idx="313">
                  <c:v>34182</c:v>
                </c:pt>
                <c:pt idx="314">
                  <c:v>34213</c:v>
                </c:pt>
                <c:pt idx="315">
                  <c:v>34243</c:v>
                </c:pt>
                <c:pt idx="316">
                  <c:v>34274</c:v>
                </c:pt>
                <c:pt idx="317">
                  <c:v>34304</c:v>
                </c:pt>
                <c:pt idx="318">
                  <c:v>34335</c:v>
                </c:pt>
                <c:pt idx="319">
                  <c:v>34366</c:v>
                </c:pt>
                <c:pt idx="320">
                  <c:v>34394</c:v>
                </c:pt>
                <c:pt idx="321">
                  <c:v>34425</c:v>
                </c:pt>
                <c:pt idx="322">
                  <c:v>34455</c:v>
                </c:pt>
                <c:pt idx="323">
                  <c:v>34486</c:v>
                </c:pt>
                <c:pt idx="324">
                  <c:v>34516</c:v>
                </c:pt>
                <c:pt idx="325">
                  <c:v>34547</c:v>
                </c:pt>
                <c:pt idx="326">
                  <c:v>34578</c:v>
                </c:pt>
                <c:pt idx="327">
                  <c:v>34608</c:v>
                </c:pt>
                <c:pt idx="328">
                  <c:v>34639</c:v>
                </c:pt>
                <c:pt idx="329">
                  <c:v>34669</c:v>
                </c:pt>
                <c:pt idx="330">
                  <c:v>34700</c:v>
                </c:pt>
                <c:pt idx="331">
                  <c:v>34731</c:v>
                </c:pt>
                <c:pt idx="332">
                  <c:v>34759</c:v>
                </c:pt>
                <c:pt idx="333">
                  <c:v>34790</c:v>
                </c:pt>
                <c:pt idx="334">
                  <c:v>34820</c:v>
                </c:pt>
                <c:pt idx="335">
                  <c:v>34851</c:v>
                </c:pt>
                <c:pt idx="336">
                  <c:v>34881</c:v>
                </c:pt>
                <c:pt idx="337">
                  <c:v>34912</c:v>
                </c:pt>
                <c:pt idx="338">
                  <c:v>34943</c:v>
                </c:pt>
                <c:pt idx="339">
                  <c:v>34973</c:v>
                </c:pt>
                <c:pt idx="340">
                  <c:v>35004</c:v>
                </c:pt>
                <c:pt idx="341">
                  <c:v>35034</c:v>
                </c:pt>
                <c:pt idx="342">
                  <c:v>35065</c:v>
                </c:pt>
                <c:pt idx="343">
                  <c:v>35096</c:v>
                </c:pt>
                <c:pt idx="344">
                  <c:v>35125</c:v>
                </c:pt>
                <c:pt idx="345">
                  <c:v>35156</c:v>
                </c:pt>
                <c:pt idx="346">
                  <c:v>35186</c:v>
                </c:pt>
                <c:pt idx="347">
                  <c:v>35217</c:v>
                </c:pt>
                <c:pt idx="348">
                  <c:v>35247</c:v>
                </c:pt>
                <c:pt idx="349">
                  <c:v>35278</c:v>
                </c:pt>
                <c:pt idx="350">
                  <c:v>35309</c:v>
                </c:pt>
                <c:pt idx="351">
                  <c:v>35339</c:v>
                </c:pt>
                <c:pt idx="352">
                  <c:v>35370</c:v>
                </c:pt>
                <c:pt idx="353">
                  <c:v>35400</c:v>
                </c:pt>
                <c:pt idx="354">
                  <c:v>35431</c:v>
                </c:pt>
                <c:pt idx="355">
                  <c:v>35462</c:v>
                </c:pt>
                <c:pt idx="356">
                  <c:v>35490</c:v>
                </c:pt>
                <c:pt idx="357">
                  <c:v>35521</c:v>
                </c:pt>
                <c:pt idx="358">
                  <c:v>35551</c:v>
                </c:pt>
                <c:pt idx="359">
                  <c:v>35582</c:v>
                </c:pt>
                <c:pt idx="360">
                  <c:v>35612</c:v>
                </c:pt>
                <c:pt idx="361">
                  <c:v>35643</c:v>
                </c:pt>
                <c:pt idx="362">
                  <c:v>35674</c:v>
                </c:pt>
                <c:pt idx="363">
                  <c:v>35704</c:v>
                </c:pt>
                <c:pt idx="364">
                  <c:v>35735</c:v>
                </c:pt>
                <c:pt idx="365">
                  <c:v>35765</c:v>
                </c:pt>
                <c:pt idx="366">
                  <c:v>35796</c:v>
                </c:pt>
                <c:pt idx="367">
                  <c:v>35827</c:v>
                </c:pt>
                <c:pt idx="368">
                  <c:v>35855</c:v>
                </c:pt>
                <c:pt idx="369">
                  <c:v>35886</c:v>
                </c:pt>
                <c:pt idx="370">
                  <c:v>35916</c:v>
                </c:pt>
                <c:pt idx="371">
                  <c:v>35947</c:v>
                </c:pt>
                <c:pt idx="372">
                  <c:v>35977</c:v>
                </c:pt>
                <c:pt idx="373">
                  <c:v>36008</c:v>
                </c:pt>
                <c:pt idx="374">
                  <c:v>36039</c:v>
                </c:pt>
                <c:pt idx="375">
                  <c:v>36069</c:v>
                </c:pt>
                <c:pt idx="376">
                  <c:v>36100</c:v>
                </c:pt>
                <c:pt idx="377">
                  <c:v>36130</c:v>
                </c:pt>
                <c:pt idx="378">
                  <c:v>36161</c:v>
                </c:pt>
                <c:pt idx="379">
                  <c:v>36192</c:v>
                </c:pt>
                <c:pt idx="380">
                  <c:v>36220</c:v>
                </c:pt>
                <c:pt idx="381">
                  <c:v>36251</c:v>
                </c:pt>
                <c:pt idx="382">
                  <c:v>36281</c:v>
                </c:pt>
                <c:pt idx="383">
                  <c:v>36312</c:v>
                </c:pt>
                <c:pt idx="384">
                  <c:v>36342</c:v>
                </c:pt>
                <c:pt idx="385">
                  <c:v>36373</c:v>
                </c:pt>
                <c:pt idx="386">
                  <c:v>36404</c:v>
                </c:pt>
                <c:pt idx="387">
                  <c:v>36434</c:v>
                </c:pt>
                <c:pt idx="388">
                  <c:v>36465</c:v>
                </c:pt>
                <c:pt idx="389">
                  <c:v>36495</c:v>
                </c:pt>
                <c:pt idx="390">
                  <c:v>36526</c:v>
                </c:pt>
                <c:pt idx="391">
                  <c:v>36557</c:v>
                </c:pt>
                <c:pt idx="392">
                  <c:v>36586</c:v>
                </c:pt>
                <c:pt idx="393">
                  <c:v>36617</c:v>
                </c:pt>
                <c:pt idx="394">
                  <c:v>36647</c:v>
                </c:pt>
                <c:pt idx="395">
                  <c:v>36678</c:v>
                </c:pt>
                <c:pt idx="396">
                  <c:v>36708</c:v>
                </c:pt>
                <c:pt idx="397">
                  <c:v>36739</c:v>
                </c:pt>
                <c:pt idx="398">
                  <c:v>36770</c:v>
                </c:pt>
                <c:pt idx="399">
                  <c:v>36800</c:v>
                </c:pt>
                <c:pt idx="400">
                  <c:v>36831</c:v>
                </c:pt>
                <c:pt idx="401">
                  <c:v>36861</c:v>
                </c:pt>
                <c:pt idx="402">
                  <c:v>36892</c:v>
                </c:pt>
                <c:pt idx="403">
                  <c:v>36923</c:v>
                </c:pt>
                <c:pt idx="404">
                  <c:v>36951</c:v>
                </c:pt>
                <c:pt idx="405">
                  <c:v>36982</c:v>
                </c:pt>
                <c:pt idx="406">
                  <c:v>37012</c:v>
                </c:pt>
                <c:pt idx="407">
                  <c:v>37043</c:v>
                </c:pt>
                <c:pt idx="408">
                  <c:v>37073</c:v>
                </c:pt>
                <c:pt idx="409">
                  <c:v>37104</c:v>
                </c:pt>
                <c:pt idx="410">
                  <c:v>37135</c:v>
                </c:pt>
                <c:pt idx="411">
                  <c:v>37165</c:v>
                </c:pt>
                <c:pt idx="412">
                  <c:v>37196</c:v>
                </c:pt>
                <c:pt idx="413">
                  <c:v>37226</c:v>
                </c:pt>
                <c:pt idx="414">
                  <c:v>37257</c:v>
                </c:pt>
                <c:pt idx="415">
                  <c:v>37288</c:v>
                </c:pt>
                <c:pt idx="416">
                  <c:v>37316</c:v>
                </c:pt>
                <c:pt idx="417">
                  <c:v>37347</c:v>
                </c:pt>
                <c:pt idx="418">
                  <c:v>37377</c:v>
                </c:pt>
                <c:pt idx="419">
                  <c:v>37408</c:v>
                </c:pt>
                <c:pt idx="420">
                  <c:v>37438</c:v>
                </c:pt>
                <c:pt idx="421">
                  <c:v>37469</c:v>
                </c:pt>
                <c:pt idx="422">
                  <c:v>37500</c:v>
                </c:pt>
                <c:pt idx="423">
                  <c:v>37530</c:v>
                </c:pt>
                <c:pt idx="424">
                  <c:v>37561</c:v>
                </c:pt>
                <c:pt idx="425">
                  <c:v>37591</c:v>
                </c:pt>
                <c:pt idx="426">
                  <c:v>37622</c:v>
                </c:pt>
                <c:pt idx="427">
                  <c:v>37653</c:v>
                </c:pt>
                <c:pt idx="428">
                  <c:v>37681</c:v>
                </c:pt>
                <c:pt idx="429">
                  <c:v>37712</c:v>
                </c:pt>
                <c:pt idx="430">
                  <c:v>37742</c:v>
                </c:pt>
                <c:pt idx="431">
                  <c:v>37773</c:v>
                </c:pt>
                <c:pt idx="432">
                  <c:v>37803</c:v>
                </c:pt>
                <c:pt idx="433">
                  <c:v>37834</c:v>
                </c:pt>
                <c:pt idx="434">
                  <c:v>37865</c:v>
                </c:pt>
                <c:pt idx="435">
                  <c:v>37895</c:v>
                </c:pt>
                <c:pt idx="436">
                  <c:v>37926</c:v>
                </c:pt>
                <c:pt idx="437">
                  <c:v>37956</c:v>
                </c:pt>
                <c:pt idx="438">
                  <c:v>37987</c:v>
                </c:pt>
                <c:pt idx="439">
                  <c:v>38018</c:v>
                </c:pt>
                <c:pt idx="440">
                  <c:v>38047</c:v>
                </c:pt>
                <c:pt idx="441">
                  <c:v>38078</c:v>
                </c:pt>
                <c:pt idx="442">
                  <c:v>38108</c:v>
                </c:pt>
                <c:pt idx="443">
                  <c:v>38139</c:v>
                </c:pt>
                <c:pt idx="444">
                  <c:v>38169</c:v>
                </c:pt>
                <c:pt idx="445">
                  <c:v>38200</c:v>
                </c:pt>
                <c:pt idx="446">
                  <c:v>38231</c:v>
                </c:pt>
                <c:pt idx="447">
                  <c:v>38261</c:v>
                </c:pt>
                <c:pt idx="448">
                  <c:v>38292</c:v>
                </c:pt>
                <c:pt idx="449">
                  <c:v>38322</c:v>
                </c:pt>
                <c:pt idx="450">
                  <c:v>38353</c:v>
                </c:pt>
                <c:pt idx="451">
                  <c:v>38384</c:v>
                </c:pt>
                <c:pt idx="452">
                  <c:v>38412</c:v>
                </c:pt>
                <c:pt idx="453">
                  <c:v>38443</c:v>
                </c:pt>
                <c:pt idx="454">
                  <c:v>38473</c:v>
                </c:pt>
                <c:pt idx="455">
                  <c:v>38504</c:v>
                </c:pt>
                <c:pt idx="456">
                  <c:v>38534</c:v>
                </c:pt>
                <c:pt idx="457">
                  <c:v>38565</c:v>
                </c:pt>
                <c:pt idx="458">
                  <c:v>38596</c:v>
                </c:pt>
                <c:pt idx="459">
                  <c:v>38626</c:v>
                </c:pt>
                <c:pt idx="460">
                  <c:v>38657</c:v>
                </c:pt>
                <c:pt idx="461">
                  <c:v>38687</c:v>
                </c:pt>
                <c:pt idx="462">
                  <c:v>38718</c:v>
                </c:pt>
                <c:pt idx="463">
                  <c:v>38749</c:v>
                </c:pt>
                <c:pt idx="464">
                  <c:v>38777</c:v>
                </c:pt>
                <c:pt idx="465">
                  <c:v>38808</c:v>
                </c:pt>
                <c:pt idx="466">
                  <c:v>38838</c:v>
                </c:pt>
                <c:pt idx="467">
                  <c:v>38869</c:v>
                </c:pt>
                <c:pt idx="468">
                  <c:v>38899</c:v>
                </c:pt>
                <c:pt idx="469">
                  <c:v>38930</c:v>
                </c:pt>
                <c:pt idx="470">
                  <c:v>38961</c:v>
                </c:pt>
                <c:pt idx="471">
                  <c:v>38991</c:v>
                </c:pt>
                <c:pt idx="472">
                  <c:v>39022</c:v>
                </c:pt>
                <c:pt idx="473">
                  <c:v>39052</c:v>
                </c:pt>
                <c:pt idx="474">
                  <c:v>39083</c:v>
                </c:pt>
                <c:pt idx="475">
                  <c:v>39114</c:v>
                </c:pt>
                <c:pt idx="476">
                  <c:v>39142</c:v>
                </c:pt>
                <c:pt idx="477">
                  <c:v>39173</c:v>
                </c:pt>
                <c:pt idx="478">
                  <c:v>39203</c:v>
                </c:pt>
                <c:pt idx="479">
                  <c:v>39234</c:v>
                </c:pt>
                <c:pt idx="480">
                  <c:v>39264</c:v>
                </c:pt>
                <c:pt idx="481">
                  <c:v>39295</c:v>
                </c:pt>
                <c:pt idx="482">
                  <c:v>39326</c:v>
                </c:pt>
                <c:pt idx="483">
                  <c:v>39356</c:v>
                </c:pt>
                <c:pt idx="484">
                  <c:v>39387</c:v>
                </c:pt>
                <c:pt idx="485">
                  <c:v>39417</c:v>
                </c:pt>
                <c:pt idx="486">
                  <c:v>39448</c:v>
                </c:pt>
                <c:pt idx="487">
                  <c:v>39479</c:v>
                </c:pt>
                <c:pt idx="488">
                  <c:v>39508</c:v>
                </c:pt>
                <c:pt idx="489">
                  <c:v>39539</c:v>
                </c:pt>
                <c:pt idx="490">
                  <c:v>39569</c:v>
                </c:pt>
                <c:pt idx="491">
                  <c:v>39600</c:v>
                </c:pt>
                <c:pt idx="492">
                  <c:v>39630</c:v>
                </c:pt>
                <c:pt idx="493">
                  <c:v>39661</c:v>
                </c:pt>
                <c:pt idx="494">
                  <c:v>39692</c:v>
                </c:pt>
                <c:pt idx="495">
                  <c:v>39722</c:v>
                </c:pt>
                <c:pt idx="496">
                  <c:v>39753</c:v>
                </c:pt>
                <c:pt idx="497">
                  <c:v>39783</c:v>
                </c:pt>
                <c:pt idx="498">
                  <c:v>39814</c:v>
                </c:pt>
                <c:pt idx="499">
                  <c:v>39845</c:v>
                </c:pt>
                <c:pt idx="500">
                  <c:v>39873</c:v>
                </c:pt>
                <c:pt idx="501">
                  <c:v>39904</c:v>
                </c:pt>
                <c:pt idx="502">
                  <c:v>39934</c:v>
                </c:pt>
                <c:pt idx="503">
                  <c:v>39965</c:v>
                </c:pt>
                <c:pt idx="504">
                  <c:v>39995</c:v>
                </c:pt>
                <c:pt idx="505">
                  <c:v>40026</c:v>
                </c:pt>
                <c:pt idx="506">
                  <c:v>40057</c:v>
                </c:pt>
                <c:pt idx="507">
                  <c:v>40087</c:v>
                </c:pt>
                <c:pt idx="508">
                  <c:v>40118</c:v>
                </c:pt>
                <c:pt idx="509">
                  <c:v>40148</c:v>
                </c:pt>
                <c:pt idx="510">
                  <c:v>40179</c:v>
                </c:pt>
                <c:pt idx="511">
                  <c:v>40210</c:v>
                </c:pt>
                <c:pt idx="512">
                  <c:v>40238</c:v>
                </c:pt>
                <c:pt idx="513">
                  <c:v>40269</c:v>
                </c:pt>
                <c:pt idx="514">
                  <c:v>40299</c:v>
                </c:pt>
                <c:pt idx="515">
                  <c:v>40330</c:v>
                </c:pt>
                <c:pt idx="516">
                  <c:v>40360</c:v>
                </c:pt>
                <c:pt idx="517">
                  <c:v>40391</c:v>
                </c:pt>
                <c:pt idx="518">
                  <c:v>40422</c:v>
                </c:pt>
                <c:pt idx="519">
                  <c:v>40452</c:v>
                </c:pt>
                <c:pt idx="520">
                  <c:v>40483</c:v>
                </c:pt>
                <c:pt idx="521">
                  <c:v>40513</c:v>
                </c:pt>
                <c:pt idx="522">
                  <c:v>40544</c:v>
                </c:pt>
                <c:pt idx="523">
                  <c:v>40575</c:v>
                </c:pt>
                <c:pt idx="524">
                  <c:v>40603</c:v>
                </c:pt>
                <c:pt idx="525">
                  <c:v>40634</c:v>
                </c:pt>
                <c:pt idx="526">
                  <c:v>40664</c:v>
                </c:pt>
                <c:pt idx="527">
                  <c:v>40695</c:v>
                </c:pt>
                <c:pt idx="528">
                  <c:v>40725</c:v>
                </c:pt>
                <c:pt idx="529">
                  <c:v>40756</c:v>
                </c:pt>
                <c:pt idx="530">
                  <c:v>40787</c:v>
                </c:pt>
                <c:pt idx="531">
                  <c:v>40817</c:v>
                </c:pt>
                <c:pt idx="532">
                  <c:v>40848</c:v>
                </c:pt>
                <c:pt idx="533">
                  <c:v>40878</c:v>
                </c:pt>
                <c:pt idx="534">
                  <c:v>40909</c:v>
                </c:pt>
                <c:pt idx="535">
                  <c:v>40940</c:v>
                </c:pt>
                <c:pt idx="536">
                  <c:v>40969</c:v>
                </c:pt>
                <c:pt idx="537">
                  <c:v>41000</c:v>
                </c:pt>
                <c:pt idx="538">
                  <c:v>41030</c:v>
                </c:pt>
                <c:pt idx="539">
                  <c:v>41061</c:v>
                </c:pt>
                <c:pt idx="540">
                  <c:v>41091</c:v>
                </c:pt>
                <c:pt idx="541">
                  <c:v>41122</c:v>
                </c:pt>
                <c:pt idx="542">
                  <c:v>41153</c:v>
                </c:pt>
                <c:pt idx="543">
                  <c:v>41183</c:v>
                </c:pt>
                <c:pt idx="544">
                  <c:v>41214</c:v>
                </c:pt>
                <c:pt idx="545">
                  <c:v>41244</c:v>
                </c:pt>
                <c:pt idx="546">
                  <c:v>41275</c:v>
                </c:pt>
                <c:pt idx="547">
                  <c:v>41306</c:v>
                </c:pt>
                <c:pt idx="548">
                  <c:v>41334</c:v>
                </c:pt>
                <c:pt idx="549">
                  <c:v>41365</c:v>
                </c:pt>
                <c:pt idx="550">
                  <c:v>41395</c:v>
                </c:pt>
                <c:pt idx="551">
                  <c:v>41426</c:v>
                </c:pt>
                <c:pt idx="552">
                  <c:v>41456</c:v>
                </c:pt>
                <c:pt idx="553">
                  <c:v>41487</c:v>
                </c:pt>
                <c:pt idx="554">
                  <c:v>41518</c:v>
                </c:pt>
                <c:pt idx="555">
                  <c:v>41548</c:v>
                </c:pt>
                <c:pt idx="556">
                  <c:v>41579</c:v>
                </c:pt>
                <c:pt idx="557">
                  <c:v>41609</c:v>
                </c:pt>
                <c:pt idx="558">
                  <c:v>41640</c:v>
                </c:pt>
                <c:pt idx="559">
                  <c:v>41671</c:v>
                </c:pt>
                <c:pt idx="560">
                  <c:v>41699</c:v>
                </c:pt>
                <c:pt idx="561">
                  <c:v>41730</c:v>
                </c:pt>
                <c:pt idx="562">
                  <c:v>41760</c:v>
                </c:pt>
                <c:pt idx="563">
                  <c:v>41791</c:v>
                </c:pt>
                <c:pt idx="564">
                  <c:v>41821</c:v>
                </c:pt>
                <c:pt idx="565">
                  <c:v>41852</c:v>
                </c:pt>
                <c:pt idx="566">
                  <c:v>41883</c:v>
                </c:pt>
                <c:pt idx="567">
                  <c:v>41913</c:v>
                </c:pt>
                <c:pt idx="568">
                  <c:v>41944</c:v>
                </c:pt>
                <c:pt idx="569">
                  <c:v>41974</c:v>
                </c:pt>
              </c:numCache>
            </c:numRef>
          </c:cat>
          <c:val>
            <c:numRef>
              <c:f>Data!$C$5:$C$574</c:f>
              <c:numCache>
                <c:formatCode>General</c:formatCode>
                <c:ptCount val="570"/>
                <c:pt idx="29" formatCode="0">
                  <c:v>1</c:v>
                </c:pt>
                <c:pt idx="30" formatCode="0">
                  <c:v>1</c:v>
                </c:pt>
                <c:pt idx="31" formatCode="0">
                  <c:v>1</c:v>
                </c:pt>
                <c:pt idx="32" formatCode="0">
                  <c:v>1</c:v>
                </c:pt>
                <c:pt idx="33" formatCode="0">
                  <c:v>1</c:v>
                </c:pt>
                <c:pt idx="34" formatCode="0">
                  <c:v>1</c:v>
                </c:pt>
                <c:pt idx="35" formatCode="0">
                  <c:v>1</c:v>
                </c:pt>
                <c:pt idx="36" formatCode="0">
                  <c:v>1</c:v>
                </c:pt>
                <c:pt idx="37" formatCode="0">
                  <c:v>1</c:v>
                </c:pt>
                <c:pt idx="38" formatCode="0">
                  <c:v>1</c:v>
                </c:pt>
                <c:pt idx="39" formatCode="0">
                  <c:v>1</c:v>
                </c:pt>
                <c:pt idx="40" formatCode="0">
                  <c:v>1</c:v>
                </c:pt>
                <c:pt idx="76">
                  <c:v>1</c:v>
                </c:pt>
                <c:pt idx="77">
                  <c:v>1</c:v>
                </c:pt>
                <c:pt idx="78">
                  <c:v>1</c:v>
                </c:pt>
                <c:pt idx="79">
                  <c:v>1</c:v>
                </c:pt>
                <c:pt idx="80">
                  <c:v>1</c:v>
                </c:pt>
                <c:pt idx="81">
                  <c:v>1</c:v>
                </c:pt>
                <c:pt idx="82">
                  <c:v>1</c:v>
                </c:pt>
                <c:pt idx="83">
                  <c:v>1</c:v>
                </c:pt>
                <c:pt idx="84">
                  <c:v>1</c:v>
                </c:pt>
                <c:pt idx="85">
                  <c:v>1</c:v>
                </c:pt>
                <c:pt idx="86">
                  <c:v>1</c:v>
                </c:pt>
                <c:pt idx="87">
                  <c:v>1</c:v>
                </c:pt>
                <c:pt idx="88">
                  <c:v>1</c:v>
                </c:pt>
                <c:pt idx="89">
                  <c:v>1</c:v>
                </c:pt>
                <c:pt idx="90">
                  <c:v>1</c:v>
                </c:pt>
                <c:pt idx="91">
                  <c:v>1</c:v>
                </c:pt>
                <c:pt idx="92">
                  <c:v>1</c:v>
                </c:pt>
                <c:pt idx="150">
                  <c:v>1</c:v>
                </c:pt>
                <c:pt idx="151">
                  <c:v>1</c:v>
                </c:pt>
                <c:pt idx="152">
                  <c:v>1</c:v>
                </c:pt>
                <c:pt idx="153">
                  <c:v>1</c:v>
                </c:pt>
                <c:pt idx="154">
                  <c:v>1</c:v>
                </c:pt>
                <c:pt idx="155">
                  <c:v>1</c:v>
                </c:pt>
                <c:pt idx="156">
                  <c:v>1</c:v>
                </c:pt>
                <c:pt idx="168">
                  <c:v>1</c:v>
                </c:pt>
                <c:pt idx="169">
                  <c:v>1</c:v>
                </c:pt>
                <c:pt idx="170">
                  <c:v>1</c:v>
                </c:pt>
                <c:pt idx="171">
                  <c:v>1</c:v>
                </c:pt>
                <c:pt idx="172">
                  <c:v>1</c:v>
                </c:pt>
                <c:pt idx="173">
                  <c:v>1</c:v>
                </c:pt>
                <c:pt idx="174">
                  <c:v>1</c:v>
                </c:pt>
                <c:pt idx="175">
                  <c:v>1</c:v>
                </c:pt>
                <c:pt idx="176">
                  <c:v>1</c:v>
                </c:pt>
                <c:pt idx="177">
                  <c:v>1</c:v>
                </c:pt>
                <c:pt idx="178">
                  <c:v>1</c:v>
                </c:pt>
                <c:pt idx="179">
                  <c:v>1</c:v>
                </c:pt>
                <c:pt idx="180">
                  <c:v>1</c:v>
                </c:pt>
                <c:pt idx="181">
                  <c:v>1</c:v>
                </c:pt>
                <c:pt idx="182">
                  <c:v>1</c:v>
                </c:pt>
                <c:pt idx="183">
                  <c:v>1</c:v>
                </c:pt>
                <c:pt idx="184">
                  <c:v>1</c:v>
                </c:pt>
                <c:pt idx="276">
                  <c:v>1</c:v>
                </c:pt>
                <c:pt idx="277">
                  <c:v>1</c:v>
                </c:pt>
                <c:pt idx="278">
                  <c:v>1</c:v>
                </c:pt>
                <c:pt idx="279">
                  <c:v>1</c:v>
                </c:pt>
                <c:pt idx="280">
                  <c:v>1</c:v>
                </c:pt>
                <c:pt idx="281">
                  <c:v>1</c:v>
                </c:pt>
                <c:pt idx="282">
                  <c:v>1</c:v>
                </c:pt>
                <c:pt idx="283">
                  <c:v>1</c:v>
                </c:pt>
                <c:pt idx="284">
                  <c:v>1</c:v>
                </c:pt>
                <c:pt idx="404">
                  <c:v>1</c:v>
                </c:pt>
                <c:pt idx="405">
                  <c:v>1</c:v>
                </c:pt>
                <c:pt idx="406">
                  <c:v>1</c:v>
                </c:pt>
                <c:pt idx="407">
                  <c:v>1</c:v>
                </c:pt>
                <c:pt idx="408">
                  <c:v>1</c:v>
                </c:pt>
                <c:pt idx="409">
                  <c:v>1</c:v>
                </c:pt>
                <c:pt idx="410">
                  <c:v>1</c:v>
                </c:pt>
                <c:pt idx="411">
                  <c:v>1</c:v>
                </c:pt>
                <c:pt idx="412">
                  <c:v>1</c:v>
                </c:pt>
                <c:pt idx="485">
                  <c:v>1</c:v>
                </c:pt>
                <c:pt idx="486">
                  <c:v>1</c:v>
                </c:pt>
                <c:pt idx="487">
                  <c:v>1</c:v>
                </c:pt>
                <c:pt idx="488">
                  <c:v>1</c:v>
                </c:pt>
                <c:pt idx="489">
                  <c:v>1</c:v>
                </c:pt>
                <c:pt idx="490">
                  <c:v>1</c:v>
                </c:pt>
                <c:pt idx="491">
                  <c:v>1</c:v>
                </c:pt>
                <c:pt idx="492">
                  <c:v>1</c:v>
                </c:pt>
                <c:pt idx="493">
                  <c:v>1</c:v>
                </c:pt>
                <c:pt idx="494">
                  <c:v>1</c:v>
                </c:pt>
                <c:pt idx="495">
                  <c:v>1</c:v>
                </c:pt>
                <c:pt idx="496">
                  <c:v>1</c:v>
                </c:pt>
                <c:pt idx="497">
                  <c:v>1</c:v>
                </c:pt>
                <c:pt idx="498">
                  <c:v>1</c:v>
                </c:pt>
                <c:pt idx="499">
                  <c:v>1</c:v>
                </c:pt>
                <c:pt idx="500">
                  <c:v>1</c:v>
                </c:pt>
                <c:pt idx="501">
                  <c:v>1</c:v>
                </c:pt>
                <c:pt idx="502">
                  <c:v>1</c:v>
                </c:pt>
                <c:pt idx="503">
                  <c:v>1</c:v>
                </c:pt>
              </c:numCache>
            </c:numRef>
          </c:val>
        </c:ser>
        <c:dLbls>
          <c:showLegendKey val="0"/>
          <c:showVal val="0"/>
          <c:showCatName val="0"/>
          <c:showSerName val="0"/>
          <c:showPercent val="0"/>
          <c:showBubbleSize val="0"/>
        </c:dLbls>
        <c:gapWidth val="0"/>
        <c:axId val="192814464"/>
        <c:axId val="192812928"/>
      </c:barChart>
      <c:lineChart>
        <c:grouping val="standard"/>
        <c:varyColors val="0"/>
        <c:ser>
          <c:idx val="0"/>
          <c:order val="0"/>
          <c:tx>
            <c:v>Median unemployment duration</c:v>
          </c:tx>
          <c:spPr>
            <a:ln w="44450">
              <a:solidFill>
                <a:srgbClr val="C00000"/>
              </a:solidFill>
            </a:ln>
          </c:spPr>
          <c:marker>
            <c:symbol val="none"/>
          </c:marker>
          <c:cat>
            <c:numRef>
              <c:f>Data!$A$5:$A$574</c:f>
              <c:numCache>
                <c:formatCode>yyyy\-mm\-dd</c:formatCode>
                <c:ptCount val="570"/>
                <c:pt idx="0">
                  <c:v>24654</c:v>
                </c:pt>
                <c:pt idx="1">
                  <c:v>24685</c:v>
                </c:pt>
                <c:pt idx="2">
                  <c:v>24716</c:v>
                </c:pt>
                <c:pt idx="3">
                  <c:v>24746</c:v>
                </c:pt>
                <c:pt idx="4">
                  <c:v>24777</c:v>
                </c:pt>
                <c:pt idx="5">
                  <c:v>24807</c:v>
                </c:pt>
                <c:pt idx="6">
                  <c:v>24838</c:v>
                </c:pt>
                <c:pt idx="7">
                  <c:v>24869</c:v>
                </c:pt>
                <c:pt idx="8">
                  <c:v>24898</c:v>
                </c:pt>
                <c:pt idx="9">
                  <c:v>24929</c:v>
                </c:pt>
                <c:pt idx="10">
                  <c:v>24959</c:v>
                </c:pt>
                <c:pt idx="11">
                  <c:v>24990</c:v>
                </c:pt>
                <c:pt idx="12">
                  <c:v>25020</c:v>
                </c:pt>
                <c:pt idx="13">
                  <c:v>25051</c:v>
                </c:pt>
                <c:pt idx="14">
                  <c:v>25082</c:v>
                </c:pt>
                <c:pt idx="15">
                  <c:v>25112</c:v>
                </c:pt>
                <c:pt idx="16">
                  <c:v>25143</c:v>
                </c:pt>
                <c:pt idx="17">
                  <c:v>25173</c:v>
                </c:pt>
                <c:pt idx="18">
                  <c:v>25204</c:v>
                </c:pt>
                <c:pt idx="19">
                  <c:v>25235</c:v>
                </c:pt>
                <c:pt idx="20">
                  <c:v>25263</c:v>
                </c:pt>
                <c:pt idx="21">
                  <c:v>25294</c:v>
                </c:pt>
                <c:pt idx="22">
                  <c:v>25324</c:v>
                </c:pt>
                <c:pt idx="23">
                  <c:v>25355</c:v>
                </c:pt>
                <c:pt idx="24">
                  <c:v>25385</c:v>
                </c:pt>
                <c:pt idx="25">
                  <c:v>25416</c:v>
                </c:pt>
                <c:pt idx="26">
                  <c:v>25447</c:v>
                </c:pt>
                <c:pt idx="27">
                  <c:v>25477</c:v>
                </c:pt>
                <c:pt idx="28">
                  <c:v>25508</c:v>
                </c:pt>
                <c:pt idx="29">
                  <c:v>25538</c:v>
                </c:pt>
                <c:pt idx="30">
                  <c:v>25569</c:v>
                </c:pt>
                <c:pt idx="31">
                  <c:v>25600</c:v>
                </c:pt>
                <c:pt idx="32">
                  <c:v>25628</c:v>
                </c:pt>
                <c:pt idx="33">
                  <c:v>25659</c:v>
                </c:pt>
                <c:pt idx="34">
                  <c:v>25689</c:v>
                </c:pt>
                <c:pt idx="35">
                  <c:v>25720</c:v>
                </c:pt>
                <c:pt idx="36">
                  <c:v>25750</c:v>
                </c:pt>
                <c:pt idx="37">
                  <c:v>25781</c:v>
                </c:pt>
                <c:pt idx="38">
                  <c:v>25812</c:v>
                </c:pt>
                <c:pt idx="39">
                  <c:v>25842</c:v>
                </c:pt>
                <c:pt idx="40">
                  <c:v>25873</c:v>
                </c:pt>
                <c:pt idx="41">
                  <c:v>25903</c:v>
                </c:pt>
                <c:pt idx="42">
                  <c:v>25934</c:v>
                </c:pt>
                <c:pt idx="43">
                  <c:v>25965</c:v>
                </c:pt>
                <c:pt idx="44">
                  <c:v>25993</c:v>
                </c:pt>
                <c:pt idx="45">
                  <c:v>26024</c:v>
                </c:pt>
                <c:pt idx="46">
                  <c:v>26054</c:v>
                </c:pt>
                <c:pt idx="47">
                  <c:v>26085</c:v>
                </c:pt>
                <c:pt idx="48">
                  <c:v>26115</c:v>
                </c:pt>
                <c:pt idx="49">
                  <c:v>26146</c:v>
                </c:pt>
                <c:pt idx="50">
                  <c:v>26177</c:v>
                </c:pt>
                <c:pt idx="51">
                  <c:v>26207</c:v>
                </c:pt>
                <c:pt idx="52">
                  <c:v>26238</c:v>
                </c:pt>
                <c:pt idx="53">
                  <c:v>26268</c:v>
                </c:pt>
                <c:pt idx="54">
                  <c:v>26299</c:v>
                </c:pt>
                <c:pt idx="55">
                  <c:v>26330</c:v>
                </c:pt>
                <c:pt idx="56">
                  <c:v>26359</c:v>
                </c:pt>
                <c:pt idx="57">
                  <c:v>26390</c:v>
                </c:pt>
                <c:pt idx="58">
                  <c:v>26420</c:v>
                </c:pt>
                <c:pt idx="59">
                  <c:v>26451</c:v>
                </c:pt>
                <c:pt idx="60">
                  <c:v>26481</c:v>
                </c:pt>
                <c:pt idx="61">
                  <c:v>26512</c:v>
                </c:pt>
                <c:pt idx="62">
                  <c:v>26543</c:v>
                </c:pt>
                <c:pt idx="63">
                  <c:v>26573</c:v>
                </c:pt>
                <c:pt idx="64">
                  <c:v>26604</c:v>
                </c:pt>
                <c:pt idx="65">
                  <c:v>26634</c:v>
                </c:pt>
                <c:pt idx="66">
                  <c:v>26665</c:v>
                </c:pt>
                <c:pt idx="67">
                  <c:v>26696</c:v>
                </c:pt>
                <c:pt idx="68">
                  <c:v>26724</c:v>
                </c:pt>
                <c:pt idx="69">
                  <c:v>26755</c:v>
                </c:pt>
                <c:pt idx="70">
                  <c:v>26785</c:v>
                </c:pt>
                <c:pt idx="71">
                  <c:v>26816</c:v>
                </c:pt>
                <c:pt idx="72">
                  <c:v>26846</c:v>
                </c:pt>
                <c:pt idx="73">
                  <c:v>26877</c:v>
                </c:pt>
                <c:pt idx="74">
                  <c:v>26908</c:v>
                </c:pt>
                <c:pt idx="75">
                  <c:v>26938</c:v>
                </c:pt>
                <c:pt idx="76">
                  <c:v>26969</c:v>
                </c:pt>
                <c:pt idx="77">
                  <c:v>26999</c:v>
                </c:pt>
                <c:pt idx="78">
                  <c:v>27030</c:v>
                </c:pt>
                <c:pt idx="79">
                  <c:v>27061</c:v>
                </c:pt>
                <c:pt idx="80">
                  <c:v>27089</c:v>
                </c:pt>
                <c:pt idx="81">
                  <c:v>27120</c:v>
                </c:pt>
                <c:pt idx="82">
                  <c:v>27150</c:v>
                </c:pt>
                <c:pt idx="83">
                  <c:v>27181</c:v>
                </c:pt>
                <c:pt idx="84">
                  <c:v>27211</c:v>
                </c:pt>
                <c:pt idx="85">
                  <c:v>27242</c:v>
                </c:pt>
                <c:pt idx="86">
                  <c:v>27273</c:v>
                </c:pt>
                <c:pt idx="87">
                  <c:v>27303</c:v>
                </c:pt>
                <c:pt idx="88">
                  <c:v>27334</c:v>
                </c:pt>
                <c:pt idx="89">
                  <c:v>27364</c:v>
                </c:pt>
                <c:pt idx="90">
                  <c:v>27395</c:v>
                </c:pt>
                <c:pt idx="91">
                  <c:v>27426</c:v>
                </c:pt>
                <c:pt idx="92">
                  <c:v>27454</c:v>
                </c:pt>
                <c:pt idx="93">
                  <c:v>27485</c:v>
                </c:pt>
                <c:pt idx="94">
                  <c:v>27515</c:v>
                </c:pt>
                <c:pt idx="95">
                  <c:v>27546</c:v>
                </c:pt>
                <c:pt idx="96">
                  <c:v>27576</c:v>
                </c:pt>
                <c:pt idx="97">
                  <c:v>27607</c:v>
                </c:pt>
                <c:pt idx="98">
                  <c:v>27638</c:v>
                </c:pt>
                <c:pt idx="99">
                  <c:v>27668</c:v>
                </c:pt>
                <c:pt idx="100">
                  <c:v>27699</c:v>
                </c:pt>
                <c:pt idx="101">
                  <c:v>27729</c:v>
                </c:pt>
                <c:pt idx="102">
                  <c:v>27760</c:v>
                </c:pt>
                <c:pt idx="103">
                  <c:v>27791</c:v>
                </c:pt>
                <c:pt idx="104">
                  <c:v>27820</c:v>
                </c:pt>
                <c:pt idx="105">
                  <c:v>27851</c:v>
                </c:pt>
                <c:pt idx="106">
                  <c:v>27881</c:v>
                </c:pt>
                <c:pt idx="107">
                  <c:v>27912</c:v>
                </c:pt>
                <c:pt idx="108">
                  <c:v>27942</c:v>
                </c:pt>
                <c:pt idx="109">
                  <c:v>27973</c:v>
                </c:pt>
                <c:pt idx="110">
                  <c:v>28004</c:v>
                </c:pt>
                <c:pt idx="111">
                  <c:v>28034</c:v>
                </c:pt>
                <c:pt idx="112">
                  <c:v>28065</c:v>
                </c:pt>
                <c:pt idx="113">
                  <c:v>28095</c:v>
                </c:pt>
                <c:pt idx="114">
                  <c:v>28126</c:v>
                </c:pt>
                <c:pt idx="115">
                  <c:v>28157</c:v>
                </c:pt>
                <c:pt idx="116">
                  <c:v>28185</c:v>
                </c:pt>
                <c:pt idx="117">
                  <c:v>28216</c:v>
                </c:pt>
                <c:pt idx="118">
                  <c:v>28246</c:v>
                </c:pt>
                <c:pt idx="119">
                  <c:v>28277</c:v>
                </c:pt>
                <c:pt idx="120">
                  <c:v>28307</c:v>
                </c:pt>
                <c:pt idx="121">
                  <c:v>28338</c:v>
                </c:pt>
                <c:pt idx="122">
                  <c:v>28369</c:v>
                </c:pt>
                <c:pt idx="123">
                  <c:v>28399</c:v>
                </c:pt>
                <c:pt idx="124">
                  <c:v>28430</c:v>
                </c:pt>
                <c:pt idx="125">
                  <c:v>28460</c:v>
                </c:pt>
                <c:pt idx="126">
                  <c:v>28491</c:v>
                </c:pt>
                <c:pt idx="127">
                  <c:v>28522</c:v>
                </c:pt>
                <c:pt idx="128">
                  <c:v>28550</c:v>
                </c:pt>
                <c:pt idx="129">
                  <c:v>28581</c:v>
                </c:pt>
                <c:pt idx="130">
                  <c:v>28611</c:v>
                </c:pt>
                <c:pt idx="131">
                  <c:v>28642</c:v>
                </c:pt>
                <c:pt idx="132">
                  <c:v>28672</c:v>
                </c:pt>
                <c:pt idx="133">
                  <c:v>28703</c:v>
                </c:pt>
                <c:pt idx="134">
                  <c:v>28734</c:v>
                </c:pt>
                <c:pt idx="135">
                  <c:v>28764</c:v>
                </c:pt>
                <c:pt idx="136">
                  <c:v>28795</c:v>
                </c:pt>
                <c:pt idx="137">
                  <c:v>28825</c:v>
                </c:pt>
                <c:pt idx="138">
                  <c:v>28856</c:v>
                </c:pt>
                <c:pt idx="139">
                  <c:v>28887</c:v>
                </c:pt>
                <c:pt idx="140">
                  <c:v>28915</c:v>
                </c:pt>
                <c:pt idx="141">
                  <c:v>28946</c:v>
                </c:pt>
                <c:pt idx="142">
                  <c:v>28976</c:v>
                </c:pt>
                <c:pt idx="143">
                  <c:v>29007</c:v>
                </c:pt>
                <c:pt idx="144">
                  <c:v>29037</c:v>
                </c:pt>
                <c:pt idx="145">
                  <c:v>29068</c:v>
                </c:pt>
                <c:pt idx="146">
                  <c:v>29099</c:v>
                </c:pt>
                <c:pt idx="147">
                  <c:v>29129</c:v>
                </c:pt>
                <c:pt idx="148">
                  <c:v>29160</c:v>
                </c:pt>
                <c:pt idx="149">
                  <c:v>29190</c:v>
                </c:pt>
                <c:pt idx="150">
                  <c:v>29221</c:v>
                </c:pt>
                <c:pt idx="151">
                  <c:v>29252</c:v>
                </c:pt>
                <c:pt idx="152">
                  <c:v>29281</c:v>
                </c:pt>
                <c:pt idx="153">
                  <c:v>29312</c:v>
                </c:pt>
                <c:pt idx="154">
                  <c:v>29342</c:v>
                </c:pt>
                <c:pt idx="155">
                  <c:v>29373</c:v>
                </c:pt>
                <c:pt idx="156">
                  <c:v>29403</c:v>
                </c:pt>
                <c:pt idx="157">
                  <c:v>29434</c:v>
                </c:pt>
                <c:pt idx="158">
                  <c:v>29465</c:v>
                </c:pt>
                <c:pt idx="159">
                  <c:v>29495</c:v>
                </c:pt>
                <c:pt idx="160">
                  <c:v>29526</c:v>
                </c:pt>
                <c:pt idx="161">
                  <c:v>29556</c:v>
                </c:pt>
                <c:pt idx="162">
                  <c:v>29587</c:v>
                </c:pt>
                <c:pt idx="163">
                  <c:v>29618</c:v>
                </c:pt>
                <c:pt idx="164">
                  <c:v>29646</c:v>
                </c:pt>
                <c:pt idx="165">
                  <c:v>29677</c:v>
                </c:pt>
                <c:pt idx="166">
                  <c:v>29707</c:v>
                </c:pt>
                <c:pt idx="167">
                  <c:v>29738</c:v>
                </c:pt>
                <c:pt idx="168">
                  <c:v>29768</c:v>
                </c:pt>
                <c:pt idx="169">
                  <c:v>29799</c:v>
                </c:pt>
                <c:pt idx="170">
                  <c:v>29830</c:v>
                </c:pt>
                <c:pt idx="171">
                  <c:v>29860</c:v>
                </c:pt>
                <c:pt idx="172">
                  <c:v>29891</c:v>
                </c:pt>
                <c:pt idx="173">
                  <c:v>29921</c:v>
                </c:pt>
                <c:pt idx="174">
                  <c:v>29952</c:v>
                </c:pt>
                <c:pt idx="175">
                  <c:v>29983</c:v>
                </c:pt>
                <c:pt idx="176">
                  <c:v>30011</c:v>
                </c:pt>
                <c:pt idx="177">
                  <c:v>30042</c:v>
                </c:pt>
                <c:pt idx="178">
                  <c:v>30072</c:v>
                </c:pt>
                <c:pt idx="179">
                  <c:v>30103</c:v>
                </c:pt>
                <c:pt idx="180">
                  <c:v>30133</c:v>
                </c:pt>
                <c:pt idx="181">
                  <c:v>30164</c:v>
                </c:pt>
                <c:pt idx="182">
                  <c:v>30195</c:v>
                </c:pt>
                <c:pt idx="183">
                  <c:v>30225</c:v>
                </c:pt>
                <c:pt idx="184">
                  <c:v>30256</c:v>
                </c:pt>
                <c:pt idx="185">
                  <c:v>30286</c:v>
                </c:pt>
                <c:pt idx="186">
                  <c:v>30317</c:v>
                </c:pt>
                <c:pt idx="187">
                  <c:v>30348</c:v>
                </c:pt>
                <c:pt idx="188">
                  <c:v>30376</c:v>
                </c:pt>
                <c:pt idx="189">
                  <c:v>30407</c:v>
                </c:pt>
                <c:pt idx="190">
                  <c:v>30437</c:v>
                </c:pt>
                <c:pt idx="191">
                  <c:v>30468</c:v>
                </c:pt>
                <c:pt idx="192">
                  <c:v>30498</c:v>
                </c:pt>
                <c:pt idx="193">
                  <c:v>30529</c:v>
                </c:pt>
                <c:pt idx="194">
                  <c:v>30560</c:v>
                </c:pt>
                <c:pt idx="195">
                  <c:v>30590</c:v>
                </c:pt>
                <c:pt idx="196">
                  <c:v>30621</c:v>
                </c:pt>
                <c:pt idx="197">
                  <c:v>30651</c:v>
                </c:pt>
                <c:pt idx="198">
                  <c:v>30682</c:v>
                </c:pt>
                <c:pt idx="199">
                  <c:v>30713</c:v>
                </c:pt>
                <c:pt idx="200">
                  <c:v>30742</c:v>
                </c:pt>
                <c:pt idx="201">
                  <c:v>30773</c:v>
                </c:pt>
                <c:pt idx="202">
                  <c:v>30803</c:v>
                </c:pt>
                <c:pt idx="203">
                  <c:v>30834</c:v>
                </c:pt>
                <c:pt idx="204">
                  <c:v>30864</c:v>
                </c:pt>
                <c:pt idx="205">
                  <c:v>30895</c:v>
                </c:pt>
                <c:pt idx="206">
                  <c:v>30926</c:v>
                </c:pt>
                <c:pt idx="207">
                  <c:v>30956</c:v>
                </c:pt>
                <c:pt idx="208">
                  <c:v>30987</c:v>
                </c:pt>
                <c:pt idx="209">
                  <c:v>31017</c:v>
                </c:pt>
                <c:pt idx="210">
                  <c:v>31048</c:v>
                </c:pt>
                <c:pt idx="211">
                  <c:v>31079</c:v>
                </c:pt>
                <c:pt idx="212">
                  <c:v>31107</c:v>
                </c:pt>
                <c:pt idx="213">
                  <c:v>31138</c:v>
                </c:pt>
                <c:pt idx="214">
                  <c:v>31168</c:v>
                </c:pt>
                <c:pt idx="215">
                  <c:v>31199</c:v>
                </c:pt>
                <c:pt idx="216">
                  <c:v>31229</c:v>
                </c:pt>
                <c:pt idx="217">
                  <c:v>31260</c:v>
                </c:pt>
                <c:pt idx="218">
                  <c:v>31291</c:v>
                </c:pt>
                <c:pt idx="219">
                  <c:v>31321</c:v>
                </c:pt>
                <c:pt idx="220">
                  <c:v>31352</c:v>
                </c:pt>
                <c:pt idx="221">
                  <c:v>31382</c:v>
                </c:pt>
                <c:pt idx="222">
                  <c:v>31413</c:v>
                </c:pt>
                <c:pt idx="223">
                  <c:v>31444</c:v>
                </c:pt>
                <c:pt idx="224">
                  <c:v>31472</c:v>
                </c:pt>
                <c:pt idx="225">
                  <c:v>31503</c:v>
                </c:pt>
                <c:pt idx="226">
                  <c:v>31533</c:v>
                </c:pt>
                <c:pt idx="227">
                  <c:v>31564</c:v>
                </c:pt>
                <c:pt idx="228">
                  <c:v>31594</c:v>
                </c:pt>
                <c:pt idx="229">
                  <c:v>31625</c:v>
                </c:pt>
                <c:pt idx="230">
                  <c:v>31656</c:v>
                </c:pt>
                <c:pt idx="231">
                  <c:v>31686</c:v>
                </c:pt>
                <c:pt idx="232">
                  <c:v>31717</c:v>
                </c:pt>
                <c:pt idx="233">
                  <c:v>31747</c:v>
                </c:pt>
                <c:pt idx="234">
                  <c:v>31778</c:v>
                </c:pt>
                <c:pt idx="235">
                  <c:v>31809</c:v>
                </c:pt>
                <c:pt idx="236">
                  <c:v>31837</c:v>
                </c:pt>
                <c:pt idx="237">
                  <c:v>31868</c:v>
                </c:pt>
                <c:pt idx="238">
                  <c:v>31898</c:v>
                </c:pt>
                <c:pt idx="239">
                  <c:v>31929</c:v>
                </c:pt>
                <c:pt idx="240">
                  <c:v>31959</c:v>
                </c:pt>
                <c:pt idx="241">
                  <c:v>31990</c:v>
                </c:pt>
                <c:pt idx="242">
                  <c:v>32021</c:v>
                </c:pt>
                <c:pt idx="243">
                  <c:v>32051</c:v>
                </c:pt>
                <c:pt idx="244">
                  <c:v>32082</c:v>
                </c:pt>
                <c:pt idx="245">
                  <c:v>32112</c:v>
                </c:pt>
                <c:pt idx="246">
                  <c:v>32143</c:v>
                </c:pt>
                <c:pt idx="247">
                  <c:v>32174</c:v>
                </c:pt>
                <c:pt idx="248">
                  <c:v>32203</c:v>
                </c:pt>
                <c:pt idx="249">
                  <c:v>32234</c:v>
                </c:pt>
                <c:pt idx="250">
                  <c:v>32264</c:v>
                </c:pt>
                <c:pt idx="251">
                  <c:v>32295</c:v>
                </c:pt>
                <c:pt idx="252">
                  <c:v>32325</c:v>
                </c:pt>
                <c:pt idx="253">
                  <c:v>32356</c:v>
                </c:pt>
                <c:pt idx="254">
                  <c:v>32387</c:v>
                </c:pt>
                <c:pt idx="255">
                  <c:v>32417</c:v>
                </c:pt>
                <c:pt idx="256">
                  <c:v>32448</c:v>
                </c:pt>
                <c:pt idx="257">
                  <c:v>32478</c:v>
                </c:pt>
                <c:pt idx="258">
                  <c:v>32509</c:v>
                </c:pt>
                <c:pt idx="259">
                  <c:v>32540</c:v>
                </c:pt>
                <c:pt idx="260">
                  <c:v>32568</c:v>
                </c:pt>
                <c:pt idx="261">
                  <c:v>32599</c:v>
                </c:pt>
                <c:pt idx="262">
                  <c:v>32629</c:v>
                </c:pt>
                <c:pt idx="263">
                  <c:v>32660</c:v>
                </c:pt>
                <c:pt idx="264">
                  <c:v>32690</c:v>
                </c:pt>
                <c:pt idx="265">
                  <c:v>32721</c:v>
                </c:pt>
                <c:pt idx="266">
                  <c:v>32752</c:v>
                </c:pt>
                <c:pt idx="267">
                  <c:v>32782</c:v>
                </c:pt>
                <c:pt idx="268">
                  <c:v>32813</c:v>
                </c:pt>
                <c:pt idx="269">
                  <c:v>32843</c:v>
                </c:pt>
                <c:pt idx="270">
                  <c:v>32874</c:v>
                </c:pt>
                <c:pt idx="271">
                  <c:v>32905</c:v>
                </c:pt>
                <c:pt idx="272">
                  <c:v>32933</c:v>
                </c:pt>
                <c:pt idx="273">
                  <c:v>32964</c:v>
                </c:pt>
                <c:pt idx="274">
                  <c:v>32994</c:v>
                </c:pt>
                <c:pt idx="275">
                  <c:v>33025</c:v>
                </c:pt>
                <c:pt idx="276">
                  <c:v>33055</c:v>
                </c:pt>
                <c:pt idx="277">
                  <c:v>33086</c:v>
                </c:pt>
                <c:pt idx="278">
                  <c:v>33117</c:v>
                </c:pt>
                <c:pt idx="279">
                  <c:v>33147</c:v>
                </c:pt>
                <c:pt idx="280">
                  <c:v>33178</c:v>
                </c:pt>
                <c:pt idx="281">
                  <c:v>33208</c:v>
                </c:pt>
                <c:pt idx="282">
                  <c:v>33239</c:v>
                </c:pt>
                <c:pt idx="283">
                  <c:v>33270</c:v>
                </c:pt>
                <c:pt idx="284">
                  <c:v>33298</c:v>
                </c:pt>
                <c:pt idx="285">
                  <c:v>33329</c:v>
                </c:pt>
                <c:pt idx="286">
                  <c:v>33359</c:v>
                </c:pt>
                <c:pt idx="287">
                  <c:v>33390</c:v>
                </c:pt>
                <c:pt idx="288">
                  <c:v>33420</c:v>
                </c:pt>
                <c:pt idx="289">
                  <c:v>33451</c:v>
                </c:pt>
                <c:pt idx="290">
                  <c:v>33482</c:v>
                </c:pt>
                <c:pt idx="291">
                  <c:v>33512</c:v>
                </c:pt>
                <c:pt idx="292">
                  <c:v>33543</c:v>
                </c:pt>
                <c:pt idx="293">
                  <c:v>33573</c:v>
                </c:pt>
                <c:pt idx="294">
                  <c:v>33604</c:v>
                </c:pt>
                <c:pt idx="295">
                  <c:v>33635</c:v>
                </c:pt>
                <c:pt idx="296">
                  <c:v>33664</c:v>
                </c:pt>
                <c:pt idx="297">
                  <c:v>33695</c:v>
                </c:pt>
                <c:pt idx="298">
                  <c:v>33725</c:v>
                </c:pt>
                <c:pt idx="299">
                  <c:v>33756</c:v>
                </c:pt>
                <c:pt idx="300">
                  <c:v>33786</c:v>
                </c:pt>
                <c:pt idx="301">
                  <c:v>33817</c:v>
                </c:pt>
                <c:pt idx="302">
                  <c:v>33848</c:v>
                </c:pt>
                <c:pt idx="303">
                  <c:v>33878</c:v>
                </c:pt>
                <c:pt idx="304">
                  <c:v>33909</c:v>
                </c:pt>
                <c:pt idx="305">
                  <c:v>33939</c:v>
                </c:pt>
                <c:pt idx="306">
                  <c:v>33970</c:v>
                </c:pt>
                <c:pt idx="307">
                  <c:v>34001</c:v>
                </c:pt>
                <c:pt idx="308">
                  <c:v>34029</c:v>
                </c:pt>
                <c:pt idx="309">
                  <c:v>34060</c:v>
                </c:pt>
                <c:pt idx="310">
                  <c:v>34090</c:v>
                </c:pt>
                <c:pt idx="311">
                  <c:v>34121</c:v>
                </c:pt>
                <c:pt idx="312">
                  <c:v>34151</c:v>
                </c:pt>
                <c:pt idx="313">
                  <c:v>34182</c:v>
                </c:pt>
                <c:pt idx="314">
                  <c:v>34213</c:v>
                </c:pt>
                <c:pt idx="315">
                  <c:v>34243</c:v>
                </c:pt>
                <c:pt idx="316">
                  <c:v>34274</c:v>
                </c:pt>
                <c:pt idx="317">
                  <c:v>34304</c:v>
                </c:pt>
                <c:pt idx="318">
                  <c:v>34335</c:v>
                </c:pt>
                <c:pt idx="319">
                  <c:v>34366</c:v>
                </c:pt>
                <c:pt idx="320">
                  <c:v>34394</c:v>
                </c:pt>
                <c:pt idx="321">
                  <c:v>34425</c:v>
                </c:pt>
                <c:pt idx="322">
                  <c:v>34455</c:v>
                </c:pt>
                <c:pt idx="323">
                  <c:v>34486</c:v>
                </c:pt>
                <c:pt idx="324">
                  <c:v>34516</c:v>
                </c:pt>
                <c:pt idx="325">
                  <c:v>34547</c:v>
                </c:pt>
                <c:pt idx="326">
                  <c:v>34578</c:v>
                </c:pt>
                <c:pt idx="327">
                  <c:v>34608</c:v>
                </c:pt>
                <c:pt idx="328">
                  <c:v>34639</c:v>
                </c:pt>
                <c:pt idx="329">
                  <c:v>34669</c:v>
                </c:pt>
                <c:pt idx="330">
                  <c:v>34700</c:v>
                </c:pt>
                <c:pt idx="331">
                  <c:v>34731</c:v>
                </c:pt>
                <c:pt idx="332">
                  <c:v>34759</c:v>
                </c:pt>
                <c:pt idx="333">
                  <c:v>34790</c:v>
                </c:pt>
                <c:pt idx="334">
                  <c:v>34820</c:v>
                </c:pt>
                <c:pt idx="335">
                  <c:v>34851</c:v>
                </c:pt>
                <c:pt idx="336">
                  <c:v>34881</c:v>
                </c:pt>
                <c:pt idx="337">
                  <c:v>34912</c:v>
                </c:pt>
                <c:pt idx="338">
                  <c:v>34943</c:v>
                </c:pt>
                <c:pt idx="339">
                  <c:v>34973</c:v>
                </c:pt>
                <c:pt idx="340">
                  <c:v>35004</c:v>
                </c:pt>
                <c:pt idx="341">
                  <c:v>35034</c:v>
                </c:pt>
                <c:pt idx="342">
                  <c:v>35065</c:v>
                </c:pt>
                <c:pt idx="343">
                  <c:v>35096</c:v>
                </c:pt>
                <c:pt idx="344">
                  <c:v>35125</c:v>
                </c:pt>
                <c:pt idx="345">
                  <c:v>35156</c:v>
                </c:pt>
                <c:pt idx="346">
                  <c:v>35186</c:v>
                </c:pt>
                <c:pt idx="347">
                  <c:v>35217</c:v>
                </c:pt>
                <c:pt idx="348">
                  <c:v>35247</c:v>
                </c:pt>
                <c:pt idx="349">
                  <c:v>35278</c:v>
                </c:pt>
                <c:pt idx="350">
                  <c:v>35309</c:v>
                </c:pt>
                <c:pt idx="351">
                  <c:v>35339</c:v>
                </c:pt>
                <c:pt idx="352">
                  <c:v>35370</c:v>
                </c:pt>
                <c:pt idx="353">
                  <c:v>35400</c:v>
                </c:pt>
                <c:pt idx="354">
                  <c:v>35431</c:v>
                </c:pt>
                <c:pt idx="355">
                  <c:v>35462</c:v>
                </c:pt>
                <c:pt idx="356">
                  <c:v>35490</c:v>
                </c:pt>
                <c:pt idx="357">
                  <c:v>35521</c:v>
                </c:pt>
                <c:pt idx="358">
                  <c:v>35551</c:v>
                </c:pt>
                <c:pt idx="359">
                  <c:v>35582</c:v>
                </c:pt>
                <c:pt idx="360">
                  <c:v>35612</c:v>
                </c:pt>
                <c:pt idx="361">
                  <c:v>35643</c:v>
                </c:pt>
                <c:pt idx="362">
                  <c:v>35674</c:v>
                </c:pt>
                <c:pt idx="363">
                  <c:v>35704</c:v>
                </c:pt>
                <c:pt idx="364">
                  <c:v>35735</c:v>
                </c:pt>
                <c:pt idx="365">
                  <c:v>35765</c:v>
                </c:pt>
                <c:pt idx="366">
                  <c:v>35796</c:v>
                </c:pt>
                <c:pt idx="367">
                  <c:v>35827</c:v>
                </c:pt>
                <c:pt idx="368">
                  <c:v>35855</c:v>
                </c:pt>
                <c:pt idx="369">
                  <c:v>35886</c:v>
                </c:pt>
                <c:pt idx="370">
                  <c:v>35916</c:v>
                </c:pt>
                <c:pt idx="371">
                  <c:v>35947</c:v>
                </c:pt>
                <c:pt idx="372">
                  <c:v>35977</c:v>
                </c:pt>
                <c:pt idx="373">
                  <c:v>36008</c:v>
                </c:pt>
                <c:pt idx="374">
                  <c:v>36039</c:v>
                </c:pt>
                <c:pt idx="375">
                  <c:v>36069</c:v>
                </c:pt>
                <c:pt idx="376">
                  <c:v>36100</c:v>
                </c:pt>
                <c:pt idx="377">
                  <c:v>36130</c:v>
                </c:pt>
                <c:pt idx="378">
                  <c:v>36161</c:v>
                </c:pt>
                <c:pt idx="379">
                  <c:v>36192</c:v>
                </c:pt>
                <c:pt idx="380">
                  <c:v>36220</c:v>
                </c:pt>
                <c:pt idx="381">
                  <c:v>36251</c:v>
                </c:pt>
                <c:pt idx="382">
                  <c:v>36281</c:v>
                </c:pt>
                <c:pt idx="383">
                  <c:v>36312</c:v>
                </c:pt>
                <c:pt idx="384">
                  <c:v>36342</c:v>
                </c:pt>
                <c:pt idx="385">
                  <c:v>36373</c:v>
                </c:pt>
                <c:pt idx="386">
                  <c:v>36404</c:v>
                </c:pt>
                <c:pt idx="387">
                  <c:v>36434</c:v>
                </c:pt>
                <c:pt idx="388">
                  <c:v>36465</c:v>
                </c:pt>
                <c:pt idx="389">
                  <c:v>36495</c:v>
                </c:pt>
                <c:pt idx="390">
                  <c:v>36526</c:v>
                </c:pt>
                <c:pt idx="391">
                  <c:v>36557</c:v>
                </c:pt>
                <c:pt idx="392">
                  <c:v>36586</c:v>
                </c:pt>
                <c:pt idx="393">
                  <c:v>36617</c:v>
                </c:pt>
                <c:pt idx="394">
                  <c:v>36647</c:v>
                </c:pt>
                <c:pt idx="395">
                  <c:v>36678</c:v>
                </c:pt>
                <c:pt idx="396">
                  <c:v>36708</c:v>
                </c:pt>
                <c:pt idx="397">
                  <c:v>36739</c:v>
                </c:pt>
                <c:pt idx="398">
                  <c:v>36770</c:v>
                </c:pt>
                <c:pt idx="399">
                  <c:v>36800</c:v>
                </c:pt>
                <c:pt idx="400">
                  <c:v>36831</c:v>
                </c:pt>
                <c:pt idx="401">
                  <c:v>36861</c:v>
                </c:pt>
                <c:pt idx="402">
                  <c:v>36892</c:v>
                </c:pt>
                <c:pt idx="403">
                  <c:v>36923</c:v>
                </c:pt>
                <c:pt idx="404">
                  <c:v>36951</c:v>
                </c:pt>
                <c:pt idx="405">
                  <c:v>36982</c:v>
                </c:pt>
                <c:pt idx="406">
                  <c:v>37012</c:v>
                </c:pt>
                <c:pt idx="407">
                  <c:v>37043</c:v>
                </c:pt>
                <c:pt idx="408">
                  <c:v>37073</c:v>
                </c:pt>
                <c:pt idx="409">
                  <c:v>37104</c:v>
                </c:pt>
                <c:pt idx="410">
                  <c:v>37135</c:v>
                </c:pt>
                <c:pt idx="411">
                  <c:v>37165</c:v>
                </c:pt>
                <c:pt idx="412">
                  <c:v>37196</c:v>
                </c:pt>
                <c:pt idx="413">
                  <c:v>37226</c:v>
                </c:pt>
                <c:pt idx="414">
                  <c:v>37257</c:v>
                </c:pt>
                <c:pt idx="415">
                  <c:v>37288</c:v>
                </c:pt>
                <c:pt idx="416">
                  <c:v>37316</c:v>
                </c:pt>
                <c:pt idx="417">
                  <c:v>37347</c:v>
                </c:pt>
                <c:pt idx="418">
                  <c:v>37377</c:v>
                </c:pt>
                <c:pt idx="419">
                  <c:v>37408</c:v>
                </c:pt>
                <c:pt idx="420">
                  <c:v>37438</c:v>
                </c:pt>
                <c:pt idx="421">
                  <c:v>37469</c:v>
                </c:pt>
                <c:pt idx="422">
                  <c:v>37500</c:v>
                </c:pt>
                <c:pt idx="423">
                  <c:v>37530</c:v>
                </c:pt>
                <c:pt idx="424">
                  <c:v>37561</c:v>
                </c:pt>
                <c:pt idx="425">
                  <c:v>37591</c:v>
                </c:pt>
                <c:pt idx="426">
                  <c:v>37622</c:v>
                </c:pt>
                <c:pt idx="427">
                  <c:v>37653</c:v>
                </c:pt>
                <c:pt idx="428">
                  <c:v>37681</c:v>
                </c:pt>
                <c:pt idx="429">
                  <c:v>37712</c:v>
                </c:pt>
                <c:pt idx="430">
                  <c:v>37742</c:v>
                </c:pt>
                <c:pt idx="431">
                  <c:v>37773</c:v>
                </c:pt>
                <c:pt idx="432">
                  <c:v>37803</c:v>
                </c:pt>
                <c:pt idx="433">
                  <c:v>37834</c:v>
                </c:pt>
                <c:pt idx="434">
                  <c:v>37865</c:v>
                </c:pt>
                <c:pt idx="435">
                  <c:v>37895</c:v>
                </c:pt>
                <c:pt idx="436">
                  <c:v>37926</c:v>
                </c:pt>
                <c:pt idx="437">
                  <c:v>37956</c:v>
                </c:pt>
                <c:pt idx="438">
                  <c:v>37987</c:v>
                </c:pt>
                <c:pt idx="439">
                  <c:v>38018</c:v>
                </c:pt>
                <c:pt idx="440">
                  <c:v>38047</c:v>
                </c:pt>
                <c:pt idx="441">
                  <c:v>38078</c:v>
                </c:pt>
                <c:pt idx="442">
                  <c:v>38108</c:v>
                </c:pt>
                <c:pt idx="443">
                  <c:v>38139</c:v>
                </c:pt>
                <c:pt idx="444">
                  <c:v>38169</c:v>
                </c:pt>
                <c:pt idx="445">
                  <c:v>38200</c:v>
                </c:pt>
                <c:pt idx="446">
                  <c:v>38231</c:v>
                </c:pt>
                <c:pt idx="447">
                  <c:v>38261</c:v>
                </c:pt>
                <c:pt idx="448">
                  <c:v>38292</c:v>
                </c:pt>
                <c:pt idx="449">
                  <c:v>38322</c:v>
                </c:pt>
                <c:pt idx="450">
                  <c:v>38353</c:v>
                </c:pt>
                <c:pt idx="451">
                  <c:v>38384</c:v>
                </c:pt>
                <c:pt idx="452">
                  <c:v>38412</c:v>
                </c:pt>
                <c:pt idx="453">
                  <c:v>38443</c:v>
                </c:pt>
                <c:pt idx="454">
                  <c:v>38473</c:v>
                </c:pt>
                <c:pt idx="455">
                  <c:v>38504</c:v>
                </c:pt>
                <c:pt idx="456">
                  <c:v>38534</c:v>
                </c:pt>
                <c:pt idx="457">
                  <c:v>38565</c:v>
                </c:pt>
                <c:pt idx="458">
                  <c:v>38596</c:v>
                </c:pt>
                <c:pt idx="459">
                  <c:v>38626</c:v>
                </c:pt>
                <c:pt idx="460">
                  <c:v>38657</c:v>
                </c:pt>
                <c:pt idx="461">
                  <c:v>38687</c:v>
                </c:pt>
                <c:pt idx="462">
                  <c:v>38718</c:v>
                </c:pt>
                <c:pt idx="463">
                  <c:v>38749</c:v>
                </c:pt>
                <c:pt idx="464">
                  <c:v>38777</c:v>
                </c:pt>
                <c:pt idx="465">
                  <c:v>38808</c:v>
                </c:pt>
                <c:pt idx="466">
                  <c:v>38838</c:v>
                </c:pt>
                <c:pt idx="467">
                  <c:v>38869</c:v>
                </c:pt>
                <c:pt idx="468">
                  <c:v>38899</c:v>
                </c:pt>
                <c:pt idx="469">
                  <c:v>38930</c:v>
                </c:pt>
                <c:pt idx="470">
                  <c:v>38961</c:v>
                </c:pt>
                <c:pt idx="471">
                  <c:v>38991</c:v>
                </c:pt>
                <c:pt idx="472">
                  <c:v>39022</c:v>
                </c:pt>
                <c:pt idx="473">
                  <c:v>39052</c:v>
                </c:pt>
                <c:pt idx="474">
                  <c:v>39083</c:v>
                </c:pt>
                <c:pt idx="475">
                  <c:v>39114</c:v>
                </c:pt>
                <c:pt idx="476">
                  <c:v>39142</c:v>
                </c:pt>
                <c:pt idx="477">
                  <c:v>39173</c:v>
                </c:pt>
                <c:pt idx="478">
                  <c:v>39203</c:v>
                </c:pt>
                <c:pt idx="479">
                  <c:v>39234</c:v>
                </c:pt>
                <c:pt idx="480">
                  <c:v>39264</c:v>
                </c:pt>
                <c:pt idx="481">
                  <c:v>39295</c:v>
                </c:pt>
                <c:pt idx="482">
                  <c:v>39326</c:v>
                </c:pt>
                <c:pt idx="483">
                  <c:v>39356</c:v>
                </c:pt>
                <c:pt idx="484">
                  <c:v>39387</c:v>
                </c:pt>
                <c:pt idx="485">
                  <c:v>39417</c:v>
                </c:pt>
                <c:pt idx="486">
                  <c:v>39448</c:v>
                </c:pt>
                <c:pt idx="487">
                  <c:v>39479</c:v>
                </c:pt>
                <c:pt idx="488">
                  <c:v>39508</c:v>
                </c:pt>
                <c:pt idx="489">
                  <c:v>39539</c:v>
                </c:pt>
                <c:pt idx="490">
                  <c:v>39569</c:v>
                </c:pt>
                <c:pt idx="491">
                  <c:v>39600</c:v>
                </c:pt>
                <c:pt idx="492">
                  <c:v>39630</c:v>
                </c:pt>
                <c:pt idx="493">
                  <c:v>39661</c:v>
                </c:pt>
                <c:pt idx="494">
                  <c:v>39692</c:v>
                </c:pt>
                <c:pt idx="495">
                  <c:v>39722</c:v>
                </c:pt>
                <c:pt idx="496">
                  <c:v>39753</c:v>
                </c:pt>
                <c:pt idx="497">
                  <c:v>39783</c:v>
                </c:pt>
                <c:pt idx="498">
                  <c:v>39814</c:v>
                </c:pt>
                <c:pt idx="499">
                  <c:v>39845</c:v>
                </c:pt>
                <c:pt idx="500">
                  <c:v>39873</c:v>
                </c:pt>
                <c:pt idx="501">
                  <c:v>39904</c:v>
                </c:pt>
                <c:pt idx="502">
                  <c:v>39934</c:v>
                </c:pt>
                <c:pt idx="503">
                  <c:v>39965</c:v>
                </c:pt>
                <c:pt idx="504">
                  <c:v>39995</c:v>
                </c:pt>
                <c:pt idx="505">
                  <c:v>40026</c:v>
                </c:pt>
                <c:pt idx="506">
                  <c:v>40057</c:v>
                </c:pt>
                <c:pt idx="507">
                  <c:v>40087</c:v>
                </c:pt>
                <c:pt idx="508">
                  <c:v>40118</c:v>
                </c:pt>
                <c:pt idx="509">
                  <c:v>40148</c:v>
                </c:pt>
                <c:pt idx="510">
                  <c:v>40179</c:v>
                </c:pt>
                <c:pt idx="511">
                  <c:v>40210</c:v>
                </c:pt>
                <c:pt idx="512">
                  <c:v>40238</c:v>
                </c:pt>
                <c:pt idx="513">
                  <c:v>40269</c:v>
                </c:pt>
                <c:pt idx="514">
                  <c:v>40299</c:v>
                </c:pt>
                <c:pt idx="515">
                  <c:v>40330</c:v>
                </c:pt>
                <c:pt idx="516">
                  <c:v>40360</c:v>
                </c:pt>
                <c:pt idx="517">
                  <c:v>40391</c:v>
                </c:pt>
                <c:pt idx="518">
                  <c:v>40422</c:v>
                </c:pt>
                <c:pt idx="519">
                  <c:v>40452</c:v>
                </c:pt>
                <c:pt idx="520">
                  <c:v>40483</c:v>
                </c:pt>
                <c:pt idx="521">
                  <c:v>40513</c:v>
                </c:pt>
                <c:pt idx="522">
                  <c:v>40544</c:v>
                </c:pt>
                <c:pt idx="523">
                  <c:v>40575</c:v>
                </c:pt>
                <c:pt idx="524">
                  <c:v>40603</c:v>
                </c:pt>
                <c:pt idx="525">
                  <c:v>40634</c:v>
                </c:pt>
                <c:pt idx="526">
                  <c:v>40664</c:v>
                </c:pt>
                <c:pt idx="527">
                  <c:v>40695</c:v>
                </c:pt>
                <c:pt idx="528">
                  <c:v>40725</c:v>
                </c:pt>
                <c:pt idx="529">
                  <c:v>40756</c:v>
                </c:pt>
                <c:pt idx="530">
                  <c:v>40787</c:v>
                </c:pt>
                <c:pt idx="531">
                  <c:v>40817</c:v>
                </c:pt>
                <c:pt idx="532">
                  <c:v>40848</c:v>
                </c:pt>
                <c:pt idx="533">
                  <c:v>40878</c:v>
                </c:pt>
                <c:pt idx="534">
                  <c:v>40909</c:v>
                </c:pt>
                <c:pt idx="535">
                  <c:v>40940</c:v>
                </c:pt>
                <c:pt idx="536">
                  <c:v>40969</c:v>
                </c:pt>
                <c:pt idx="537">
                  <c:v>41000</c:v>
                </c:pt>
                <c:pt idx="538">
                  <c:v>41030</c:v>
                </c:pt>
                <c:pt idx="539">
                  <c:v>41061</c:v>
                </c:pt>
                <c:pt idx="540">
                  <c:v>41091</c:v>
                </c:pt>
                <c:pt idx="541">
                  <c:v>41122</c:v>
                </c:pt>
                <c:pt idx="542">
                  <c:v>41153</c:v>
                </c:pt>
                <c:pt idx="543">
                  <c:v>41183</c:v>
                </c:pt>
                <c:pt idx="544">
                  <c:v>41214</c:v>
                </c:pt>
                <c:pt idx="545">
                  <c:v>41244</c:v>
                </c:pt>
                <c:pt idx="546">
                  <c:v>41275</c:v>
                </c:pt>
                <c:pt idx="547">
                  <c:v>41306</c:v>
                </c:pt>
                <c:pt idx="548">
                  <c:v>41334</c:v>
                </c:pt>
                <c:pt idx="549">
                  <c:v>41365</c:v>
                </c:pt>
                <c:pt idx="550">
                  <c:v>41395</c:v>
                </c:pt>
                <c:pt idx="551">
                  <c:v>41426</c:v>
                </c:pt>
                <c:pt idx="552">
                  <c:v>41456</c:v>
                </c:pt>
                <c:pt idx="553">
                  <c:v>41487</c:v>
                </c:pt>
                <c:pt idx="554">
                  <c:v>41518</c:v>
                </c:pt>
                <c:pt idx="555">
                  <c:v>41548</c:v>
                </c:pt>
                <c:pt idx="556">
                  <c:v>41579</c:v>
                </c:pt>
                <c:pt idx="557">
                  <c:v>41609</c:v>
                </c:pt>
                <c:pt idx="558">
                  <c:v>41640</c:v>
                </c:pt>
                <c:pt idx="559">
                  <c:v>41671</c:v>
                </c:pt>
                <c:pt idx="560">
                  <c:v>41699</c:v>
                </c:pt>
                <c:pt idx="561">
                  <c:v>41730</c:v>
                </c:pt>
                <c:pt idx="562">
                  <c:v>41760</c:v>
                </c:pt>
                <c:pt idx="563">
                  <c:v>41791</c:v>
                </c:pt>
                <c:pt idx="564">
                  <c:v>41821</c:v>
                </c:pt>
                <c:pt idx="565">
                  <c:v>41852</c:v>
                </c:pt>
                <c:pt idx="566">
                  <c:v>41883</c:v>
                </c:pt>
                <c:pt idx="567">
                  <c:v>41913</c:v>
                </c:pt>
                <c:pt idx="568">
                  <c:v>41944</c:v>
                </c:pt>
                <c:pt idx="569">
                  <c:v>41974</c:v>
                </c:pt>
              </c:numCache>
            </c:numRef>
          </c:cat>
          <c:val>
            <c:numRef>
              <c:f>Data!$B$5:$B$574</c:f>
              <c:numCache>
                <c:formatCode>0.0</c:formatCode>
                <c:ptCount val="570"/>
                <c:pt idx="0">
                  <c:v>4.5</c:v>
                </c:pt>
                <c:pt idx="1">
                  <c:v>4.7</c:v>
                </c:pt>
                <c:pt idx="2">
                  <c:v>4.5999999999999996</c:v>
                </c:pt>
                <c:pt idx="3">
                  <c:v>4.9000000000000004</c:v>
                </c:pt>
                <c:pt idx="4">
                  <c:v>4.7</c:v>
                </c:pt>
                <c:pt idx="5">
                  <c:v>4.8</c:v>
                </c:pt>
                <c:pt idx="6">
                  <c:v>5.0999999999999996</c:v>
                </c:pt>
                <c:pt idx="7">
                  <c:v>4.5</c:v>
                </c:pt>
                <c:pt idx="8">
                  <c:v>4.0999999999999996</c:v>
                </c:pt>
                <c:pt idx="9">
                  <c:v>4.5999999999999996</c:v>
                </c:pt>
                <c:pt idx="10">
                  <c:v>4.4000000000000004</c:v>
                </c:pt>
                <c:pt idx="11">
                  <c:v>4.4000000000000004</c:v>
                </c:pt>
                <c:pt idx="12">
                  <c:v>4.5</c:v>
                </c:pt>
                <c:pt idx="13">
                  <c:v>4.2</c:v>
                </c:pt>
                <c:pt idx="14">
                  <c:v>4.5999999999999996</c:v>
                </c:pt>
                <c:pt idx="15">
                  <c:v>4.8</c:v>
                </c:pt>
                <c:pt idx="16">
                  <c:v>4.4000000000000004</c:v>
                </c:pt>
                <c:pt idx="17">
                  <c:v>4.4000000000000004</c:v>
                </c:pt>
                <c:pt idx="18">
                  <c:v>4.4000000000000004</c:v>
                </c:pt>
                <c:pt idx="19">
                  <c:v>4.9000000000000004</c:v>
                </c:pt>
                <c:pt idx="20">
                  <c:v>4</c:v>
                </c:pt>
                <c:pt idx="21">
                  <c:v>4</c:v>
                </c:pt>
                <c:pt idx="22">
                  <c:v>4.2</c:v>
                </c:pt>
                <c:pt idx="23">
                  <c:v>4.4000000000000004</c:v>
                </c:pt>
                <c:pt idx="24">
                  <c:v>4.4000000000000004</c:v>
                </c:pt>
                <c:pt idx="25">
                  <c:v>4.4000000000000004</c:v>
                </c:pt>
                <c:pt idx="26">
                  <c:v>4.7</c:v>
                </c:pt>
                <c:pt idx="27">
                  <c:v>4.5</c:v>
                </c:pt>
                <c:pt idx="28">
                  <c:v>4.8</c:v>
                </c:pt>
                <c:pt idx="29">
                  <c:v>4.5999999999999996</c:v>
                </c:pt>
                <c:pt idx="30">
                  <c:v>4.5999999999999996</c:v>
                </c:pt>
                <c:pt idx="31">
                  <c:v>4.5</c:v>
                </c:pt>
                <c:pt idx="32">
                  <c:v>4.5999999999999996</c:v>
                </c:pt>
                <c:pt idx="33">
                  <c:v>4.0999999999999996</c:v>
                </c:pt>
                <c:pt idx="34">
                  <c:v>4.7</c:v>
                </c:pt>
                <c:pt idx="35">
                  <c:v>4.9000000000000004</c:v>
                </c:pt>
                <c:pt idx="36">
                  <c:v>5.0999999999999996</c:v>
                </c:pt>
                <c:pt idx="37">
                  <c:v>5.4</c:v>
                </c:pt>
                <c:pt idx="38">
                  <c:v>5.2</c:v>
                </c:pt>
                <c:pt idx="39">
                  <c:v>5.2</c:v>
                </c:pt>
                <c:pt idx="40">
                  <c:v>5.6</c:v>
                </c:pt>
                <c:pt idx="41">
                  <c:v>5.9</c:v>
                </c:pt>
                <c:pt idx="42">
                  <c:v>6.2</c:v>
                </c:pt>
                <c:pt idx="43">
                  <c:v>6.3</c:v>
                </c:pt>
                <c:pt idx="44">
                  <c:v>6.4</c:v>
                </c:pt>
                <c:pt idx="45">
                  <c:v>6.5</c:v>
                </c:pt>
                <c:pt idx="46">
                  <c:v>6.7</c:v>
                </c:pt>
                <c:pt idx="47">
                  <c:v>5.7</c:v>
                </c:pt>
                <c:pt idx="48">
                  <c:v>6.2</c:v>
                </c:pt>
                <c:pt idx="49">
                  <c:v>6.4</c:v>
                </c:pt>
                <c:pt idx="50">
                  <c:v>5.8</c:v>
                </c:pt>
                <c:pt idx="51">
                  <c:v>6.5</c:v>
                </c:pt>
                <c:pt idx="52">
                  <c:v>6.4</c:v>
                </c:pt>
                <c:pt idx="53">
                  <c:v>6.2</c:v>
                </c:pt>
                <c:pt idx="54">
                  <c:v>6.2</c:v>
                </c:pt>
                <c:pt idx="55">
                  <c:v>6.6</c:v>
                </c:pt>
                <c:pt idx="56">
                  <c:v>6.6</c:v>
                </c:pt>
                <c:pt idx="57">
                  <c:v>6.7</c:v>
                </c:pt>
                <c:pt idx="58">
                  <c:v>6.6</c:v>
                </c:pt>
                <c:pt idx="59">
                  <c:v>5.4</c:v>
                </c:pt>
                <c:pt idx="60">
                  <c:v>6.1</c:v>
                </c:pt>
                <c:pt idx="61">
                  <c:v>6</c:v>
                </c:pt>
                <c:pt idx="62">
                  <c:v>5.6</c:v>
                </c:pt>
                <c:pt idx="63">
                  <c:v>5.7</c:v>
                </c:pt>
                <c:pt idx="64">
                  <c:v>5.7</c:v>
                </c:pt>
                <c:pt idx="65">
                  <c:v>6.1</c:v>
                </c:pt>
                <c:pt idx="66">
                  <c:v>5.7</c:v>
                </c:pt>
                <c:pt idx="67">
                  <c:v>5.2</c:v>
                </c:pt>
                <c:pt idx="68">
                  <c:v>5.5</c:v>
                </c:pt>
                <c:pt idx="69">
                  <c:v>5</c:v>
                </c:pt>
                <c:pt idx="70">
                  <c:v>4.9000000000000004</c:v>
                </c:pt>
                <c:pt idx="71">
                  <c:v>5</c:v>
                </c:pt>
                <c:pt idx="72">
                  <c:v>5.2</c:v>
                </c:pt>
                <c:pt idx="73">
                  <c:v>4.9000000000000004</c:v>
                </c:pt>
                <c:pt idx="74">
                  <c:v>5.4</c:v>
                </c:pt>
                <c:pt idx="75">
                  <c:v>5.5</c:v>
                </c:pt>
                <c:pt idx="76">
                  <c:v>5.0999999999999996</c:v>
                </c:pt>
                <c:pt idx="77">
                  <c:v>4.7</c:v>
                </c:pt>
                <c:pt idx="78">
                  <c:v>5</c:v>
                </c:pt>
                <c:pt idx="79">
                  <c:v>5.0999999999999996</c:v>
                </c:pt>
                <c:pt idx="80">
                  <c:v>4.8</c:v>
                </c:pt>
                <c:pt idx="81">
                  <c:v>5</c:v>
                </c:pt>
                <c:pt idx="82">
                  <c:v>4.5999999999999996</c:v>
                </c:pt>
                <c:pt idx="83">
                  <c:v>5.3</c:v>
                </c:pt>
                <c:pt idx="84">
                  <c:v>5.7</c:v>
                </c:pt>
                <c:pt idx="85">
                  <c:v>5</c:v>
                </c:pt>
                <c:pt idx="86">
                  <c:v>5.3</c:v>
                </c:pt>
                <c:pt idx="87">
                  <c:v>5.5</c:v>
                </c:pt>
                <c:pt idx="88">
                  <c:v>5.2</c:v>
                </c:pt>
                <c:pt idx="89">
                  <c:v>5.7</c:v>
                </c:pt>
                <c:pt idx="90">
                  <c:v>6.3</c:v>
                </c:pt>
                <c:pt idx="91">
                  <c:v>7.1</c:v>
                </c:pt>
                <c:pt idx="92">
                  <c:v>7.2</c:v>
                </c:pt>
                <c:pt idx="93">
                  <c:v>8.7000000000000011</c:v>
                </c:pt>
                <c:pt idx="94">
                  <c:v>9.4</c:v>
                </c:pt>
                <c:pt idx="95">
                  <c:v>8.8000000000000007</c:v>
                </c:pt>
                <c:pt idx="96">
                  <c:v>8.6</c:v>
                </c:pt>
                <c:pt idx="97">
                  <c:v>9.2000000000000011</c:v>
                </c:pt>
                <c:pt idx="98">
                  <c:v>9.2000000000000011</c:v>
                </c:pt>
                <c:pt idx="99">
                  <c:v>8.6</c:v>
                </c:pt>
                <c:pt idx="100">
                  <c:v>9.5</c:v>
                </c:pt>
                <c:pt idx="101">
                  <c:v>9</c:v>
                </c:pt>
                <c:pt idx="102">
                  <c:v>9</c:v>
                </c:pt>
                <c:pt idx="103">
                  <c:v>8.2000000000000011</c:v>
                </c:pt>
                <c:pt idx="104">
                  <c:v>8.7000000000000011</c:v>
                </c:pt>
                <c:pt idx="105">
                  <c:v>8.2000000000000011</c:v>
                </c:pt>
                <c:pt idx="106">
                  <c:v>8.3000000000000007</c:v>
                </c:pt>
                <c:pt idx="107">
                  <c:v>7.8</c:v>
                </c:pt>
                <c:pt idx="108">
                  <c:v>7.7</c:v>
                </c:pt>
                <c:pt idx="109">
                  <c:v>7.9</c:v>
                </c:pt>
                <c:pt idx="110">
                  <c:v>7.8</c:v>
                </c:pt>
                <c:pt idx="111">
                  <c:v>7.7</c:v>
                </c:pt>
                <c:pt idx="112">
                  <c:v>8.4</c:v>
                </c:pt>
                <c:pt idx="113">
                  <c:v>8</c:v>
                </c:pt>
                <c:pt idx="114">
                  <c:v>7.5</c:v>
                </c:pt>
                <c:pt idx="115">
                  <c:v>7.2</c:v>
                </c:pt>
                <c:pt idx="116">
                  <c:v>7.2</c:v>
                </c:pt>
                <c:pt idx="117">
                  <c:v>7.3</c:v>
                </c:pt>
                <c:pt idx="118">
                  <c:v>7.9</c:v>
                </c:pt>
                <c:pt idx="119">
                  <c:v>6.2</c:v>
                </c:pt>
                <c:pt idx="120">
                  <c:v>7.1</c:v>
                </c:pt>
                <c:pt idx="121">
                  <c:v>7</c:v>
                </c:pt>
                <c:pt idx="122">
                  <c:v>6.7</c:v>
                </c:pt>
                <c:pt idx="123">
                  <c:v>6.9</c:v>
                </c:pt>
                <c:pt idx="124">
                  <c:v>7</c:v>
                </c:pt>
                <c:pt idx="125">
                  <c:v>6.8</c:v>
                </c:pt>
                <c:pt idx="126">
                  <c:v>6.5</c:v>
                </c:pt>
                <c:pt idx="127">
                  <c:v>6.7</c:v>
                </c:pt>
                <c:pt idx="128">
                  <c:v>6.2</c:v>
                </c:pt>
                <c:pt idx="129">
                  <c:v>6.1</c:v>
                </c:pt>
                <c:pt idx="130">
                  <c:v>5.7</c:v>
                </c:pt>
                <c:pt idx="131">
                  <c:v>6</c:v>
                </c:pt>
                <c:pt idx="132">
                  <c:v>5.8</c:v>
                </c:pt>
                <c:pt idx="133">
                  <c:v>5.8</c:v>
                </c:pt>
                <c:pt idx="134">
                  <c:v>5.6</c:v>
                </c:pt>
                <c:pt idx="135">
                  <c:v>5.9</c:v>
                </c:pt>
                <c:pt idx="136">
                  <c:v>5.5</c:v>
                </c:pt>
                <c:pt idx="137">
                  <c:v>5.6</c:v>
                </c:pt>
                <c:pt idx="138">
                  <c:v>5.9</c:v>
                </c:pt>
                <c:pt idx="139">
                  <c:v>5.9</c:v>
                </c:pt>
                <c:pt idx="140">
                  <c:v>5.9</c:v>
                </c:pt>
                <c:pt idx="141">
                  <c:v>5.4</c:v>
                </c:pt>
                <c:pt idx="142">
                  <c:v>5.6</c:v>
                </c:pt>
                <c:pt idx="143">
                  <c:v>5.6</c:v>
                </c:pt>
                <c:pt idx="144">
                  <c:v>5.9</c:v>
                </c:pt>
                <c:pt idx="145">
                  <c:v>4.8</c:v>
                </c:pt>
                <c:pt idx="146">
                  <c:v>5.5</c:v>
                </c:pt>
                <c:pt idx="147">
                  <c:v>5.5</c:v>
                </c:pt>
                <c:pt idx="148">
                  <c:v>5.3</c:v>
                </c:pt>
                <c:pt idx="149">
                  <c:v>5.7</c:v>
                </c:pt>
                <c:pt idx="150">
                  <c:v>5.3</c:v>
                </c:pt>
                <c:pt idx="151">
                  <c:v>5.8</c:v>
                </c:pt>
                <c:pt idx="152">
                  <c:v>6</c:v>
                </c:pt>
                <c:pt idx="153">
                  <c:v>5.8</c:v>
                </c:pt>
                <c:pt idx="154">
                  <c:v>5.7</c:v>
                </c:pt>
                <c:pt idx="155">
                  <c:v>6.4</c:v>
                </c:pt>
                <c:pt idx="156">
                  <c:v>7</c:v>
                </c:pt>
                <c:pt idx="157">
                  <c:v>7.5</c:v>
                </c:pt>
                <c:pt idx="158">
                  <c:v>7.7</c:v>
                </c:pt>
                <c:pt idx="159">
                  <c:v>7.5</c:v>
                </c:pt>
                <c:pt idx="160">
                  <c:v>7.7</c:v>
                </c:pt>
                <c:pt idx="161">
                  <c:v>7.5</c:v>
                </c:pt>
                <c:pt idx="162">
                  <c:v>7.4</c:v>
                </c:pt>
                <c:pt idx="163">
                  <c:v>7.1</c:v>
                </c:pt>
                <c:pt idx="164">
                  <c:v>7.1</c:v>
                </c:pt>
                <c:pt idx="165">
                  <c:v>7.4</c:v>
                </c:pt>
                <c:pt idx="166">
                  <c:v>6.9</c:v>
                </c:pt>
                <c:pt idx="167">
                  <c:v>6.6</c:v>
                </c:pt>
                <c:pt idx="168">
                  <c:v>7.1</c:v>
                </c:pt>
                <c:pt idx="169">
                  <c:v>7.2</c:v>
                </c:pt>
                <c:pt idx="170">
                  <c:v>6.8</c:v>
                </c:pt>
                <c:pt idx="171">
                  <c:v>6.8</c:v>
                </c:pt>
                <c:pt idx="172">
                  <c:v>6.9</c:v>
                </c:pt>
                <c:pt idx="173">
                  <c:v>6.9</c:v>
                </c:pt>
                <c:pt idx="174">
                  <c:v>7.1</c:v>
                </c:pt>
                <c:pt idx="175">
                  <c:v>7.5</c:v>
                </c:pt>
                <c:pt idx="176">
                  <c:v>7.7</c:v>
                </c:pt>
                <c:pt idx="177">
                  <c:v>8.1</c:v>
                </c:pt>
                <c:pt idx="178">
                  <c:v>8.5</c:v>
                </c:pt>
                <c:pt idx="179">
                  <c:v>9.5</c:v>
                </c:pt>
                <c:pt idx="180">
                  <c:v>8.5</c:v>
                </c:pt>
                <c:pt idx="181">
                  <c:v>8.7000000000000011</c:v>
                </c:pt>
                <c:pt idx="182">
                  <c:v>9.5</c:v>
                </c:pt>
                <c:pt idx="183">
                  <c:v>9.7000000000000011</c:v>
                </c:pt>
                <c:pt idx="184">
                  <c:v>10</c:v>
                </c:pt>
                <c:pt idx="185">
                  <c:v>10.199999999999999</c:v>
                </c:pt>
                <c:pt idx="186">
                  <c:v>11.1</c:v>
                </c:pt>
                <c:pt idx="187">
                  <c:v>9.8000000000000007</c:v>
                </c:pt>
                <c:pt idx="188">
                  <c:v>10.4</c:v>
                </c:pt>
                <c:pt idx="189">
                  <c:v>10.9</c:v>
                </c:pt>
                <c:pt idx="190">
                  <c:v>12.3</c:v>
                </c:pt>
                <c:pt idx="191">
                  <c:v>11.3</c:v>
                </c:pt>
                <c:pt idx="192">
                  <c:v>10.1</c:v>
                </c:pt>
                <c:pt idx="193">
                  <c:v>9.3000000000000007</c:v>
                </c:pt>
                <c:pt idx="194">
                  <c:v>9.3000000000000007</c:v>
                </c:pt>
                <c:pt idx="195">
                  <c:v>9.4</c:v>
                </c:pt>
                <c:pt idx="196">
                  <c:v>9.3000000000000007</c:v>
                </c:pt>
                <c:pt idx="197">
                  <c:v>8.7000000000000011</c:v>
                </c:pt>
                <c:pt idx="198">
                  <c:v>9.1</c:v>
                </c:pt>
                <c:pt idx="199">
                  <c:v>8.3000000000000007</c:v>
                </c:pt>
                <c:pt idx="200">
                  <c:v>8.3000000000000007</c:v>
                </c:pt>
                <c:pt idx="201">
                  <c:v>8.2000000000000011</c:v>
                </c:pt>
                <c:pt idx="202">
                  <c:v>9.1</c:v>
                </c:pt>
                <c:pt idx="203">
                  <c:v>7.5</c:v>
                </c:pt>
                <c:pt idx="204">
                  <c:v>7.5</c:v>
                </c:pt>
                <c:pt idx="205">
                  <c:v>7.3</c:v>
                </c:pt>
                <c:pt idx="206">
                  <c:v>7.6</c:v>
                </c:pt>
                <c:pt idx="207">
                  <c:v>7.2</c:v>
                </c:pt>
                <c:pt idx="208">
                  <c:v>7.2</c:v>
                </c:pt>
                <c:pt idx="209">
                  <c:v>7.3</c:v>
                </c:pt>
                <c:pt idx="210">
                  <c:v>6.8</c:v>
                </c:pt>
                <c:pt idx="211">
                  <c:v>7.1</c:v>
                </c:pt>
                <c:pt idx="212">
                  <c:v>7.1</c:v>
                </c:pt>
                <c:pt idx="213">
                  <c:v>6.9</c:v>
                </c:pt>
                <c:pt idx="214">
                  <c:v>6.9</c:v>
                </c:pt>
                <c:pt idx="215">
                  <c:v>6.6</c:v>
                </c:pt>
                <c:pt idx="216">
                  <c:v>6.9</c:v>
                </c:pt>
                <c:pt idx="217">
                  <c:v>7.1</c:v>
                </c:pt>
                <c:pt idx="218">
                  <c:v>6.9</c:v>
                </c:pt>
                <c:pt idx="219">
                  <c:v>7.1</c:v>
                </c:pt>
                <c:pt idx="220">
                  <c:v>7</c:v>
                </c:pt>
                <c:pt idx="221">
                  <c:v>6.8</c:v>
                </c:pt>
                <c:pt idx="222">
                  <c:v>6.7</c:v>
                </c:pt>
                <c:pt idx="223">
                  <c:v>6.9</c:v>
                </c:pt>
                <c:pt idx="224">
                  <c:v>6.8</c:v>
                </c:pt>
                <c:pt idx="225">
                  <c:v>6.7</c:v>
                </c:pt>
                <c:pt idx="226">
                  <c:v>6.8</c:v>
                </c:pt>
                <c:pt idx="227">
                  <c:v>7</c:v>
                </c:pt>
                <c:pt idx="228">
                  <c:v>6.9</c:v>
                </c:pt>
                <c:pt idx="229">
                  <c:v>7.1</c:v>
                </c:pt>
                <c:pt idx="230">
                  <c:v>7.4</c:v>
                </c:pt>
                <c:pt idx="231">
                  <c:v>7</c:v>
                </c:pt>
                <c:pt idx="232">
                  <c:v>7.1</c:v>
                </c:pt>
                <c:pt idx="233">
                  <c:v>7.1</c:v>
                </c:pt>
                <c:pt idx="234">
                  <c:v>6.9</c:v>
                </c:pt>
                <c:pt idx="235">
                  <c:v>6.6</c:v>
                </c:pt>
                <c:pt idx="236">
                  <c:v>6.6</c:v>
                </c:pt>
                <c:pt idx="237">
                  <c:v>7.1</c:v>
                </c:pt>
                <c:pt idx="238">
                  <c:v>6.6</c:v>
                </c:pt>
                <c:pt idx="239">
                  <c:v>6.5</c:v>
                </c:pt>
                <c:pt idx="240">
                  <c:v>6.5</c:v>
                </c:pt>
                <c:pt idx="241">
                  <c:v>6.4</c:v>
                </c:pt>
                <c:pt idx="242">
                  <c:v>6</c:v>
                </c:pt>
                <c:pt idx="243">
                  <c:v>6.3</c:v>
                </c:pt>
                <c:pt idx="244">
                  <c:v>6.2</c:v>
                </c:pt>
                <c:pt idx="245">
                  <c:v>6</c:v>
                </c:pt>
                <c:pt idx="246">
                  <c:v>6.2</c:v>
                </c:pt>
                <c:pt idx="247">
                  <c:v>6.3</c:v>
                </c:pt>
                <c:pt idx="248">
                  <c:v>6.4</c:v>
                </c:pt>
                <c:pt idx="249">
                  <c:v>5.9</c:v>
                </c:pt>
                <c:pt idx="250">
                  <c:v>5.9</c:v>
                </c:pt>
                <c:pt idx="251">
                  <c:v>5.8</c:v>
                </c:pt>
                <c:pt idx="252">
                  <c:v>6.1</c:v>
                </c:pt>
                <c:pt idx="253">
                  <c:v>5.9</c:v>
                </c:pt>
                <c:pt idx="254">
                  <c:v>5.7</c:v>
                </c:pt>
                <c:pt idx="255">
                  <c:v>5.6</c:v>
                </c:pt>
                <c:pt idx="256">
                  <c:v>5.7</c:v>
                </c:pt>
                <c:pt idx="257">
                  <c:v>5.9</c:v>
                </c:pt>
                <c:pt idx="258">
                  <c:v>5.6</c:v>
                </c:pt>
                <c:pt idx="259">
                  <c:v>5.4</c:v>
                </c:pt>
                <c:pt idx="260">
                  <c:v>5.4</c:v>
                </c:pt>
                <c:pt idx="261">
                  <c:v>5.4</c:v>
                </c:pt>
                <c:pt idx="262">
                  <c:v>5.3</c:v>
                </c:pt>
                <c:pt idx="263">
                  <c:v>5.4</c:v>
                </c:pt>
                <c:pt idx="264">
                  <c:v>5.6</c:v>
                </c:pt>
                <c:pt idx="265">
                  <c:v>5</c:v>
                </c:pt>
                <c:pt idx="266">
                  <c:v>4.9000000000000004</c:v>
                </c:pt>
                <c:pt idx="267">
                  <c:v>4.9000000000000004</c:v>
                </c:pt>
                <c:pt idx="268">
                  <c:v>4.8</c:v>
                </c:pt>
                <c:pt idx="269">
                  <c:v>4.9000000000000004</c:v>
                </c:pt>
                <c:pt idx="270">
                  <c:v>5.0999999999999996</c:v>
                </c:pt>
                <c:pt idx="271">
                  <c:v>5.3</c:v>
                </c:pt>
                <c:pt idx="272">
                  <c:v>5.0999999999999996</c:v>
                </c:pt>
                <c:pt idx="273">
                  <c:v>4.8</c:v>
                </c:pt>
                <c:pt idx="274">
                  <c:v>5.2</c:v>
                </c:pt>
                <c:pt idx="275">
                  <c:v>5.2</c:v>
                </c:pt>
                <c:pt idx="276">
                  <c:v>5.4</c:v>
                </c:pt>
                <c:pt idx="277">
                  <c:v>5.4</c:v>
                </c:pt>
                <c:pt idx="278">
                  <c:v>5.6</c:v>
                </c:pt>
                <c:pt idx="279">
                  <c:v>5.8</c:v>
                </c:pt>
                <c:pt idx="280">
                  <c:v>5.7</c:v>
                </c:pt>
                <c:pt idx="281">
                  <c:v>5.9</c:v>
                </c:pt>
                <c:pt idx="282">
                  <c:v>6</c:v>
                </c:pt>
                <c:pt idx="283">
                  <c:v>6.2</c:v>
                </c:pt>
                <c:pt idx="284">
                  <c:v>6.7</c:v>
                </c:pt>
                <c:pt idx="285">
                  <c:v>6.6</c:v>
                </c:pt>
                <c:pt idx="286">
                  <c:v>6.4</c:v>
                </c:pt>
                <c:pt idx="287">
                  <c:v>6.9</c:v>
                </c:pt>
                <c:pt idx="288">
                  <c:v>7</c:v>
                </c:pt>
                <c:pt idx="289">
                  <c:v>7.3</c:v>
                </c:pt>
                <c:pt idx="290">
                  <c:v>6.8</c:v>
                </c:pt>
                <c:pt idx="291">
                  <c:v>7.2</c:v>
                </c:pt>
                <c:pt idx="292">
                  <c:v>7.5</c:v>
                </c:pt>
                <c:pt idx="293">
                  <c:v>7.8</c:v>
                </c:pt>
                <c:pt idx="294">
                  <c:v>8.1</c:v>
                </c:pt>
                <c:pt idx="295">
                  <c:v>8.2000000000000011</c:v>
                </c:pt>
                <c:pt idx="296">
                  <c:v>8.3000000000000007</c:v>
                </c:pt>
                <c:pt idx="297">
                  <c:v>8.5</c:v>
                </c:pt>
                <c:pt idx="298">
                  <c:v>8.8000000000000007</c:v>
                </c:pt>
                <c:pt idx="299">
                  <c:v>8.7000000000000011</c:v>
                </c:pt>
                <c:pt idx="300">
                  <c:v>8.6</c:v>
                </c:pt>
                <c:pt idx="301">
                  <c:v>8.8000000000000007</c:v>
                </c:pt>
                <c:pt idx="302">
                  <c:v>8.6</c:v>
                </c:pt>
                <c:pt idx="303">
                  <c:v>9</c:v>
                </c:pt>
                <c:pt idx="304">
                  <c:v>9</c:v>
                </c:pt>
                <c:pt idx="305">
                  <c:v>9.3000000000000007</c:v>
                </c:pt>
                <c:pt idx="306">
                  <c:v>8.6</c:v>
                </c:pt>
                <c:pt idx="307">
                  <c:v>8.5</c:v>
                </c:pt>
                <c:pt idx="308">
                  <c:v>8.5</c:v>
                </c:pt>
                <c:pt idx="309">
                  <c:v>8.4</c:v>
                </c:pt>
                <c:pt idx="310">
                  <c:v>8.1</c:v>
                </c:pt>
                <c:pt idx="311">
                  <c:v>8.3000000000000007</c:v>
                </c:pt>
                <c:pt idx="312">
                  <c:v>8.2000000000000011</c:v>
                </c:pt>
                <c:pt idx="313">
                  <c:v>8.2000000000000011</c:v>
                </c:pt>
                <c:pt idx="314">
                  <c:v>8.3000000000000007</c:v>
                </c:pt>
                <c:pt idx="315">
                  <c:v>8</c:v>
                </c:pt>
                <c:pt idx="316">
                  <c:v>8.3000000000000007</c:v>
                </c:pt>
                <c:pt idx="317">
                  <c:v>8.3000000000000007</c:v>
                </c:pt>
                <c:pt idx="318">
                  <c:v>8.6</c:v>
                </c:pt>
                <c:pt idx="319">
                  <c:v>9.2000000000000011</c:v>
                </c:pt>
                <c:pt idx="320">
                  <c:v>9.3000000000000007</c:v>
                </c:pt>
                <c:pt idx="321">
                  <c:v>9.1</c:v>
                </c:pt>
                <c:pt idx="322">
                  <c:v>9.2000000000000011</c:v>
                </c:pt>
                <c:pt idx="323">
                  <c:v>9.3000000000000007</c:v>
                </c:pt>
                <c:pt idx="324">
                  <c:v>9</c:v>
                </c:pt>
                <c:pt idx="325">
                  <c:v>8.9</c:v>
                </c:pt>
                <c:pt idx="326">
                  <c:v>9.2000000000000011</c:v>
                </c:pt>
                <c:pt idx="327">
                  <c:v>10</c:v>
                </c:pt>
                <c:pt idx="328">
                  <c:v>9</c:v>
                </c:pt>
                <c:pt idx="329">
                  <c:v>8.7000000000000011</c:v>
                </c:pt>
                <c:pt idx="330">
                  <c:v>8</c:v>
                </c:pt>
                <c:pt idx="331">
                  <c:v>8.1</c:v>
                </c:pt>
                <c:pt idx="332">
                  <c:v>8.3000000000000007</c:v>
                </c:pt>
                <c:pt idx="333">
                  <c:v>8.3000000000000007</c:v>
                </c:pt>
                <c:pt idx="334">
                  <c:v>9.1</c:v>
                </c:pt>
                <c:pt idx="335">
                  <c:v>7.9</c:v>
                </c:pt>
                <c:pt idx="336">
                  <c:v>8.5</c:v>
                </c:pt>
                <c:pt idx="337">
                  <c:v>8.3000000000000007</c:v>
                </c:pt>
                <c:pt idx="338">
                  <c:v>7.9</c:v>
                </c:pt>
                <c:pt idx="339">
                  <c:v>8.2000000000000011</c:v>
                </c:pt>
                <c:pt idx="340">
                  <c:v>8</c:v>
                </c:pt>
                <c:pt idx="341">
                  <c:v>8.3000000000000007</c:v>
                </c:pt>
                <c:pt idx="342">
                  <c:v>8.3000000000000007</c:v>
                </c:pt>
                <c:pt idx="343">
                  <c:v>7.8</c:v>
                </c:pt>
                <c:pt idx="344">
                  <c:v>8.3000000000000007</c:v>
                </c:pt>
                <c:pt idx="345">
                  <c:v>8.6</c:v>
                </c:pt>
                <c:pt idx="346">
                  <c:v>8.6</c:v>
                </c:pt>
                <c:pt idx="347">
                  <c:v>8.3000000000000007</c:v>
                </c:pt>
                <c:pt idx="348">
                  <c:v>8.3000000000000007</c:v>
                </c:pt>
                <c:pt idx="349">
                  <c:v>8.4</c:v>
                </c:pt>
                <c:pt idx="350">
                  <c:v>8.5</c:v>
                </c:pt>
                <c:pt idx="351">
                  <c:v>8.3000000000000007</c:v>
                </c:pt>
                <c:pt idx="352">
                  <c:v>7.7</c:v>
                </c:pt>
                <c:pt idx="353">
                  <c:v>7.8</c:v>
                </c:pt>
                <c:pt idx="354">
                  <c:v>7.8</c:v>
                </c:pt>
                <c:pt idx="355">
                  <c:v>8.1</c:v>
                </c:pt>
                <c:pt idx="356">
                  <c:v>7.9</c:v>
                </c:pt>
                <c:pt idx="357">
                  <c:v>8.3000000000000007</c:v>
                </c:pt>
                <c:pt idx="358">
                  <c:v>8</c:v>
                </c:pt>
                <c:pt idx="359">
                  <c:v>8</c:v>
                </c:pt>
                <c:pt idx="360">
                  <c:v>8.3000000000000007</c:v>
                </c:pt>
                <c:pt idx="361">
                  <c:v>7.8</c:v>
                </c:pt>
                <c:pt idx="362">
                  <c:v>8.2000000000000011</c:v>
                </c:pt>
                <c:pt idx="363">
                  <c:v>7.7</c:v>
                </c:pt>
                <c:pt idx="364">
                  <c:v>7.6</c:v>
                </c:pt>
                <c:pt idx="365">
                  <c:v>7.5</c:v>
                </c:pt>
                <c:pt idx="366">
                  <c:v>7.4</c:v>
                </c:pt>
                <c:pt idx="367">
                  <c:v>7</c:v>
                </c:pt>
                <c:pt idx="368">
                  <c:v>6.8</c:v>
                </c:pt>
                <c:pt idx="369">
                  <c:v>6.7</c:v>
                </c:pt>
                <c:pt idx="370">
                  <c:v>6</c:v>
                </c:pt>
                <c:pt idx="371">
                  <c:v>6.9</c:v>
                </c:pt>
                <c:pt idx="372">
                  <c:v>6.7</c:v>
                </c:pt>
                <c:pt idx="373">
                  <c:v>6.8</c:v>
                </c:pt>
                <c:pt idx="374">
                  <c:v>6.7</c:v>
                </c:pt>
                <c:pt idx="375">
                  <c:v>5.8</c:v>
                </c:pt>
                <c:pt idx="376">
                  <c:v>6.6</c:v>
                </c:pt>
                <c:pt idx="377">
                  <c:v>6.8</c:v>
                </c:pt>
                <c:pt idx="378">
                  <c:v>6.9</c:v>
                </c:pt>
                <c:pt idx="379">
                  <c:v>6.8</c:v>
                </c:pt>
                <c:pt idx="380">
                  <c:v>6.8</c:v>
                </c:pt>
                <c:pt idx="381">
                  <c:v>6.2</c:v>
                </c:pt>
                <c:pt idx="382">
                  <c:v>6.5</c:v>
                </c:pt>
                <c:pt idx="383">
                  <c:v>6.3</c:v>
                </c:pt>
                <c:pt idx="384">
                  <c:v>5.8</c:v>
                </c:pt>
                <c:pt idx="385">
                  <c:v>6.5</c:v>
                </c:pt>
                <c:pt idx="386">
                  <c:v>6</c:v>
                </c:pt>
                <c:pt idx="387">
                  <c:v>6.1</c:v>
                </c:pt>
                <c:pt idx="388">
                  <c:v>6.2</c:v>
                </c:pt>
                <c:pt idx="389">
                  <c:v>5.8</c:v>
                </c:pt>
                <c:pt idx="390">
                  <c:v>5.8</c:v>
                </c:pt>
                <c:pt idx="391">
                  <c:v>6.1</c:v>
                </c:pt>
                <c:pt idx="392">
                  <c:v>6</c:v>
                </c:pt>
                <c:pt idx="393">
                  <c:v>6.1</c:v>
                </c:pt>
                <c:pt idx="394">
                  <c:v>5.8</c:v>
                </c:pt>
                <c:pt idx="395">
                  <c:v>5.7</c:v>
                </c:pt>
                <c:pt idx="396">
                  <c:v>6</c:v>
                </c:pt>
                <c:pt idx="397">
                  <c:v>6.3</c:v>
                </c:pt>
                <c:pt idx="398">
                  <c:v>5.2</c:v>
                </c:pt>
                <c:pt idx="399">
                  <c:v>6.1</c:v>
                </c:pt>
                <c:pt idx="400">
                  <c:v>6.1</c:v>
                </c:pt>
                <c:pt idx="401">
                  <c:v>6</c:v>
                </c:pt>
                <c:pt idx="402">
                  <c:v>5.8</c:v>
                </c:pt>
                <c:pt idx="403">
                  <c:v>6.1</c:v>
                </c:pt>
                <c:pt idx="404">
                  <c:v>6.6</c:v>
                </c:pt>
                <c:pt idx="405">
                  <c:v>5.9</c:v>
                </c:pt>
                <c:pt idx="406">
                  <c:v>6.3</c:v>
                </c:pt>
                <c:pt idx="407">
                  <c:v>6</c:v>
                </c:pt>
                <c:pt idx="408">
                  <c:v>6.8</c:v>
                </c:pt>
                <c:pt idx="409">
                  <c:v>6.9</c:v>
                </c:pt>
                <c:pt idx="410">
                  <c:v>7.2</c:v>
                </c:pt>
                <c:pt idx="411">
                  <c:v>7.3</c:v>
                </c:pt>
                <c:pt idx="412">
                  <c:v>7.7</c:v>
                </c:pt>
                <c:pt idx="413">
                  <c:v>8.2000000000000011</c:v>
                </c:pt>
                <c:pt idx="414">
                  <c:v>8.4</c:v>
                </c:pt>
                <c:pt idx="415">
                  <c:v>8.3000000000000007</c:v>
                </c:pt>
                <c:pt idx="416">
                  <c:v>8.4</c:v>
                </c:pt>
                <c:pt idx="417">
                  <c:v>8.9</c:v>
                </c:pt>
                <c:pt idx="418">
                  <c:v>9.5</c:v>
                </c:pt>
                <c:pt idx="419">
                  <c:v>11</c:v>
                </c:pt>
                <c:pt idx="420">
                  <c:v>8.9</c:v>
                </c:pt>
                <c:pt idx="421">
                  <c:v>9</c:v>
                </c:pt>
                <c:pt idx="422">
                  <c:v>9.5</c:v>
                </c:pt>
                <c:pt idx="423">
                  <c:v>9.6</c:v>
                </c:pt>
                <c:pt idx="424">
                  <c:v>9.3000000000000007</c:v>
                </c:pt>
                <c:pt idx="425">
                  <c:v>9.6</c:v>
                </c:pt>
                <c:pt idx="426">
                  <c:v>9.6</c:v>
                </c:pt>
                <c:pt idx="427">
                  <c:v>9.5</c:v>
                </c:pt>
                <c:pt idx="428">
                  <c:v>9.7000000000000011</c:v>
                </c:pt>
                <c:pt idx="429">
                  <c:v>10.199999999999999</c:v>
                </c:pt>
                <c:pt idx="430">
                  <c:v>9.9</c:v>
                </c:pt>
                <c:pt idx="431">
                  <c:v>11.5</c:v>
                </c:pt>
                <c:pt idx="432">
                  <c:v>10.3</c:v>
                </c:pt>
                <c:pt idx="433">
                  <c:v>10.1</c:v>
                </c:pt>
                <c:pt idx="434">
                  <c:v>10.199999999999999</c:v>
                </c:pt>
                <c:pt idx="435">
                  <c:v>10.4</c:v>
                </c:pt>
                <c:pt idx="436">
                  <c:v>10.3</c:v>
                </c:pt>
                <c:pt idx="437">
                  <c:v>10.4</c:v>
                </c:pt>
                <c:pt idx="438">
                  <c:v>10.6</c:v>
                </c:pt>
                <c:pt idx="439">
                  <c:v>10.199999999999999</c:v>
                </c:pt>
                <c:pt idx="440">
                  <c:v>10.199999999999999</c:v>
                </c:pt>
                <c:pt idx="441">
                  <c:v>9.5</c:v>
                </c:pt>
                <c:pt idx="442">
                  <c:v>9.9</c:v>
                </c:pt>
                <c:pt idx="443">
                  <c:v>11</c:v>
                </c:pt>
                <c:pt idx="444">
                  <c:v>8.9</c:v>
                </c:pt>
                <c:pt idx="445">
                  <c:v>9.2000000000000011</c:v>
                </c:pt>
                <c:pt idx="446">
                  <c:v>9.6</c:v>
                </c:pt>
                <c:pt idx="447">
                  <c:v>9.5</c:v>
                </c:pt>
                <c:pt idx="448">
                  <c:v>9.7000000000000011</c:v>
                </c:pt>
                <c:pt idx="449">
                  <c:v>9.5</c:v>
                </c:pt>
                <c:pt idx="450">
                  <c:v>9.4</c:v>
                </c:pt>
                <c:pt idx="451">
                  <c:v>9.2000000000000011</c:v>
                </c:pt>
                <c:pt idx="452">
                  <c:v>9.3000000000000007</c:v>
                </c:pt>
                <c:pt idx="453">
                  <c:v>9</c:v>
                </c:pt>
                <c:pt idx="454">
                  <c:v>9.1</c:v>
                </c:pt>
                <c:pt idx="455">
                  <c:v>9</c:v>
                </c:pt>
                <c:pt idx="456">
                  <c:v>8.8000000000000007</c:v>
                </c:pt>
                <c:pt idx="457">
                  <c:v>9.2000000000000011</c:v>
                </c:pt>
                <c:pt idx="458">
                  <c:v>8.4</c:v>
                </c:pt>
                <c:pt idx="459">
                  <c:v>8.6</c:v>
                </c:pt>
                <c:pt idx="460">
                  <c:v>8.5</c:v>
                </c:pt>
                <c:pt idx="461">
                  <c:v>8.7000000000000011</c:v>
                </c:pt>
                <c:pt idx="462">
                  <c:v>8.6</c:v>
                </c:pt>
                <c:pt idx="463">
                  <c:v>9.1</c:v>
                </c:pt>
                <c:pt idx="464">
                  <c:v>8.7000000000000011</c:v>
                </c:pt>
                <c:pt idx="465">
                  <c:v>8.4</c:v>
                </c:pt>
                <c:pt idx="466">
                  <c:v>8.5</c:v>
                </c:pt>
                <c:pt idx="467">
                  <c:v>7.3</c:v>
                </c:pt>
                <c:pt idx="468">
                  <c:v>8</c:v>
                </c:pt>
                <c:pt idx="469">
                  <c:v>8.4</c:v>
                </c:pt>
                <c:pt idx="470">
                  <c:v>8</c:v>
                </c:pt>
                <c:pt idx="471">
                  <c:v>7.9</c:v>
                </c:pt>
                <c:pt idx="472">
                  <c:v>8.3000000000000007</c:v>
                </c:pt>
                <c:pt idx="473">
                  <c:v>7.5</c:v>
                </c:pt>
                <c:pt idx="474">
                  <c:v>8.3000000000000007</c:v>
                </c:pt>
                <c:pt idx="475">
                  <c:v>8.5</c:v>
                </c:pt>
                <c:pt idx="476">
                  <c:v>9.1</c:v>
                </c:pt>
                <c:pt idx="477">
                  <c:v>8.6</c:v>
                </c:pt>
                <c:pt idx="478">
                  <c:v>8.2000000000000011</c:v>
                </c:pt>
                <c:pt idx="479">
                  <c:v>7.7</c:v>
                </c:pt>
                <c:pt idx="480">
                  <c:v>8.7000000000000011</c:v>
                </c:pt>
                <c:pt idx="481">
                  <c:v>8.8000000000000007</c:v>
                </c:pt>
                <c:pt idx="482">
                  <c:v>8.7000000000000011</c:v>
                </c:pt>
                <c:pt idx="483">
                  <c:v>8.4</c:v>
                </c:pt>
                <c:pt idx="484">
                  <c:v>8.6</c:v>
                </c:pt>
                <c:pt idx="485">
                  <c:v>8.4</c:v>
                </c:pt>
                <c:pt idx="486">
                  <c:v>9</c:v>
                </c:pt>
                <c:pt idx="487">
                  <c:v>8.7000000000000011</c:v>
                </c:pt>
                <c:pt idx="488">
                  <c:v>8.7000000000000011</c:v>
                </c:pt>
                <c:pt idx="489">
                  <c:v>9.4</c:v>
                </c:pt>
                <c:pt idx="490">
                  <c:v>7.9</c:v>
                </c:pt>
                <c:pt idx="491">
                  <c:v>9</c:v>
                </c:pt>
                <c:pt idx="492">
                  <c:v>9.7000000000000011</c:v>
                </c:pt>
                <c:pt idx="493">
                  <c:v>9.7000000000000011</c:v>
                </c:pt>
                <c:pt idx="494">
                  <c:v>10.199999999999999</c:v>
                </c:pt>
                <c:pt idx="495">
                  <c:v>10.4</c:v>
                </c:pt>
                <c:pt idx="496">
                  <c:v>9.8000000000000007</c:v>
                </c:pt>
                <c:pt idx="497">
                  <c:v>10.5</c:v>
                </c:pt>
                <c:pt idx="498">
                  <c:v>10.7</c:v>
                </c:pt>
                <c:pt idx="499">
                  <c:v>11.7</c:v>
                </c:pt>
                <c:pt idx="500">
                  <c:v>12.3</c:v>
                </c:pt>
                <c:pt idx="501">
                  <c:v>13.1</c:v>
                </c:pt>
                <c:pt idx="502">
                  <c:v>14.2</c:v>
                </c:pt>
                <c:pt idx="503">
                  <c:v>17.2</c:v>
                </c:pt>
                <c:pt idx="504">
                  <c:v>16</c:v>
                </c:pt>
                <c:pt idx="505">
                  <c:v>16.3</c:v>
                </c:pt>
                <c:pt idx="506">
                  <c:v>17.8</c:v>
                </c:pt>
                <c:pt idx="507">
                  <c:v>18.899999999999999</c:v>
                </c:pt>
                <c:pt idx="508">
                  <c:v>19.8</c:v>
                </c:pt>
                <c:pt idx="509">
                  <c:v>20.100000000000001</c:v>
                </c:pt>
                <c:pt idx="510">
                  <c:v>20</c:v>
                </c:pt>
                <c:pt idx="511">
                  <c:v>19.899999999999999</c:v>
                </c:pt>
                <c:pt idx="512">
                  <c:v>20.399999999999999</c:v>
                </c:pt>
                <c:pt idx="513">
                  <c:v>22.1</c:v>
                </c:pt>
                <c:pt idx="514">
                  <c:v>22.3</c:v>
                </c:pt>
                <c:pt idx="515">
                  <c:v>25.2</c:v>
                </c:pt>
                <c:pt idx="516">
                  <c:v>22.3</c:v>
                </c:pt>
                <c:pt idx="517">
                  <c:v>21</c:v>
                </c:pt>
                <c:pt idx="518">
                  <c:v>20.3</c:v>
                </c:pt>
                <c:pt idx="519">
                  <c:v>21.2</c:v>
                </c:pt>
                <c:pt idx="520">
                  <c:v>21</c:v>
                </c:pt>
                <c:pt idx="521">
                  <c:v>21.9</c:v>
                </c:pt>
                <c:pt idx="522">
                  <c:v>21.6</c:v>
                </c:pt>
                <c:pt idx="523">
                  <c:v>21.1</c:v>
                </c:pt>
                <c:pt idx="524">
                  <c:v>21.5</c:v>
                </c:pt>
                <c:pt idx="525">
                  <c:v>20.9</c:v>
                </c:pt>
                <c:pt idx="526">
                  <c:v>21.6</c:v>
                </c:pt>
                <c:pt idx="527">
                  <c:v>22.3</c:v>
                </c:pt>
                <c:pt idx="528">
                  <c:v>22</c:v>
                </c:pt>
                <c:pt idx="529">
                  <c:v>22.4</c:v>
                </c:pt>
                <c:pt idx="530">
                  <c:v>22</c:v>
                </c:pt>
                <c:pt idx="531">
                  <c:v>20.5</c:v>
                </c:pt>
                <c:pt idx="532">
                  <c:v>20.9</c:v>
                </c:pt>
                <c:pt idx="533">
                  <c:v>20.5</c:v>
                </c:pt>
                <c:pt idx="534">
                  <c:v>21</c:v>
                </c:pt>
                <c:pt idx="535">
                  <c:v>19.8</c:v>
                </c:pt>
                <c:pt idx="536">
                  <c:v>19.2</c:v>
                </c:pt>
                <c:pt idx="537">
                  <c:v>19.100000000000001</c:v>
                </c:pt>
                <c:pt idx="538">
                  <c:v>19.899999999999999</c:v>
                </c:pt>
                <c:pt idx="539">
                  <c:v>20.100000000000001</c:v>
                </c:pt>
                <c:pt idx="540">
                  <c:v>17.5</c:v>
                </c:pt>
                <c:pt idx="541">
                  <c:v>18.5</c:v>
                </c:pt>
                <c:pt idx="542">
                  <c:v>18.8</c:v>
                </c:pt>
                <c:pt idx="543">
                  <c:v>19.7</c:v>
                </c:pt>
                <c:pt idx="544">
                  <c:v>18.5</c:v>
                </c:pt>
                <c:pt idx="545">
                  <c:v>17.600000000000001</c:v>
                </c:pt>
                <c:pt idx="546">
                  <c:v>16.2</c:v>
                </c:pt>
                <c:pt idx="547">
                  <c:v>17.5</c:v>
                </c:pt>
                <c:pt idx="548">
                  <c:v>17.7</c:v>
                </c:pt>
                <c:pt idx="549">
                  <c:v>17.100000000000001</c:v>
                </c:pt>
                <c:pt idx="550">
                  <c:v>17</c:v>
                </c:pt>
                <c:pt idx="551">
                  <c:v>16.600000000000001</c:v>
                </c:pt>
                <c:pt idx="552">
                  <c:v>16.3</c:v>
                </c:pt>
                <c:pt idx="553">
                  <c:v>16.8</c:v>
                </c:pt>
                <c:pt idx="554">
                  <c:v>16.5</c:v>
                </c:pt>
                <c:pt idx="555">
                  <c:v>16.100000000000001</c:v>
                </c:pt>
                <c:pt idx="556">
                  <c:v>17</c:v>
                </c:pt>
                <c:pt idx="557">
                  <c:v>17</c:v>
                </c:pt>
                <c:pt idx="558">
                  <c:v>15.9</c:v>
                </c:pt>
                <c:pt idx="559">
                  <c:v>16.2</c:v>
                </c:pt>
                <c:pt idx="560">
                  <c:v>15.9</c:v>
                </c:pt>
                <c:pt idx="561">
                  <c:v>15.6</c:v>
                </c:pt>
                <c:pt idx="562">
                  <c:v>14.5</c:v>
                </c:pt>
                <c:pt idx="563">
                  <c:v>13.2</c:v>
                </c:pt>
                <c:pt idx="564">
                  <c:v>13.5</c:v>
                </c:pt>
                <c:pt idx="565">
                  <c:v>13.3</c:v>
                </c:pt>
                <c:pt idx="566">
                  <c:v>13.3</c:v>
                </c:pt>
                <c:pt idx="567">
                  <c:v>13.5</c:v>
                </c:pt>
                <c:pt idx="568">
                  <c:v>12.8</c:v>
                </c:pt>
                <c:pt idx="569">
                  <c:v>12.6</c:v>
                </c:pt>
              </c:numCache>
            </c:numRef>
          </c:val>
          <c:smooth val="0"/>
        </c:ser>
        <c:dLbls>
          <c:showLegendKey val="0"/>
          <c:showVal val="0"/>
          <c:showCatName val="0"/>
          <c:showSerName val="0"/>
          <c:showPercent val="0"/>
          <c:showBubbleSize val="0"/>
        </c:dLbls>
        <c:marker val="1"/>
        <c:smooth val="0"/>
        <c:axId val="193587840"/>
        <c:axId val="192811392"/>
      </c:lineChart>
      <c:dateAx>
        <c:axId val="193587840"/>
        <c:scaling>
          <c:orientation val="minMax"/>
          <c:max val="42036"/>
          <c:min val="25204"/>
        </c:scaling>
        <c:delete val="0"/>
        <c:axPos val="b"/>
        <c:numFmt formatCode="mm/yyyy" sourceLinked="0"/>
        <c:majorTickMark val="out"/>
        <c:minorTickMark val="none"/>
        <c:tickLblPos val="nextTo"/>
        <c:txPr>
          <a:bodyPr rot="-5400000" vert="horz"/>
          <a:lstStyle/>
          <a:p>
            <a:pPr>
              <a:defRPr sz="1900">
                <a:latin typeface="Arial" panose="020B0604020202020204" pitchFamily="34" charset="0"/>
                <a:cs typeface="Arial" panose="020B0604020202020204" pitchFamily="34" charset="0"/>
              </a:defRPr>
            </a:pPr>
            <a:endParaRPr lang="en-US"/>
          </a:p>
        </c:txPr>
        <c:crossAx val="192811392"/>
        <c:crosses val="autoZero"/>
        <c:auto val="1"/>
        <c:lblOffset val="100"/>
        <c:baseTimeUnit val="months"/>
        <c:majorUnit val="3"/>
        <c:majorTimeUnit val="years"/>
      </c:dateAx>
      <c:valAx>
        <c:axId val="192811392"/>
        <c:scaling>
          <c:orientation val="minMax"/>
          <c:max val="27"/>
          <c:min val="0"/>
        </c:scaling>
        <c:delete val="0"/>
        <c:axPos val="l"/>
        <c:numFmt formatCode="0" sourceLinked="0"/>
        <c:majorTickMark val="out"/>
        <c:minorTickMark val="none"/>
        <c:tickLblPos val="nextTo"/>
        <c:txPr>
          <a:bodyPr/>
          <a:lstStyle/>
          <a:p>
            <a:pPr>
              <a:defRPr sz="2000">
                <a:latin typeface="Arial" panose="020B0604020202020204" pitchFamily="34" charset="0"/>
                <a:cs typeface="Arial" panose="020B0604020202020204" pitchFamily="34" charset="0"/>
              </a:defRPr>
            </a:pPr>
            <a:endParaRPr lang="en-US"/>
          </a:p>
        </c:txPr>
        <c:crossAx val="193587840"/>
        <c:crosses val="autoZero"/>
        <c:crossBetween val="between"/>
        <c:majorUnit val="5"/>
      </c:valAx>
      <c:valAx>
        <c:axId val="192812928"/>
        <c:scaling>
          <c:orientation val="minMax"/>
          <c:max val="1"/>
        </c:scaling>
        <c:delete val="0"/>
        <c:axPos val="r"/>
        <c:numFmt formatCode="General" sourceLinked="1"/>
        <c:majorTickMark val="none"/>
        <c:minorTickMark val="none"/>
        <c:tickLblPos val="none"/>
        <c:spPr>
          <a:ln>
            <a:noFill/>
          </a:ln>
        </c:spPr>
        <c:crossAx val="192814464"/>
        <c:crosses val="max"/>
        <c:crossBetween val="between"/>
      </c:valAx>
      <c:dateAx>
        <c:axId val="192814464"/>
        <c:scaling>
          <c:orientation val="minMax"/>
        </c:scaling>
        <c:delete val="1"/>
        <c:axPos val="b"/>
        <c:numFmt formatCode="yyyy\-mm\-dd" sourceLinked="1"/>
        <c:majorTickMark val="out"/>
        <c:minorTickMark val="none"/>
        <c:tickLblPos val="nextTo"/>
        <c:crossAx val="192812928"/>
        <c:crosses val="autoZero"/>
        <c:auto val="1"/>
        <c:lblOffset val="100"/>
        <c:baseTimeUnit val="months"/>
      </c:date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9560064417640995E-2"/>
          <c:y val="0.12714169362734401"/>
          <c:w val="0.87206441057770201"/>
          <c:h val="0.77809707242155501"/>
        </c:manualLayout>
      </c:layout>
      <c:lineChart>
        <c:grouping val="standard"/>
        <c:varyColors val="0"/>
        <c:ser>
          <c:idx val="0"/>
          <c:order val="0"/>
          <c:tx>
            <c:v>UNRATE</c:v>
          </c:tx>
          <c:spPr>
            <a:ln w="44450">
              <a:solidFill>
                <a:srgbClr val="BFBFBF"/>
              </a:solidFill>
              <a:prstDash val="solid"/>
            </a:ln>
          </c:spPr>
          <c:marker>
            <c:symbol val="none"/>
          </c:marker>
          <c:cat>
            <c:numRef>
              <c:f>Sheet1!$A$8:$A$216</c:f>
              <c:numCache>
                <c:formatCode>m/d/yyyy</c:formatCode>
                <c:ptCount val="209"/>
                <c:pt idx="0">
                  <c:v>21916</c:v>
                </c:pt>
                <c:pt idx="1">
                  <c:v>22007</c:v>
                </c:pt>
                <c:pt idx="2">
                  <c:v>22098</c:v>
                </c:pt>
                <c:pt idx="3">
                  <c:v>22190</c:v>
                </c:pt>
                <c:pt idx="4">
                  <c:v>22282</c:v>
                </c:pt>
                <c:pt idx="5">
                  <c:v>22372</c:v>
                </c:pt>
                <c:pt idx="6">
                  <c:v>22463</c:v>
                </c:pt>
                <c:pt idx="7">
                  <c:v>22555</c:v>
                </c:pt>
                <c:pt idx="8">
                  <c:v>22647</c:v>
                </c:pt>
                <c:pt idx="9">
                  <c:v>22737</c:v>
                </c:pt>
                <c:pt idx="10">
                  <c:v>22828</c:v>
                </c:pt>
                <c:pt idx="11">
                  <c:v>22920</c:v>
                </c:pt>
                <c:pt idx="12">
                  <c:v>23012</c:v>
                </c:pt>
                <c:pt idx="13">
                  <c:v>23102</c:v>
                </c:pt>
                <c:pt idx="14">
                  <c:v>23193</c:v>
                </c:pt>
                <c:pt idx="15">
                  <c:v>23285</c:v>
                </c:pt>
                <c:pt idx="16">
                  <c:v>23377</c:v>
                </c:pt>
                <c:pt idx="17">
                  <c:v>23468</c:v>
                </c:pt>
                <c:pt idx="18">
                  <c:v>23559</c:v>
                </c:pt>
                <c:pt idx="19">
                  <c:v>23651</c:v>
                </c:pt>
                <c:pt idx="20">
                  <c:v>23743</c:v>
                </c:pt>
                <c:pt idx="21">
                  <c:v>23833</c:v>
                </c:pt>
                <c:pt idx="22">
                  <c:v>23924</c:v>
                </c:pt>
                <c:pt idx="23">
                  <c:v>24016</c:v>
                </c:pt>
                <c:pt idx="24">
                  <c:v>24108</c:v>
                </c:pt>
                <c:pt idx="25">
                  <c:v>24198</c:v>
                </c:pt>
                <c:pt idx="26">
                  <c:v>24289</c:v>
                </c:pt>
                <c:pt idx="27">
                  <c:v>24381</c:v>
                </c:pt>
                <c:pt idx="28">
                  <c:v>24473</c:v>
                </c:pt>
                <c:pt idx="29">
                  <c:v>24563</c:v>
                </c:pt>
                <c:pt idx="30">
                  <c:v>24654</c:v>
                </c:pt>
                <c:pt idx="31">
                  <c:v>24746</c:v>
                </c:pt>
                <c:pt idx="32">
                  <c:v>24838</c:v>
                </c:pt>
                <c:pt idx="33">
                  <c:v>24929</c:v>
                </c:pt>
                <c:pt idx="34">
                  <c:v>25020</c:v>
                </c:pt>
                <c:pt idx="35">
                  <c:v>25112</c:v>
                </c:pt>
                <c:pt idx="36">
                  <c:v>25204</c:v>
                </c:pt>
                <c:pt idx="37">
                  <c:v>25294</c:v>
                </c:pt>
                <c:pt idx="38">
                  <c:v>25385</c:v>
                </c:pt>
                <c:pt idx="39">
                  <c:v>25477</c:v>
                </c:pt>
                <c:pt idx="40">
                  <c:v>25569</c:v>
                </c:pt>
                <c:pt idx="41">
                  <c:v>25659</c:v>
                </c:pt>
                <c:pt idx="42">
                  <c:v>25750</c:v>
                </c:pt>
                <c:pt idx="43">
                  <c:v>25842</c:v>
                </c:pt>
                <c:pt idx="44">
                  <c:v>25934</c:v>
                </c:pt>
                <c:pt idx="45">
                  <c:v>26024</c:v>
                </c:pt>
                <c:pt idx="46">
                  <c:v>26115</c:v>
                </c:pt>
                <c:pt idx="47">
                  <c:v>26207</c:v>
                </c:pt>
                <c:pt idx="48">
                  <c:v>26299</c:v>
                </c:pt>
                <c:pt idx="49">
                  <c:v>26390</c:v>
                </c:pt>
                <c:pt idx="50">
                  <c:v>26481</c:v>
                </c:pt>
                <c:pt idx="51">
                  <c:v>26573</c:v>
                </c:pt>
                <c:pt idx="52">
                  <c:v>26665</c:v>
                </c:pt>
                <c:pt idx="53">
                  <c:v>26755</c:v>
                </c:pt>
                <c:pt idx="54">
                  <c:v>26846</c:v>
                </c:pt>
                <c:pt idx="55">
                  <c:v>26938</c:v>
                </c:pt>
                <c:pt idx="56">
                  <c:v>27030</c:v>
                </c:pt>
                <c:pt idx="57">
                  <c:v>27120</c:v>
                </c:pt>
                <c:pt idx="58">
                  <c:v>27211</c:v>
                </c:pt>
                <c:pt idx="59">
                  <c:v>27303</c:v>
                </c:pt>
                <c:pt idx="60">
                  <c:v>27395</c:v>
                </c:pt>
                <c:pt idx="61">
                  <c:v>27485</c:v>
                </c:pt>
                <c:pt idx="62">
                  <c:v>27576</c:v>
                </c:pt>
                <c:pt idx="63">
                  <c:v>27668</c:v>
                </c:pt>
                <c:pt idx="64">
                  <c:v>27760</c:v>
                </c:pt>
                <c:pt idx="65">
                  <c:v>27851</c:v>
                </c:pt>
                <c:pt idx="66">
                  <c:v>27942</c:v>
                </c:pt>
                <c:pt idx="67">
                  <c:v>28034</c:v>
                </c:pt>
                <c:pt idx="68">
                  <c:v>28126</c:v>
                </c:pt>
                <c:pt idx="69">
                  <c:v>28216</c:v>
                </c:pt>
                <c:pt idx="70">
                  <c:v>28307</c:v>
                </c:pt>
                <c:pt idx="71">
                  <c:v>28399</c:v>
                </c:pt>
                <c:pt idx="72">
                  <c:v>28491</c:v>
                </c:pt>
                <c:pt idx="73">
                  <c:v>28581</c:v>
                </c:pt>
                <c:pt idx="74">
                  <c:v>28672</c:v>
                </c:pt>
                <c:pt idx="75">
                  <c:v>28764</c:v>
                </c:pt>
                <c:pt idx="76">
                  <c:v>28856</c:v>
                </c:pt>
                <c:pt idx="77">
                  <c:v>28946</c:v>
                </c:pt>
                <c:pt idx="78">
                  <c:v>29037</c:v>
                </c:pt>
                <c:pt idx="79">
                  <c:v>29129</c:v>
                </c:pt>
                <c:pt idx="80">
                  <c:v>29221</c:v>
                </c:pt>
                <c:pt idx="81">
                  <c:v>29312</c:v>
                </c:pt>
                <c:pt idx="82">
                  <c:v>29403</c:v>
                </c:pt>
                <c:pt idx="83">
                  <c:v>29495</c:v>
                </c:pt>
                <c:pt idx="84">
                  <c:v>29587</c:v>
                </c:pt>
                <c:pt idx="85">
                  <c:v>29677</c:v>
                </c:pt>
                <c:pt idx="86">
                  <c:v>29768</c:v>
                </c:pt>
                <c:pt idx="87">
                  <c:v>29860</c:v>
                </c:pt>
                <c:pt idx="88">
                  <c:v>29952</c:v>
                </c:pt>
                <c:pt idx="89">
                  <c:v>30042</c:v>
                </c:pt>
                <c:pt idx="90">
                  <c:v>30133</c:v>
                </c:pt>
                <c:pt idx="91">
                  <c:v>30225</c:v>
                </c:pt>
                <c:pt idx="92">
                  <c:v>30317</c:v>
                </c:pt>
                <c:pt idx="93">
                  <c:v>30407</c:v>
                </c:pt>
                <c:pt idx="94">
                  <c:v>30498</c:v>
                </c:pt>
                <c:pt idx="95">
                  <c:v>30590</c:v>
                </c:pt>
                <c:pt idx="96">
                  <c:v>30682</c:v>
                </c:pt>
                <c:pt idx="97">
                  <c:v>30773</c:v>
                </c:pt>
                <c:pt idx="98">
                  <c:v>30864</c:v>
                </c:pt>
                <c:pt idx="99">
                  <c:v>30956</c:v>
                </c:pt>
                <c:pt idx="100">
                  <c:v>31048</c:v>
                </c:pt>
                <c:pt idx="101">
                  <c:v>31138</c:v>
                </c:pt>
                <c:pt idx="102">
                  <c:v>31229</c:v>
                </c:pt>
                <c:pt idx="103">
                  <c:v>31321</c:v>
                </c:pt>
                <c:pt idx="104">
                  <c:v>31413</c:v>
                </c:pt>
                <c:pt idx="105">
                  <c:v>31503</c:v>
                </c:pt>
                <c:pt idx="106">
                  <c:v>31594</c:v>
                </c:pt>
                <c:pt idx="107">
                  <c:v>31686</c:v>
                </c:pt>
                <c:pt idx="108">
                  <c:v>31778</c:v>
                </c:pt>
                <c:pt idx="109">
                  <c:v>31868</c:v>
                </c:pt>
                <c:pt idx="110">
                  <c:v>31959</c:v>
                </c:pt>
                <c:pt idx="111">
                  <c:v>32051</c:v>
                </c:pt>
                <c:pt idx="112">
                  <c:v>32143</c:v>
                </c:pt>
                <c:pt idx="113">
                  <c:v>32234</c:v>
                </c:pt>
                <c:pt idx="114">
                  <c:v>32325</c:v>
                </c:pt>
                <c:pt idx="115">
                  <c:v>32417</c:v>
                </c:pt>
                <c:pt idx="116">
                  <c:v>32509</c:v>
                </c:pt>
                <c:pt idx="117">
                  <c:v>32599</c:v>
                </c:pt>
                <c:pt idx="118">
                  <c:v>32690</c:v>
                </c:pt>
                <c:pt idx="119">
                  <c:v>32782</c:v>
                </c:pt>
                <c:pt idx="120">
                  <c:v>32874</c:v>
                </c:pt>
                <c:pt idx="121">
                  <c:v>32964</c:v>
                </c:pt>
                <c:pt idx="122">
                  <c:v>33055</c:v>
                </c:pt>
                <c:pt idx="123">
                  <c:v>33147</c:v>
                </c:pt>
                <c:pt idx="124">
                  <c:v>33239</c:v>
                </c:pt>
                <c:pt idx="125">
                  <c:v>33329</c:v>
                </c:pt>
                <c:pt idx="126">
                  <c:v>33420</c:v>
                </c:pt>
                <c:pt idx="127">
                  <c:v>33512</c:v>
                </c:pt>
                <c:pt idx="128">
                  <c:v>33604</c:v>
                </c:pt>
                <c:pt idx="129">
                  <c:v>33695</c:v>
                </c:pt>
                <c:pt idx="130">
                  <c:v>33786</c:v>
                </c:pt>
                <c:pt idx="131">
                  <c:v>33878</c:v>
                </c:pt>
                <c:pt idx="132">
                  <c:v>33970</c:v>
                </c:pt>
                <c:pt idx="133">
                  <c:v>34060</c:v>
                </c:pt>
                <c:pt idx="134">
                  <c:v>34151</c:v>
                </c:pt>
                <c:pt idx="135">
                  <c:v>34243</c:v>
                </c:pt>
                <c:pt idx="136">
                  <c:v>34335</c:v>
                </c:pt>
                <c:pt idx="137">
                  <c:v>34425</c:v>
                </c:pt>
                <c:pt idx="138">
                  <c:v>34516</c:v>
                </c:pt>
                <c:pt idx="139">
                  <c:v>34608</c:v>
                </c:pt>
                <c:pt idx="140">
                  <c:v>34700</c:v>
                </c:pt>
                <c:pt idx="141">
                  <c:v>34790</c:v>
                </c:pt>
                <c:pt idx="142">
                  <c:v>34881</c:v>
                </c:pt>
                <c:pt idx="143">
                  <c:v>34973</c:v>
                </c:pt>
                <c:pt idx="144">
                  <c:v>35065</c:v>
                </c:pt>
                <c:pt idx="145">
                  <c:v>35156</c:v>
                </c:pt>
                <c:pt idx="146">
                  <c:v>35247</c:v>
                </c:pt>
                <c:pt idx="147">
                  <c:v>35339</c:v>
                </c:pt>
                <c:pt idx="148">
                  <c:v>35431</c:v>
                </c:pt>
                <c:pt idx="149">
                  <c:v>35521</c:v>
                </c:pt>
                <c:pt idx="150">
                  <c:v>35612</c:v>
                </c:pt>
                <c:pt idx="151">
                  <c:v>35704</c:v>
                </c:pt>
                <c:pt idx="152">
                  <c:v>35796</c:v>
                </c:pt>
                <c:pt idx="153">
                  <c:v>35886</c:v>
                </c:pt>
                <c:pt idx="154">
                  <c:v>35977</c:v>
                </c:pt>
                <c:pt idx="155">
                  <c:v>36069</c:v>
                </c:pt>
                <c:pt idx="156">
                  <c:v>36161</c:v>
                </c:pt>
                <c:pt idx="157">
                  <c:v>36251</c:v>
                </c:pt>
                <c:pt idx="158">
                  <c:v>36342</c:v>
                </c:pt>
                <c:pt idx="159">
                  <c:v>36434</c:v>
                </c:pt>
                <c:pt idx="160">
                  <c:v>36526</c:v>
                </c:pt>
                <c:pt idx="161">
                  <c:v>36617</c:v>
                </c:pt>
                <c:pt idx="162">
                  <c:v>36708</c:v>
                </c:pt>
                <c:pt idx="163">
                  <c:v>36800</c:v>
                </c:pt>
                <c:pt idx="164">
                  <c:v>36892</c:v>
                </c:pt>
                <c:pt idx="165">
                  <c:v>36982</c:v>
                </c:pt>
                <c:pt idx="166">
                  <c:v>37073</c:v>
                </c:pt>
                <c:pt idx="167">
                  <c:v>37165</c:v>
                </c:pt>
                <c:pt idx="168">
                  <c:v>37257</c:v>
                </c:pt>
                <c:pt idx="169">
                  <c:v>37347</c:v>
                </c:pt>
                <c:pt idx="170">
                  <c:v>37438</c:v>
                </c:pt>
                <c:pt idx="171">
                  <c:v>37530</c:v>
                </c:pt>
                <c:pt idx="172">
                  <c:v>37622</c:v>
                </c:pt>
                <c:pt idx="173">
                  <c:v>37712</c:v>
                </c:pt>
                <c:pt idx="174">
                  <c:v>37803</c:v>
                </c:pt>
                <c:pt idx="175">
                  <c:v>37895</c:v>
                </c:pt>
                <c:pt idx="176">
                  <c:v>37987</c:v>
                </c:pt>
                <c:pt idx="177">
                  <c:v>38078</c:v>
                </c:pt>
                <c:pt idx="178">
                  <c:v>38169</c:v>
                </c:pt>
                <c:pt idx="179">
                  <c:v>38261</c:v>
                </c:pt>
                <c:pt idx="180">
                  <c:v>38353</c:v>
                </c:pt>
                <c:pt idx="181">
                  <c:v>38443</c:v>
                </c:pt>
                <c:pt idx="182">
                  <c:v>38534</c:v>
                </c:pt>
                <c:pt idx="183">
                  <c:v>38626</c:v>
                </c:pt>
                <c:pt idx="184">
                  <c:v>38718</c:v>
                </c:pt>
                <c:pt idx="185">
                  <c:v>38808</c:v>
                </c:pt>
                <c:pt idx="186">
                  <c:v>38899</c:v>
                </c:pt>
                <c:pt idx="187">
                  <c:v>38991</c:v>
                </c:pt>
                <c:pt idx="188">
                  <c:v>39083</c:v>
                </c:pt>
                <c:pt idx="189">
                  <c:v>39173</c:v>
                </c:pt>
                <c:pt idx="190">
                  <c:v>39264</c:v>
                </c:pt>
                <c:pt idx="191">
                  <c:v>39356</c:v>
                </c:pt>
                <c:pt idx="192">
                  <c:v>39448</c:v>
                </c:pt>
                <c:pt idx="193">
                  <c:v>39539</c:v>
                </c:pt>
                <c:pt idx="194">
                  <c:v>39630</c:v>
                </c:pt>
                <c:pt idx="195">
                  <c:v>39722</c:v>
                </c:pt>
                <c:pt idx="196">
                  <c:v>39814</c:v>
                </c:pt>
                <c:pt idx="197">
                  <c:v>39904</c:v>
                </c:pt>
                <c:pt idx="198">
                  <c:v>39995</c:v>
                </c:pt>
                <c:pt idx="199">
                  <c:v>40087</c:v>
                </c:pt>
                <c:pt idx="200">
                  <c:v>40179</c:v>
                </c:pt>
                <c:pt idx="201">
                  <c:v>40269</c:v>
                </c:pt>
                <c:pt idx="202">
                  <c:v>40360</c:v>
                </c:pt>
                <c:pt idx="203">
                  <c:v>40452</c:v>
                </c:pt>
                <c:pt idx="204">
                  <c:v>40544</c:v>
                </c:pt>
                <c:pt idx="205">
                  <c:v>40634</c:v>
                </c:pt>
                <c:pt idx="206">
                  <c:v>40725</c:v>
                </c:pt>
                <c:pt idx="207">
                  <c:v>40817</c:v>
                </c:pt>
                <c:pt idx="208">
                  <c:v>40909</c:v>
                </c:pt>
              </c:numCache>
            </c:numRef>
          </c:cat>
          <c:val>
            <c:numRef>
              <c:f>Sheet1!$B$8:$B$216</c:f>
              <c:numCache>
                <c:formatCode>0.0</c:formatCode>
                <c:ptCount val="209"/>
                <c:pt idx="0">
                  <c:v>5.0999999999999996</c:v>
                </c:pt>
                <c:pt idx="1">
                  <c:v>5.2</c:v>
                </c:pt>
                <c:pt idx="2">
                  <c:v>5.5</c:v>
                </c:pt>
                <c:pt idx="3">
                  <c:v>6.3</c:v>
                </c:pt>
                <c:pt idx="4">
                  <c:v>6.8</c:v>
                </c:pt>
                <c:pt idx="5">
                  <c:v>7</c:v>
                </c:pt>
                <c:pt idx="6">
                  <c:v>6.8</c:v>
                </c:pt>
                <c:pt idx="7">
                  <c:v>6.2</c:v>
                </c:pt>
                <c:pt idx="8">
                  <c:v>5.6</c:v>
                </c:pt>
                <c:pt idx="9">
                  <c:v>5.5</c:v>
                </c:pt>
                <c:pt idx="10">
                  <c:v>5.6</c:v>
                </c:pt>
                <c:pt idx="11">
                  <c:v>5.5</c:v>
                </c:pt>
                <c:pt idx="12">
                  <c:v>5.8</c:v>
                </c:pt>
                <c:pt idx="13">
                  <c:v>5.7</c:v>
                </c:pt>
                <c:pt idx="14">
                  <c:v>5.5</c:v>
                </c:pt>
                <c:pt idx="15">
                  <c:v>5.6</c:v>
                </c:pt>
                <c:pt idx="16">
                  <c:v>5.5</c:v>
                </c:pt>
                <c:pt idx="17">
                  <c:v>5.2</c:v>
                </c:pt>
                <c:pt idx="18">
                  <c:v>5</c:v>
                </c:pt>
                <c:pt idx="19">
                  <c:v>5</c:v>
                </c:pt>
                <c:pt idx="20">
                  <c:v>4.9000000000000004</c:v>
                </c:pt>
                <c:pt idx="21">
                  <c:v>4.7</c:v>
                </c:pt>
                <c:pt idx="22">
                  <c:v>4.4000000000000004</c:v>
                </c:pt>
                <c:pt idx="23">
                  <c:v>4.0999999999999996</c:v>
                </c:pt>
                <c:pt idx="24">
                  <c:v>3.9</c:v>
                </c:pt>
                <c:pt idx="25">
                  <c:v>3.8</c:v>
                </c:pt>
                <c:pt idx="26">
                  <c:v>3.8</c:v>
                </c:pt>
                <c:pt idx="27">
                  <c:v>3.7</c:v>
                </c:pt>
                <c:pt idx="28">
                  <c:v>3.8</c:v>
                </c:pt>
                <c:pt idx="29">
                  <c:v>3.8</c:v>
                </c:pt>
                <c:pt idx="30">
                  <c:v>3.8</c:v>
                </c:pt>
                <c:pt idx="31">
                  <c:v>3.9</c:v>
                </c:pt>
                <c:pt idx="32">
                  <c:v>3.7</c:v>
                </c:pt>
                <c:pt idx="33">
                  <c:v>3.6</c:v>
                </c:pt>
                <c:pt idx="34">
                  <c:v>3.5</c:v>
                </c:pt>
                <c:pt idx="35">
                  <c:v>3.4</c:v>
                </c:pt>
                <c:pt idx="36">
                  <c:v>3.4</c:v>
                </c:pt>
                <c:pt idx="37">
                  <c:v>3.4</c:v>
                </c:pt>
                <c:pt idx="38">
                  <c:v>3.6</c:v>
                </c:pt>
                <c:pt idx="39">
                  <c:v>3.6</c:v>
                </c:pt>
                <c:pt idx="40">
                  <c:v>4.2</c:v>
                </c:pt>
                <c:pt idx="41">
                  <c:v>4.8</c:v>
                </c:pt>
                <c:pt idx="42">
                  <c:v>5.2</c:v>
                </c:pt>
                <c:pt idx="43">
                  <c:v>5.8</c:v>
                </c:pt>
                <c:pt idx="44">
                  <c:v>5.9</c:v>
                </c:pt>
                <c:pt idx="45">
                  <c:v>5.9</c:v>
                </c:pt>
                <c:pt idx="46">
                  <c:v>6</c:v>
                </c:pt>
                <c:pt idx="47">
                  <c:v>5.9</c:v>
                </c:pt>
                <c:pt idx="48">
                  <c:v>5.8</c:v>
                </c:pt>
                <c:pt idx="49">
                  <c:v>5.7</c:v>
                </c:pt>
                <c:pt idx="50">
                  <c:v>5.6</c:v>
                </c:pt>
                <c:pt idx="51">
                  <c:v>5.4</c:v>
                </c:pt>
                <c:pt idx="52">
                  <c:v>4.9000000000000004</c:v>
                </c:pt>
                <c:pt idx="53">
                  <c:v>4.9000000000000004</c:v>
                </c:pt>
                <c:pt idx="54">
                  <c:v>4.8</c:v>
                </c:pt>
                <c:pt idx="55">
                  <c:v>4.8</c:v>
                </c:pt>
                <c:pt idx="56">
                  <c:v>5.0999999999999996</c:v>
                </c:pt>
                <c:pt idx="57">
                  <c:v>5.2</c:v>
                </c:pt>
                <c:pt idx="58">
                  <c:v>5.6</c:v>
                </c:pt>
                <c:pt idx="59">
                  <c:v>6.6</c:v>
                </c:pt>
                <c:pt idx="60">
                  <c:v>8.3000000000000007</c:v>
                </c:pt>
                <c:pt idx="61">
                  <c:v>8.9</c:v>
                </c:pt>
                <c:pt idx="62">
                  <c:v>8.5</c:v>
                </c:pt>
                <c:pt idx="63">
                  <c:v>8.3000000000000007</c:v>
                </c:pt>
                <c:pt idx="64">
                  <c:v>7.7</c:v>
                </c:pt>
                <c:pt idx="65">
                  <c:v>7.6</c:v>
                </c:pt>
                <c:pt idx="66">
                  <c:v>7.7</c:v>
                </c:pt>
                <c:pt idx="67">
                  <c:v>7.8</c:v>
                </c:pt>
                <c:pt idx="68">
                  <c:v>7.5</c:v>
                </c:pt>
                <c:pt idx="69">
                  <c:v>7.1</c:v>
                </c:pt>
                <c:pt idx="70">
                  <c:v>6.9</c:v>
                </c:pt>
                <c:pt idx="71">
                  <c:v>6.7</c:v>
                </c:pt>
                <c:pt idx="72">
                  <c:v>6.3</c:v>
                </c:pt>
                <c:pt idx="73">
                  <c:v>6</c:v>
                </c:pt>
                <c:pt idx="74">
                  <c:v>6</c:v>
                </c:pt>
                <c:pt idx="75">
                  <c:v>5.9</c:v>
                </c:pt>
                <c:pt idx="76">
                  <c:v>5.9</c:v>
                </c:pt>
                <c:pt idx="77">
                  <c:v>5.7</c:v>
                </c:pt>
                <c:pt idx="78">
                  <c:v>5.9</c:v>
                </c:pt>
                <c:pt idx="79">
                  <c:v>6</c:v>
                </c:pt>
                <c:pt idx="80">
                  <c:v>6.3</c:v>
                </c:pt>
                <c:pt idx="81">
                  <c:v>7.3</c:v>
                </c:pt>
                <c:pt idx="82">
                  <c:v>7.7</c:v>
                </c:pt>
                <c:pt idx="83">
                  <c:v>7.4</c:v>
                </c:pt>
                <c:pt idx="84">
                  <c:v>7.4</c:v>
                </c:pt>
                <c:pt idx="85">
                  <c:v>7.4</c:v>
                </c:pt>
                <c:pt idx="86">
                  <c:v>7.4</c:v>
                </c:pt>
                <c:pt idx="87">
                  <c:v>8.2000000000000011</c:v>
                </c:pt>
                <c:pt idx="88">
                  <c:v>8.8000000000000007</c:v>
                </c:pt>
                <c:pt idx="89">
                  <c:v>9.4</c:v>
                </c:pt>
                <c:pt idx="90">
                  <c:v>9.9</c:v>
                </c:pt>
                <c:pt idx="91">
                  <c:v>10.7</c:v>
                </c:pt>
                <c:pt idx="92">
                  <c:v>10.4</c:v>
                </c:pt>
                <c:pt idx="93">
                  <c:v>10.1</c:v>
                </c:pt>
                <c:pt idx="94">
                  <c:v>9.4</c:v>
                </c:pt>
                <c:pt idx="95">
                  <c:v>8.5</c:v>
                </c:pt>
                <c:pt idx="96">
                  <c:v>7.9</c:v>
                </c:pt>
                <c:pt idx="97">
                  <c:v>7.4</c:v>
                </c:pt>
                <c:pt idx="98">
                  <c:v>7.4</c:v>
                </c:pt>
                <c:pt idx="99">
                  <c:v>7.3</c:v>
                </c:pt>
                <c:pt idx="100">
                  <c:v>7.2</c:v>
                </c:pt>
                <c:pt idx="101">
                  <c:v>7.3</c:v>
                </c:pt>
                <c:pt idx="102">
                  <c:v>7.2</c:v>
                </c:pt>
                <c:pt idx="103">
                  <c:v>7</c:v>
                </c:pt>
                <c:pt idx="104">
                  <c:v>7</c:v>
                </c:pt>
                <c:pt idx="105">
                  <c:v>7.2</c:v>
                </c:pt>
                <c:pt idx="106">
                  <c:v>7</c:v>
                </c:pt>
                <c:pt idx="107">
                  <c:v>6.8</c:v>
                </c:pt>
                <c:pt idx="108">
                  <c:v>6.6</c:v>
                </c:pt>
                <c:pt idx="109">
                  <c:v>6.3</c:v>
                </c:pt>
                <c:pt idx="110">
                  <c:v>6</c:v>
                </c:pt>
                <c:pt idx="111">
                  <c:v>5.8</c:v>
                </c:pt>
                <c:pt idx="112">
                  <c:v>5.7</c:v>
                </c:pt>
                <c:pt idx="113">
                  <c:v>5.5</c:v>
                </c:pt>
                <c:pt idx="114">
                  <c:v>5.5</c:v>
                </c:pt>
                <c:pt idx="115">
                  <c:v>5.3</c:v>
                </c:pt>
                <c:pt idx="116">
                  <c:v>5.2</c:v>
                </c:pt>
                <c:pt idx="117">
                  <c:v>5.2</c:v>
                </c:pt>
                <c:pt idx="118">
                  <c:v>5.2</c:v>
                </c:pt>
                <c:pt idx="119">
                  <c:v>5.4</c:v>
                </c:pt>
                <c:pt idx="120">
                  <c:v>5.3</c:v>
                </c:pt>
                <c:pt idx="121">
                  <c:v>5.3</c:v>
                </c:pt>
                <c:pt idx="122">
                  <c:v>5.7</c:v>
                </c:pt>
                <c:pt idx="123">
                  <c:v>6.1</c:v>
                </c:pt>
                <c:pt idx="124">
                  <c:v>6.6</c:v>
                </c:pt>
                <c:pt idx="125">
                  <c:v>6.8</c:v>
                </c:pt>
                <c:pt idx="126">
                  <c:v>6.9</c:v>
                </c:pt>
                <c:pt idx="127">
                  <c:v>7.1</c:v>
                </c:pt>
                <c:pt idx="128">
                  <c:v>7.4</c:v>
                </c:pt>
                <c:pt idx="129">
                  <c:v>7.6</c:v>
                </c:pt>
                <c:pt idx="130">
                  <c:v>7.6</c:v>
                </c:pt>
                <c:pt idx="131">
                  <c:v>7.4</c:v>
                </c:pt>
                <c:pt idx="132">
                  <c:v>7.1</c:v>
                </c:pt>
                <c:pt idx="133">
                  <c:v>7.1</c:v>
                </c:pt>
                <c:pt idx="134">
                  <c:v>6.8</c:v>
                </c:pt>
                <c:pt idx="135">
                  <c:v>6.6</c:v>
                </c:pt>
                <c:pt idx="136">
                  <c:v>6.6</c:v>
                </c:pt>
                <c:pt idx="137">
                  <c:v>6.2</c:v>
                </c:pt>
                <c:pt idx="138">
                  <c:v>6</c:v>
                </c:pt>
                <c:pt idx="139">
                  <c:v>5.6</c:v>
                </c:pt>
                <c:pt idx="140">
                  <c:v>5.5</c:v>
                </c:pt>
                <c:pt idx="141">
                  <c:v>5.7</c:v>
                </c:pt>
                <c:pt idx="142">
                  <c:v>5.7</c:v>
                </c:pt>
                <c:pt idx="143">
                  <c:v>5.6</c:v>
                </c:pt>
                <c:pt idx="144">
                  <c:v>5.5</c:v>
                </c:pt>
                <c:pt idx="145">
                  <c:v>5.5</c:v>
                </c:pt>
                <c:pt idx="146">
                  <c:v>5.3</c:v>
                </c:pt>
                <c:pt idx="147">
                  <c:v>5.3</c:v>
                </c:pt>
                <c:pt idx="148">
                  <c:v>5.2</c:v>
                </c:pt>
                <c:pt idx="149">
                  <c:v>5</c:v>
                </c:pt>
                <c:pt idx="150">
                  <c:v>4.9000000000000004</c:v>
                </c:pt>
                <c:pt idx="151">
                  <c:v>4.7</c:v>
                </c:pt>
                <c:pt idx="152">
                  <c:v>4.5999999999999996</c:v>
                </c:pt>
                <c:pt idx="153">
                  <c:v>4.4000000000000004</c:v>
                </c:pt>
                <c:pt idx="154">
                  <c:v>4.5</c:v>
                </c:pt>
                <c:pt idx="155">
                  <c:v>4.4000000000000004</c:v>
                </c:pt>
                <c:pt idx="156">
                  <c:v>4.3</c:v>
                </c:pt>
                <c:pt idx="157">
                  <c:v>4.3</c:v>
                </c:pt>
                <c:pt idx="158">
                  <c:v>4.2</c:v>
                </c:pt>
                <c:pt idx="159">
                  <c:v>4.0999999999999996</c:v>
                </c:pt>
                <c:pt idx="160">
                  <c:v>4</c:v>
                </c:pt>
                <c:pt idx="161">
                  <c:v>3.9</c:v>
                </c:pt>
                <c:pt idx="162">
                  <c:v>4</c:v>
                </c:pt>
                <c:pt idx="163">
                  <c:v>3.9</c:v>
                </c:pt>
                <c:pt idx="164">
                  <c:v>4.2</c:v>
                </c:pt>
                <c:pt idx="165">
                  <c:v>4.4000000000000004</c:v>
                </c:pt>
                <c:pt idx="166">
                  <c:v>4.8</c:v>
                </c:pt>
                <c:pt idx="167">
                  <c:v>5.5</c:v>
                </c:pt>
                <c:pt idx="168">
                  <c:v>5.7</c:v>
                </c:pt>
                <c:pt idx="169">
                  <c:v>5.8</c:v>
                </c:pt>
                <c:pt idx="170">
                  <c:v>5.7</c:v>
                </c:pt>
                <c:pt idx="171">
                  <c:v>5.9</c:v>
                </c:pt>
                <c:pt idx="172">
                  <c:v>5.9</c:v>
                </c:pt>
                <c:pt idx="173">
                  <c:v>6.1</c:v>
                </c:pt>
                <c:pt idx="174">
                  <c:v>6.1</c:v>
                </c:pt>
                <c:pt idx="175">
                  <c:v>5.8</c:v>
                </c:pt>
                <c:pt idx="176">
                  <c:v>5.7</c:v>
                </c:pt>
                <c:pt idx="177">
                  <c:v>5.6</c:v>
                </c:pt>
                <c:pt idx="178">
                  <c:v>5.4</c:v>
                </c:pt>
                <c:pt idx="179">
                  <c:v>5.4</c:v>
                </c:pt>
                <c:pt idx="180">
                  <c:v>5.3</c:v>
                </c:pt>
                <c:pt idx="181">
                  <c:v>5.0999999999999996</c:v>
                </c:pt>
                <c:pt idx="182">
                  <c:v>5</c:v>
                </c:pt>
                <c:pt idx="183">
                  <c:v>5</c:v>
                </c:pt>
                <c:pt idx="184">
                  <c:v>4.7</c:v>
                </c:pt>
                <c:pt idx="185">
                  <c:v>4.5999999999999996</c:v>
                </c:pt>
                <c:pt idx="186">
                  <c:v>4.5999999999999996</c:v>
                </c:pt>
                <c:pt idx="187">
                  <c:v>4.4000000000000004</c:v>
                </c:pt>
                <c:pt idx="188">
                  <c:v>4.5</c:v>
                </c:pt>
                <c:pt idx="189">
                  <c:v>4.5</c:v>
                </c:pt>
                <c:pt idx="190">
                  <c:v>4.7</c:v>
                </c:pt>
                <c:pt idx="191">
                  <c:v>4.8</c:v>
                </c:pt>
                <c:pt idx="192">
                  <c:v>5</c:v>
                </c:pt>
                <c:pt idx="193">
                  <c:v>5.3</c:v>
                </c:pt>
                <c:pt idx="194">
                  <c:v>6</c:v>
                </c:pt>
                <c:pt idx="195">
                  <c:v>6.9</c:v>
                </c:pt>
                <c:pt idx="196">
                  <c:v>8.3000000000000007</c:v>
                </c:pt>
                <c:pt idx="197">
                  <c:v>9.3000000000000007</c:v>
                </c:pt>
                <c:pt idx="198">
                  <c:v>9.6</c:v>
                </c:pt>
                <c:pt idx="199">
                  <c:v>9.9</c:v>
                </c:pt>
                <c:pt idx="200">
                  <c:v>9.8000000000000007</c:v>
                </c:pt>
                <c:pt idx="201">
                  <c:v>9.6</c:v>
                </c:pt>
                <c:pt idx="202">
                  <c:v>9.5</c:v>
                </c:pt>
                <c:pt idx="203">
                  <c:v>9.6</c:v>
                </c:pt>
                <c:pt idx="204">
                  <c:v>9</c:v>
                </c:pt>
                <c:pt idx="205">
                  <c:v>9</c:v>
                </c:pt>
                <c:pt idx="206">
                  <c:v>9.1</c:v>
                </c:pt>
                <c:pt idx="207">
                  <c:v>8.7000000000000011</c:v>
                </c:pt>
                <c:pt idx="208">
                  <c:v>8.3000000000000007</c:v>
                </c:pt>
              </c:numCache>
            </c:numRef>
          </c:val>
          <c:smooth val="0"/>
        </c:ser>
        <c:dLbls>
          <c:showLegendKey val="0"/>
          <c:showVal val="0"/>
          <c:showCatName val="0"/>
          <c:showSerName val="0"/>
          <c:showPercent val="0"/>
          <c:showBubbleSize val="0"/>
        </c:dLbls>
        <c:marker val="1"/>
        <c:smooth val="0"/>
        <c:axId val="192851328"/>
        <c:axId val="193770624"/>
      </c:lineChart>
      <c:lineChart>
        <c:grouping val="standard"/>
        <c:varyColors val="0"/>
        <c:ser>
          <c:idx val="1"/>
          <c:order val="1"/>
          <c:tx>
            <c:v>Natural Unemployment Rate</c:v>
          </c:tx>
          <c:spPr>
            <a:ln w="44450">
              <a:solidFill>
                <a:srgbClr val="FF0000"/>
              </a:solidFill>
              <a:prstDash val="solid"/>
            </a:ln>
          </c:spPr>
          <c:marker>
            <c:symbol val="none"/>
          </c:marker>
          <c:cat>
            <c:numRef>
              <c:f>Sheet1!$C$8:$C$216</c:f>
              <c:numCache>
                <c:formatCode>m/d/yyyy</c:formatCode>
                <c:ptCount val="209"/>
                <c:pt idx="0">
                  <c:v>21916</c:v>
                </c:pt>
                <c:pt idx="1">
                  <c:v>22007</c:v>
                </c:pt>
                <c:pt idx="2">
                  <c:v>22098</c:v>
                </c:pt>
                <c:pt idx="3">
                  <c:v>22190</c:v>
                </c:pt>
                <c:pt idx="4">
                  <c:v>22282</c:v>
                </c:pt>
                <c:pt idx="5">
                  <c:v>22372</c:v>
                </c:pt>
                <c:pt idx="6">
                  <c:v>22463</c:v>
                </c:pt>
                <c:pt idx="7">
                  <c:v>22555</c:v>
                </c:pt>
                <c:pt idx="8">
                  <c:v>22647</c:v>
                </c:pt>
                <c:pt idx="9">
                  <c:v>22737</c:v>
                </c:pt>
                <c:pt idx="10">
                  <c:v>22828</c:v>
                </c:pt>
                <c:pt idx="11">
                  <c:v>22920</c:v>
                </c:pt>
                <c:pt idx="12">
                  <c:v>23012</c:v>
                </c:pt>
                <c:pt idx="13">
                  <c:v>23102</c:v>
                </c:pt>
                <c:pt idx="14">
                  <c:v>23193</c:v>
                </c:pt>
                <c:pt idx="15">
                  <c:v>23285</c:v>
                </c:pt>
                <c:pt idx="16">
                  <c:v>23377</c:v>
                </c:pt>
                <c:pt idx="17">
                  <c:v>23468</c:v>
                </c:pt>
                <c:pt idx="18">
                  <c:v>23559</c:v>
                </c:pt>
                <c:pt idx="19">
                  <c:v>23651</c:v>
                </c:pt>
                <c:pt idx="20">
                  <c:v>23743</c:v>
                </c:pt>
                <c:pt idx="21">
                  <c:v>23833</c:v>
                </c:pt>
                <c:pt idx="22">
                  <c:v>23924</c:v>
                </c:pt>
                <c:pt idx="23">
                  <c:v>24016</c:v>
                </c:pt>
                <c:pt idx="24">
                  <c:v>24108</c:v>
                </c:pt>
                <c:pt idx="25">
                  <c:v>24198</c:v>
                </c:pt>
                <c:pt idx="26">
                  <c:v>24289</c:v>
                </c:pt>
                <c:pt idx="27">
                  <c:v>24381</c:v>
                </c:pt>
                <c:pt idx="28">
                  <c:v>24473</c:v>
                </c:pt>
                <c:pt idx="29">
                  <c:v>24563</c:v>
                </c:pt>
                <c:pt idx="30">
                  <c:v>24654</c:v>
                </c:pt>
                <c:pt idx="31">
                  <c:v>24746</c:v>
                </c:pt>
                <c:pt idx="32">
                  <c:v>24838</c:v>
                </c:pt>
                <c:pt idx="33">
                  <c:v>24929</c:v>
                </c:pt>
                <c:pt idx="34">
                  <c:v>25020</c:v>
                </c:pt>
                <c:pt idx="35">
                  <c:v>25112</c:v>
                </c:pt>
                <c:pt idx="36">
                  <c:v>25204</c:v>
                </c:pt>
                <c:pt idx="37">
                  <c:v>25294</c:v>
                </c:pt>
                <c:pt idx="38">
                  <c:v>25385</c:v>
                </c:pt>
                <c:pt idx="39">
                  <c:v>25477</c:v>
                </c:pt>
                <c:pt idx="40">
                  <c:v>25569</c:v>
                </c:pt>
                <c:pt idx="41">
                  <c:v>25659</c:v>
                </c:pt>
                <c:pt idx="42">
                  <c:v>25750</c:v>
                </c:pt>
                <c:pt idx="43">
                  <c:v>25842</c:v>
                </c:pt>
                <c:pt idx="44">
                  <c:v>25934</c:v>
                </c:pt>
                <c:pt idx="45">
                  <c:v>26024</c:v>
                </c:pt>
                <c:pt idx="46">
                  <c:v>26115</c:v>
                </c:pt>
                <c:pt idx="47">
                  <c:v>26207</c:v>
                </c:pt>
                <c:pt idx="48">
                  <c:v>26299</c:v>
                </c:pt>
                <c:pt idx="49">
                  <c:v>26390</c:v>
                </c:pt>
                <c:pt idx="50">
                  <c:v>26481</c:v>
                </c:pt>
                <c:pt idx="51">
                  <c:v>26573</c:v>
                </c:pt>
                <c:pt idx="52">
                  <c:v>26665</c:v>
                </c:pt>
                <c:pt idx="53">
                  <c:v>26755</c:v>
                </c:pt>
                <c:pt idx="54">
                  <c:v>26846</c:v>
                </c:pt>
                <c:pt idx="55">
                  <c:v>26938</c:v>
                </c:pt>
                <c:pt idx="56">
                  <c:v>27030</c:v>
                </c:pt>
                <c:pt idx="57">
                  <c:v>27120</c:v>
                </c:pt>
                <c:pt idx="58">
                  <c:v>27211</c:v>
                </c:pt>
                <c:pt idx="59">
                  <c:v>27303</c:v>
                </c:pt>
                <c:pt idx="60">
                  <c:v>27395</c:v>
                </c:pt>
                <c:pt idx="61">
                  <c:v>27485</c:v>
                </c:pt>
                <c:pt idx="62">
                  <c:v>27576</c:v>
                </c:pt>
                <c:pt idx="63">
                  <c:v>27668</c:v>
                </c:pt>
                <c:pt idx="64">
                  <c:v>27760</c:v>
                </c:pt>
                <c:pt idx="65">
                  <c:v>27851</c:v>
                </c:pt>
                <c:pt idx="66">
                  <c:v>27942</c:v>
                </c:pt>
                <c:pt idx="67">
                  <c:v>28034</c:v>
                </c:pt>
                <c:pt idx="68">
                  <c:v>28126</c:v>
                </c:pt>
                <c:pt idx="69">
                  <c:v>28216</c:v>
                </c:pt>
                <c:pt idx="70">
                  <c:v>28307</c:v>
                </c:pt>
                <c:pt idx="71">
                  <c:v>28399</c:v>
                </c:pt>
                <c:pt idx="72">
                  <c:v>28491</c:v>
                </c:pt>
                <c:pt idx="73">
                  <c:v>28581</c:v>
                </c:pt>
                <c:pt idx="74">
                  <c:v>28672</c:v>
                </c:pt>
                <c:pt idx="75">
                  <c:v>28764</c:v>
                </c:pt>
                <c:pt idx="76">
                  <c:v>28856</c:v>
                </c:pt>
                <c:pt idx="77">
                  <c:v>28946</c:v>
                </c:pt>
                <c:pt idx="78">
                  <c:v>29037</c:v>
                </c:pt>
                <c:pt idx="79">
                  <c:v>29129</c:v>
                </c:pt>
                <c:pt idx="80">
                  <c:v>29221</c:v>
                </c:pt>
                <c:pt idx="81">
                  <c:v>29312</c:v>
                </c:pt>
                <c:pt idx="82">
                  <c:v>29403</c:v>
                </c:pt>
                <c:pt idx="83">
                  <c:v>29495</c:v>
                </c:pt>
                <c:pt idx="84">
                  <c:v>29587</c:v>
                </c:pt>
                <c:pt idx="85">
                  <c:v>29677</c:v>
                </c:pt>
                <c:pt idx="86">
                  <c:v>29768</c:v>
                </c:pt>
                <c:pt idx="87">
                  <c:v>29860</c:v>
                </c:pt>
                <c:pt idx="88">
                  <c:v>29952</c:v>
                </c:pt>
                <c:pt idx="89">
                  <c:v>30042</c:v>
                </c:pt>
                <c:pt idx="90">
                  <c:v>30133</c:v>
                </c:pt>
                <c:pt idx="91">
                  <c:v>30225</c:v>
                </c:pt>
                <c:pt idx="92">
                  <c:v>30317</c:v>
                </c:pt>
                <c:pt idx="93">
                  <c:v>30407</c:v>
                </c:pt>
                <c:pt idx="94">
                  <c:v>30498</c:v>
                </c:pt>
                <c:pt idx="95">
                  <c:v>30590</c:v>
                </c:pt>
                <c:pt idx="96">
                  <c:v>30682</c:v>
                </c:pt>
                <c:pt idx="97">
                  <c:v>30773</c:v>
                </c:pt>
                <c:pt idx="98">
                  <c:v>30864</c:v>
                </c:pt>
                <c:pt idx="99">
                  <c:v>30956</c:v>
                </c:pt>
                <c:pt idx="100">
                  <c:v>31048</c:v>
                </c:pt>
                <c:pt idx="101">
                  <c:v>31138</c:v>
                </c:pt>
                <c:pt idx="102">
                  <c:v>31229</c:v>
                </c:pt>
                <c:pt idx="103">
                  <c:v>31321</c:v>
                </c:pt>
                <c:pt idx="104">
                  <c:v>31413</c:v>
                </c:pt>
                <c:pt idx="105">
                  <c:v>31503</c:v>
                </c:pt>
                <c:pt idx="106">
                  <c:v>31594</c:v>
                </c:pt>
                <c:pt idx="107">
                  <c:v>31686</c:v>
                </c:pt>
                <c:pt idx="108">
                  <c:v>31778</c:v>
                </c:pt>
                <c:pt idx="109">
                  <c:v>31868</c:v>
                </c:pt>
                <c:pt idx="110">
                  <c:v>31959</c:v>
                </c:pt>
                <c:pt idx="111">
                  <c:v>32051</c:v>
                </c:pt>
                <c:pt idx="112">
                  <c:v>32143</c:v>
                </c:pt>
                <c:pt idx="113">
                  <c:v>32234</c:v>
                </c:pt>
                <c:pt idx="114">
                  <c:v>32325</c:v>
                </c:pt>
                <c:pt idx="115">
                  <c:v>32417</c:v>
                </c:pt>
                <c:pt idx="116">
                  <c:v>32509</c:v>
                </c:pt>
                <c:pt idx="117">
                  <c:v>32599</c:v>
                </c:pt>
                <c:pt idx="118">
                  <c:v>32690</c:v>
                </c:pt>
                <c:pt idx="119">
                  <c:v>32782</c:v>
                </c:pt>
                <c:pt idx="120">
                  <c:v>32874</c:v>
                </c:pt>
                <c:pt idx="121">
                  <c:v>32964</c:v>
                </c:pt>
                <c:pt idx="122">
                  <c:v>33055</c:v>
                </c:pt>
                <c:pt idx="123">
                  <c:v>33147</c:v>
                </c:pt>
                <c:pt idx="124">
                  <c:v>33239</c:v>
                </c:pt>
                <c:pt idx="125">
                  <c:v>33329</c:v>
                </c:pt>
                <c:pt idx="126">
                  <c:v>33420</c:v>
                </c:pt>
                <c:pt idx="127">
                  <c:v>33512</c:v>
                </c:pt>
                <c:pt idx="128">
                  <c:v>33604</c:v>
                </c:pt>
                <c:pt idx="129">
                  <c:v>33695</c:v>
                </c:pt>
                <c:pt idx="130">
                  <c:v>33786</c:v>
                </c:pt>
                <c:pt idx="131">
                  <c:v>33878</c:v>
                </c:pt>
                <c:pt idx="132">
                  <c:v>33970</c:v>
                </c:pt>
                <c:pt idx="133">
                  <c:v>34060</c:v>
                </c:pt>
                <c:pt idx="134">
                  <c:v>34151</c:v>
                </c:pt>
                <c:pt idx="135">
                  <c:v>34243</c:v>
                </c:pt>
                <c:pt idx="136">
                  <c:v>34335</c:v>
                </c:pt>
                <c:pt idx="137">
                  <c:v>34425</c:v>
                </c:pt>
                <c:pt idx="138">
                  <c:v>34516</c:v>
                </c:pt>
                <c:pt idx="139">
                  <c:v>34608</c:v>
                </c:pt>
                <c:pt idx="140">
                  <c:v>34700</c:v>
                </c:pt>
                <c:pt idx="141">
                  <c:v>34790</c:v>
                </c:pt>
                <c:pt idx="142">
                  <c:v>34881</c:v>
                </c:pt>
                <c:pt idx="143">
                  <c:v>34973</c:v>
                </c:pt>
                <c:pt idx="144">
                  <c:v>35065</c:v>
                </c:pt>
                <c:pt idx="145">
                  <c:v>35156</c:v>
                </c:pt>
                <c:pt idx="146">
                  <c:v>35247</c:v>
                </c:pt>
                <c:pt idx="147">
                  <c:v>35339</c:v>
                </c:pt>
                <c:pt idx="148">
                  <c:v>35431</c:v>
                </c:pt>
                <c:pt idx="149">
                  <c:v>35521</c:v>
                </c:pt>
                <c:pt idx="150">
                  <c:v>35612</c:v>
                </c:pt>
                <c:pt idx="151">
                  <c:v>35704</c:v>
                </c:pt>
                <c:pt idx="152">
                  <c:v>35796</c:v>
                </c:pt>
                <c:pt idx="153">
                  <c:v>35886</c:v>
                </c:pt>
                <c:pt idx="154">
                  <c:v>35977</c:v>
                </c:pt>
                <c:pt idx="155">
                  <c:v>36069</c:v>
                </c:pt>
                <c:pt idx="156">
                  <c:v>36161</c:v>
                </c:pt>
                <c:pt idx="157">
                  <c:v>36251</c:v>
                </c:pt>
                <c:pt idx="158">
                  <c:v>36342</c:v>
                </c:pt>
                <c:pt idx="159">
                  <c:v>36434</c:v>
                </c:pt>
                <c:pt idx="160">
                  <c:v>36526</c:v>
                </c:pt>
                <c:pt idx="161">
                  <c:v>36617</c:v>
                </c:pt>
                <c:pt idx="162">
                  <c:v>36708</c:v>
                </c:pt>
                <c:pt idx="163">
                  <c:v>36800</c:v>
                </c:pt>
                <c:pt idx="164">
                  <c:v>36892</c:v>
                </c:pt>
                <c:pt idx="165">
                  <c:v>36982</c:v>
                </c:pt>
                <c:pt idx="166">
                  <c:v>37073</c:v>
                </c:pt>
                <c:pt idx="167">
                  <c:v>37165</c:v>
                </c:pt>
                <c:pt idx="168">
                  <c:v>37257</c:v>
                </c:pt>
                <c:pt idx="169">
                  <c:v>37347</c:v>
                </c:pt>
                <c:pt idx="170">
                  <c:v>37438</c:v>
                </c:pt>
                <c:pt idx="171">
                  <c:v>37530</c:v>
                </c:pt>
                <c:pt idx="172">
                  <c:v>37622</c:v>
                </c:pt>
                <c:pt idx="173">
                  <c:v>37712</c:v>
                </c:pt>
                <c:pt idx="174">
                  <c:v>37803</c:v>
                </c:pt>
                <c:pt idx="175">
                  <c:v>37895</c:v>
                </c:pt>
                <c:pt idx="176">
                  <c:v>37987</c:v>
                </c:pt>
                <c:pt idx="177">
                  <c:v>38078</c:v>
                </c:pt>
                <c:pt idx="178">
                  <c:v>38169</c:v>
                </c:pt>
                <c:pt idx="179">
                  <c:v>38261</c:v>
                </c:pt>
                <c:pt idx="180">
                  <c:v>38353</c:v>
                </c:pt>
                <c:pt idx="181">
                  <c:v>38443</c:v>
                </c:pt>
                <c:pt idx="182">
                  <c:v>38534</c:v>
                </c:pt>
                <c:pt idx="183">
                  <c:v>38626</c:v>
                </c:pt>
                <c:pt idx="184">
                  <c:v>38718</c:v>
                </c:pt>
                <c:pt idx="185">
                  <c:v>38808</c:v>
                </c:pt>
                <c:pt idx="186">
                  <c:v>38899</c:v>
                </c:pt>
                <c:pt idx="187">
                  <c:v>38991</c:v>
                </c:pt>
                <c:pt idx="188">
                  <c:v>39083</c:v>
                </c:pt>
                <c:pt idx="189">
                  <c:v>39173</c:v>
                </c:pt>
                <c:pt idx="190">
                  <c:v>39264</c:v>
                </c:pt>
                <c:pt idx="191">
                  <c:v>39356</c:v>
                </c:pt>
                <c:pt idx="192">
                  <c:v>39448</c:v>
                </c:pt>
                <c:pt idx="193">
                  <c:v>39539</c:v>
                </c:pt>
                <c:pt idx="194">
                  <c:v>39630</c:v>
                </c:pt>
                <c:pt idx="195">
                  <c:v>39722</c:v>
                </c:pt>
                <c:pt idx="196">
                  <c:v>39814</c:v>
                </c:pt>
                <c:pt idx="197">
                  <c:v>39904</c:v>
                </c:pt>
                <c:pt idx="198">
                  <c:v>39995</c:v>
                </c:pt>
                <c:pt idx="199">
                  <c:v>40087</c:v>
                </c:pt>
                <c:pt idx="200">
                  <c:v>40179</c:v>
                </c:pt>
                <c:pt idx="201">
                  <c:v>40269</c:v>
                </c:pt>
                <c:pt idx="202">
                  <c:v>40360</c:v>
                </c:pt>
                <c:pt idx="203">
                  <c:v>40452</c:v>
                </c:pt>
                <c:pt idx="204">
                  <c:v>40544</c:v>
                </c:pt>
                <c:pt idx="205">
                  <c:v>40634</c:v>
                </c:pt>
                <c:pt idx="206">
                  <c:v>40725</c:v>
                </c:pt>
                <c:pt idx="207">
                  <c:v>40817</c:v>
                </c:pt>
                <c:pt idx="208">
                  <c:v>40909</c:v>
                </c:pt>
              </c:numCache>
            </c:numRef>
          </c:cat>
          <c:val>
            <c:numRef>
              <c:f>Sheet1!$D$8:$D$216</c:f>
              <c:numCache>
                <c:formatCode>0.0</c:formatCode>
                <c:ptCount val="209"/>
                <c:pt idx="0">
                  <c:v>4.581707317073171</c:v>
                </c:pt>
                <c:pt idx="1">
                  <c:v>4.5621951219512136</c:v>
                </c:pt>
                <c:pt idx="2">
                  <c:v>4.5573170731707284</c:v>
                </c:pt>
                <c:pt idx="3">
                  <c:v>4.5719512195121954</c:v>
                </c:pt>
                <c:pt idx="4">
                  <c:v>4.5926829268292666</c:v>
                </c:pt>
                <c:pt idx="5">
                  <c:v>4.6219512195121846</c:v>
                </c:pt>
                <c:pt idx="6">
                  <c:v>4.6573170731707236</c:v>
                </c:pt>
                <c:pt idx="7">
                  <c:v>4.6902439024390272</c:v>
                </c:pt>
                <c:pt idx="8">
                  <c:v>4.7195121951219496</c:v>
                </c:pt>
                <c:pt idx="9">
                  <c:v>4.7512195121951208</c:v>
                </c:pt>
                <c:pt idx="10">
                  <c:v>4.7829268292682814</c:v>
                </c:pt>
                <c:pt idx="11">
                  <c:v>4.8097560975609737</c:v>
                </c:pt>
                <c:pt idx="12">
                  <c:v>4.8353658536585353</c:v>
                </c:pt>
                <c:pt idx="13">
                  <c:v>4.8621951219512098</c:v>
                </c:pt>
                <c:pt idx="14">
                  <c:v>4.8890243902439003</c:v>
                </c:pt>
                <c:pt idx="15">
                  <c:v>4.914634146341454</c:v>
                </c:pt>
                <c:pt idx="16">
                  <c:v>4.9317073170731698</c:v>
                </c:pt>
                <c:pt idx="17">
                  <c:v>4.9304878048780472</c:v>
                </c:pt>
                <c:pt idx="18">
                  <c:v>4.9280487804878099</c:v>
                </c:pt>
                <c:pt idx="19">
                  <c:v>4.9353658536585359</c:v>
                </c:pt>
                <c:pt idx="20">
                  <c:v>4.971951219512194</c:v>
                </c:pt>
                <c:pt idx="21">
                  <c:v>5.0231707317073164</c:v>
                </c:pt>
                <c:pt idx="22">
                  <c:v>5.0731707317073162</c:v>
                </c:pt>
                <c:pt idx="23">
                  <c:v>5.1243902439024298</c:v>
                </c:pt>
                <c:pt idx="24">
                  <c:v>5.1670731707317046</c:v>
                </c:pt>
                <c:pt idx="25">
                  <c:v>5.2109756097560878</c:v>
                </c:pt>
                <c:pt idx="26">
                  <c:v>5.2536585365853661</c:v>
                </c:pt>
                <c:pt idx="27">
                  <c:v>5.2987804878048781</c:v>
                </c:pt>
                <c:pt idx="28">
                  <c:v>5.3402439024390302</c:v>
                </c:pt>
                <c:pt idx="29">
                  <c:v>5.3792682926829301</c:v>
                </c:pt>
                <c:pt idx="30">
                  <c:v>5.4134146341463376</c:v>
                </c:pt>
                <c:pt idx="31">
                  <c:v>5.4439024390243897</c:v>
                </c:pt>
                <c:pt idx="32">
                  <c:v>5.4609756097560869</c:v>
                </c:pt>
                <c:pt idx="33">
                  <c:v>5.4573170731707306</c:v>
                </c:pt>
                <c:pt idx="34">
                  <c:v>5.4402439024390299</c:v>
                </c:pt>
                <c:pt idx="35">
                  <c:v>5.4231707317073177</c:v>
                </c:pt>
                <c:pt idx="36">
                  <c:v>5.4170731707317081</c:v>
                </c:pt>
                <c:pt idx="37">
                  <c:v>5.4158536585365846</c:v>
                </c:pt>
                <c:pt idx="38">
                  <c:v>5.4256097560975611</c:v>
                </c:pt>
                <c:pt idx="39">
                  <c:v>5.434146341463415</c:v>
                </c:pt>
                <c:pt idx="40">
                  <c:v>5.442682926829268</c:v>
                </c:pt>
                <c:pt idx="41">
                  <c:v>5.4695121951219523</c:v>
                </c:pt>
                <c:pt idx="42">
                  <c:v>5.5000000000000018</c:v>
                </c:pt>
                <c:pt idx="43">
                  <c:v>5.5231707317073164</c:v>
                </c:pt>
                <c:pt idx="44">
                  <c:v>5.5365853658536581</c:v>
                </c:pt>
                <c:pt idx="45">
                  <c:v>5.5439024390243903</c:v>
                </c:pt>
                <c:pt idx="46">
                  <c:v>5.5487804878048781</c:v>
                </c:pt>
                <c:pt idx="47">
                  <c:v>5.5658536585365752</c:v>
                </c:pt>
                <c:pt idx="48">
                  <c:v>5.5975609756097464</c:v>
                </c:pt>
                <c:pt idx="49">
                  <c:v>5.643902439024389</c:v>
                </c:pt>
                <c:pt idx="50">
                  <c:v>5.6975609756097452</c:v>
                </c:pt>
                <c:pt idx="51">
                  <c:v>5.7597560975609747</c:v>
                </c:pt>
                <c:pt idx="52">
                  <c:v>5.8195121951219502</c:v>
                </c:pt>
                <c:pt idx="53">
                  <c:v>5.8719512195121926</c:v>
                </c:pt>
                <c:pt idx="54">
                  <c:v>5.9170731707317064</c:v>
                </c:pt>
                <c:pt idx="55">
                  <c:v>5.9536585365853636</c:v>
                </c:pt>
                <c:pt idx="56">
                  <c:v>5.9817073170731696</c:v>
                </c:pt>
                <c:pt idx="57">
                  <c:v>6.0048780487804772</c:v>
                </c:pt>
                <c:pt idx="58">
                  <c:v>6.0317073170731703</c:v>
                </c:pt>
                <c:pt idx="59">
                  <c:v>6.0597560975609728</c:v>
                </c:pt>
                <c:pt idx="60">
                  <c:v>6.0865853658536553</c:v>
                </c:pt>
                <c:pt idx="61">
                  <c:v>6.1158536585365733</c:v>
                </c:pt>
                <c:pt idx="62">
                  <c:v>6.1463414634146396</c:v>
                </c:pt>
                <c:pt idx="63">
                  <c:v>6.178048780487801</c:v>
                </c:pt>
                <c:pt idx="64">
                  <c:v>6.2134146341463374</c:v>
                </c:pt>
                <c:pt idx="65">
                  <c:v>6.2536585365853634</c:v>
                </c:pt>
                <c:pt idx="66">
                  <c:v>6.2926829268292659</c:v>
                </c:pt>
                <c:pt idx="67">
                  <c:v>6.3292682926829231</c:v>
                </c:pt>
                <c:pt idx="68">
                  <c:v>6.3646341463414426</c:v>
                </c:pt>
                <c:pt idx="69">
                  <c:v>6.3951219512195001</c:v>
                </c:pt>
                <c:pt idx="70">
                  <c:v>6.4219512195121906</c:v>
                </c:pt>
                <c:pt idx="71">
                  <c:v>6.4463414634146403</c:v>
                </c:pt>
                <c:pt idx="72">
                  <c:v>6.4682926829268297</c:v>
                </c:pt>
                <c:pt idx="73">
                  <c:v>6.4902439024390297</c:v>
                </c:pt>
                <c:pt idx="74">
                  <c:v>6.5134146341463346</c:v>
                </c:pt>
                <c:pt idx="75">
                  <c:v>6.5353658536585337</c:v>
                </c:pt>
                <c:pt idx="76">
                  <c:v>6.5573170731707284</c:v>
                </c:pt>
                <c:pt idx="77">
                  <c:v>6.5792682926829302</c:v>
                </c:pt>
                <c:pt idx="78">
                  <c:v>6.6012195121951214</c:v>
                </c:pt>
                <c:pt idx="79">
                  <c:v>6.6231707317073063</c:v>
                </c:pt>
                <c:pt idx="80">
                  <c:v>6.6439024390243882</c:v>
                </c:pt>
                <c:pt idx="81">
                  <c:v>6.6573170731707236</c:v>
                </c:pt>
                <c:pt idx="82">
                  <c:v>6.6682926829268272</c:v>
                </c:pt>
                <c:pt idx="83">
                  <c:v>6.6792682926829299</c:v>
                </c:pt>
                <c:pt idx="84">
                  <c:v>6.6890243902439002</c:v>
                </c:pt>
                <c:pt idx="85">
                  <c:v>6.6999999999999966</c:v>
                </c:pt>
                <c:pt idx="86">
                  <c:v>6.7121951219512166</c:v>
                </c:pt>
                <c:pt idx="87">
                  <c:v>6.7256097560975556</c:v>
                </c:pt>
                <c:pt idx="88">
                  <c:v>6.7439024390243896</c:v>
                </c:pt>
                <c:pt idx="89">
                  <c:v>6.7658536585365754</c:v>
                </c:pt>
                <c:pt idx="90">
                  <c:v>6.7890243902439016</c:v>
                </c:pt>
                <c:pt idx="91">
                  <c:v>6.8109756097560838</c:v>
                </c:pt>
                <c:pt idx="92">
                  <c:v>6.831707317073171</c:v>
                </c:pt>
                <c:pt idx="93">
                  <c:v>6.8585365853658464</c:v>
                </c:pt>
                <c:pt idx="94">
                  <c:v>6.88170731707317</c:v>
                </c:pt>
                <c:pt idx="95">
                  <c:v>6.9036585365853664</c:v>
                </c:pt>
                <c:pt idx="96">
                  <c:v>6.925609756097562</c:v>
                </c:pt>
                <c:pt idx="97">
                  <c:v>6.9390243902439099</c:v>
                </c:pt>
                <c:pt idx="98">
                  <c:v>6.9487804878048802</c:v>
                </c:pt>
                <c:pt idx="99">
                  <c:v>6.9487804878048802</c:v>
                </c:pt>
                <c:pt idx="100">
                  <c:v>6.9353658536585403</c:v>
                </c:pt>
                <c:pt idx="101">
                  <c:v>6.9036585365853673</c:v>
                </c:pt>
                <c:pt idx="102">
                  <c:v>6.8646341463414569</c:v>
                </c:pt>
                <c:pt idx="103">
                  <c:v>6.8292682926829311</c:v>
                </c:pt>
                <c:pt idx="104">
                  <c:v>6.7951219512195147</c:v>
                </c:pt>
                <c:pt idx="105">
                  <c:v>6.7682926829268331</c:v>
                </c:pt>
                <c:pt idx="106">
                  <c:v>6.7402439024390297</c:v>
                </c:pt>
                <c:pt idx="107">
                  <c:v>6.7109756097560886</c:v>
                </c:pt>
                <c:pt idx="108">
                  <c:v>6.6792682926829299</c:v>
                </c:pt>
                <c:pt idx="109">
                  <c:v>6.6487804878048804</c:v>
                </c:pt>
                <c:pt idx="110">
                  <c:v>6.6219512195121881</c:v>
                </c:pt>
                <c:pt idx="111">
                  <c:v>6.5951219512195101</c:v>
                </c:pt>
                <c:pt idx="112">
                  <c:v>6.5695121951219546</c:v>
                </c:pt>
                <c:pt idx="113">
                  <c:v>6.54634146341464</c:v>
                </c:pt>
                <c:pt idx="114">
                  <c:v>6.5280487804878096</c:v>
                </c:pt>
                <c:pt idx="115">
                  <c:v>6.5085365853658557</c:v>
                </c:pt>
                <c:pt idx="116">
                  <c:v>6.4890243902439027</c:v>
                </c:pt>
                <c:pt idx="117">
                  <c:v>6.4695121951219523</c:v>
                </c:pt>
                <c:pt idx="118">
                  <c:v>6.4512195121951281</c:v>
                </c:pt>
                <c:pt idx="119">
                  <c:v>6.4292682926829299</c:v>
                </c:pt>
                <c:pt idx="120">
                  <c:v>6.4048780487804846</c:v>
                </c:pt>
                <c:pt idx="121">
                  <c:v>6.3756097560975622</c:v>
                </c:pt>
                <c:pt idx="122">
                  <c:v>6.335365853658538</c:v>
                </c:pt>
                <c:pt idx="123">
                  <c:v>6.2890243902439051</c:v>
                </c:pt>
                <c:pt idx="124">
                  <c:v>6.2500000000000018</c:v>
                </c:pt>
                <c:pt idx="125">
                  <c:v>6.2134146341463374</c:v>
                </c:pt>
                <c:pt idx="126">
                  <c:v>6.1817073170731716</c:v>
                </c:pt>
                <c:pt idx="127">
                  <c:v>6.1585365853658471</c:v>
                </c:pt>
                <c:pt idx="128">
                  <c:v>6.1280487804878057</c:v>
                </c:pt>
                <c:pt idx="129">
                  <c:v>6.0914634146341502</c:v>
                </c:pt>
                <c:pt idx="130">
                  <c:v>6.04634146341464</c:v>
                </c:pt>
                <c:pt idx="131">
                  <c:v>5.9975609756097557</c:v>
                </c:pt>
                <c:pt idx="132">
                  <c:v>5.9390243902439028</c:v>
                </c:pt>
                <c:pt idx="133">
                  <c:v>5.8865853658536578</c:v>
                </c:pt>
                <c:pt idx="134">
                  <c:v>5.8378048780487646</c:v>
                </c:pt>
                <c:pt idx="135">
                  <c:v>5.7939024390243903</c:v>
                </c:pt>
                <c:pt idx="136">
                  <c:v>5.7597560975609747</c:v>
                </c:pt>
                <c:pt idx="137">
                  <c:v>5.7317073170731696</c:v>
                </c:pt>
                <c:pt idx="138">
                  <c:v>5.7073170731707297</c:v>
                </c:pt>
                <c:pt idx="139">
                  <c:v>5.6829268292682773</c:v>
                </c:pt>
                <c:pt idx="140">
                  <c:v>5.6585365853658436</c:v>
                </c:pt>
                <c:pt idx="141">
                  <c:v>5.6329268292682757</c:v>
                </c:pt>
                <c:pt idx="142">
                  <c:v>5.6048780487804768</c:v>
                </c:pt>
                <c:pt idx="143">
                  <c:v>5.5780487804878103</c:v>
                </c:pt>
                <c:pt idx="144">
                  <c:v>5.549999999999998</c:v>
                </c:pt>
                <c:pt idx="145">
                  <c:v>5.5207317073170694</c:v>
                </c:pt>
                <c:pt idx="146">
                  <c:v>5.4890243902439018</c:v>
                </c:pt>
                <c:pt idx="147">
                  <c:v>5.4573170731707297</c:v>
                </c:pt>
                <c:pt idx="148">
                  <c:v>5.4292682926829299</c:v>
                </c:pt>
                <c:pt idx="149">
                  <c:v>5.4036585365853647</c:v>
                </c:pt>
                <c:pt idx="150">
                  <c:v>5.3841463414634054</c:v>
                </c:pt>
                <c:pt idx="151">
                  <c:v>5.36951219512195</c:v>
                </c:pt>
                <c:pt idx="152">
                  <c:v>5.3597560975609744</c:v>
                </c:pt>
                <c:pt idx="153">
                  <c:v>5.3548780487804768</c:v>
                </c:pt>
                <c:pt idx="154">
                  <c:v>5.3609756097560828</c:v>
                </c:pt>
                <c:pt idx="155">
                  <c:v>5.3780487804878101</c:v>
                </c:pt>
                <c:pt idx="156">
                  <c:v>5.414634146341454</c:v>
                </c:pt>
                <c:pt idx="157">
                  <c:v>5.4646341463414538</c:v>
                </c:pt>
                <c:pt idx="158">
                  <c:v>5.5182926829268304</c:v>
                </c:pt>
                <c:pt idx="159">
                  <c:v>5.5756097560975606</c:v>
                </c:pt>
                <c:pt idx="160">
                  <c:v>5.6292682926829301</c:v>
                </c:pt>
                <c:pt idx="161">
                  <c:v>5.6817073170731716</c:v>
                </c:pt>
                <c:pt idx="162">
                  <c:v>5.7329268292682842</c:v>
                </c:pt>
                <c:pt idx="163">
                  <c:v>5.7804878048780486</c:v>
                </c:pt>
                <c:pt idx="164">
                  <c:v>5.8158536585365779</c:v>
                </c:pt>
                <c:pt idx="165">
                  <c:v>5.8451219512195056</c:v>
                </c:pt>
                <c:pt idx="166">
                  <c:v>5.8731707317073196</c:v>
                </c:pt>
                <c:pt idx="167">
                  <c:v>5.8951219512195063</c:v>
                </c:pt>
                <c:pt idx="168">
                  <c:v>5.9097560975609769</c:v>
                </c:pt>
                <c:pt idx="169">
                  <c:v>5.8865853658536587</c:v>
                </c:pt>
                <c:pt idx="170">
                  <c:v>5.8609756097560846</c:v>
                </c:pt>
                <c:pt idx="171">
                  <c:v>5.835365853658538</c:v>
                </c:pt>
                <c:pt idx="172">
                  <c:v>5.8121951219512216</c:v>
                </c:pt>
                <c:pt idx="173">
                  <c:v>5.7926829268292677</c:v>
                </c:pt>
                <c:pt idx="174">
                  <c:v>5.77317073170732</c:v>
                </c:pt>
                <c:pt idx="175">
                  <c:v>5.7573170731707286</c:v>
                </c:pt>
                <c:pt idx="176">
                  <c:v>5.7439024390243913</c:v>
                </c:pt>
                <c:pt idx="177">
                  <c:v>5.7304878048780497</c:v>
                </c:pt>
                <c:pt idx="178">
                  <c:v>5.7219512195121967</c:v>
                </c:pt>
                <c:pt idx="179">
                  <c:v>5.7158536585365782</c:v>
                </c:pt>
                <c:pt idx="180">
                  <c:v>5.7146341463414601</c:v>
                </c:pt>
                <c:pt idx="181">
                  <c:v>5.7146341463414601</c:v>
                </c:pt>
                <c:pt idx="182">
                  <c:v>5.712195121951221</c:v>
                </c:pt>
                <c:pt idx="183">
                  <c:v>5.7097560975609767</c:v>
                </c:pt>
                <c:pt idx="184">
                  <c:v>5.708536585365855</c:v>
                </c:pt>
                <c:pt idx="185">
                  <c:v>5.708536585365855</c:v>
                </c:pt>
                <c:pt idx="186">
                  <c:v>5.708536585365855</c:v>
                </c:pt>
                <c:pt idx="187">
                  <c:v>5.7109756097560878</c:v>
                </c:pt>
                <c:pt idx="188">
                  <c:v>5.7134146341463357</c:v>
                </c:pt>
                <c:pt idx="189">
                  <c:v>5.7170731707317088</c:v>
                </c:pt>
                <c:pt idx="190">
                  <c:v>5.7231707317073166</c:v>
                </c:pt>
                <c:pt idx="191">
                  <c:v>5.7304878048780497</c:v>
                </c:pt>
                <c:pt idx="192">
                  <c:v>5.7402439024390297</c:v>
                </c:pt>
                <c:pt idx="193">
                  <c:v>5.7512195121951226</c:v>
                </c:pt>
                <c:pt idx="194">
                  <c:v>5.7646341463414528</c:v>
                </c:pt>
                <c:pt idx="195">
                  <c:v>5.7768292682926852</c:v>
                </c:pt>
                <c:pt idx="196">
                  <c:v>5.7902439024390304</c:v>
                </c:pt>
                <c:pt idx="197">
                  <c:v>5.8048780487804796</c:v>
                </c:pt>
                <c:pt idx="198">
                  <c:v>5.8195121951219519</c:v>
                </c:pt>
                <c:pt idx="199">
                  <c:v>5.8353658536585371</c:v>
                </c:pt>
                <c:pt idx="200">
                  <c:v>5.852439024390244</c:v>
                </c:pt>
                <c:pt idx="201">
                  <c:v>5.8707317073170744</c:v>
                </c:pt>
                <c:pt idx="202">
                  <c:v>5.8902439024390301</c:v>
                </c:pt>
                <c:pt idx="203">
                  <c:v>5.9085365853658542</c:v>
                </c:pt>
                <c:pt idx="204">
                  <c:v>5.9280487804878099</c:v>
                </c:pt>
                <c:pt idx="205">
                  <c:v>5.9439024390243924</c:v>
                </c:pt>
                <c:pt idx="206">
                  <c:v>5.9573170731707306</c:v>
                </c:pt>
                <c:pt idx="207">
                  <c:v>5.96585365853658</c:v>
                </c:pt>
                <c:pt idx="208">
                  <c:v>5.96585365853658</c:v>
                </c:pt>
              </c:numCache>
            </c:numRef>
          </c:val>
          <c:smooth val="0"/>
        </c:ser>
        <c:dLbls>
          <c:showLegendKey val="0"/>
          <c:showVal val="0"/>
          <c:showCatName val="0"/>
          <c:showSerName val="0"/>
          <c:showPercent val="0"/>
          <c:showBubbleSize val="0"/>
        </c:dLbls>
        <c:marker val="1"/>
        <c:smooth val="0"/>
        <c:axId val="193774336"/>
        <c:axId val="193772544"/>
      </c:lineChart>
      <c:dateAx>
        <c:axId val="192851328"/>
        <c:scaling>
          <c:orientation val="minMax"/>
          <c:max val="40909"/>
          <c:min val="21916"/>
        </c:scaling>
        <c:delete val="0"/>
        <c:axPos val="b"/>
        <c:numFmt formatCode="yyyy" sourceLinked="0"/>
        <c:majorTickMark val="out"/>
        <c:minorTickMark val="none"/>
        <c:tickLblPos val="low"/>
        <c:txPr>
          <a:bodyPr/>
          <a:lstStyle/>
          <a:p>
            <a:pPr>
              <a:defRPr sz="1800">
                <a:latin typeface="Arial" pitchFamily="34" charset="0"/>
                <a:cs typeface="Arial" pitchFamily="34" charset="0"/>
              </a:defRPr>
            </a:pPr>
            <a:endParaRPr lang="en-US"/>
          </a:p>
        </c:txPr>
        <c:crossAx val="193770624"/>
        <c:crosses val="autoZero"/>
        <c:auto val="1"/>
        <c:lblOffset val="100"/>
        <c:baseTimeUnit val="months"/>
        <c:majorUnit val="5"/>
        <c:majorTimeUnit val="years"/>
      </c:dateAx>
      <c:valAx>
        <c:axId val="193770624"/>
        <c:scaling>
          <c:orientation val="minMax"/>
          <c:max val="8"/>
          <c:min val="4"/>
        </c:scaling>
        <c:delete val="0"/>
        <c:axPos val="l"/>
        <c:title>
          <c:tx>
            <c:rich>
              <a:bodyPr rot="-5400000" vert="horz"/>
              <a:lstStyle/>
              <a:p>
                <a:pPr>
                  <a:defRPr b="0"/>
                </a:pPr>
                <a:r>
                  <a:rPr lang="en-US" sz="2200" b="0">
                    <a:latin typeface="Arial" pitchFamily="34" charset="0"/>
                    <a:cs typeface="Arial" pitchFamily="34" charset="0"/>
                  </a:rPr>
                  <a:t>Percent of labor force</a:t>
                </a:r>
              </a:p>
            </c:rich>
          </c:tx>
          <c:layout>
            <c:manualLayout>
              <c:xMode val="edge"/>
              <c:yMode val="edge"/>
              <c:x val="6.24752231352567E-3"/>
              <c:y val="0.26161957273694803"/>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92851328"/>
        <c:crosses val="autoZero"/>
        <c:crossBetween val="between"/>
        <c:majorUnit val="1"/>
      </c:valAx>
      <c:valAx>
        <c:axId val="193772544"/>
        <c:scaling>
          <c:orientation val="minMax"/>
        </c:scaling>
        <c:delete val="1"/>
        <c:axPos val="r"/>
        <c:numFmt formatCode="0.0" sourceLinked="1"/>
        <c:majorTickMark val="out"/>
        <c:minorTickMark val="none"/>
        <c:tickLblPos val="nextTo"/>
        <c:crossAx val="193774336"/>
        <c:crosses val="max"/>
        <c:crossBetween val="between"/>
      </c:valAx>
      <c:dateAx>
        <c:axId val="193774336"/>
        <c:scaling>
          <c:orientation val="minMax"/>
          <c:max val="40909"/>
          <c:min val="21916"/>
        </c:scaling>
        <c:delete val="0"/>
        <c:axPos val="t"/>
        <c:numFmt formatCode="m/d/yyyy" sourceLinked="1"/>
        <c:majorTickMark val="none"/>
        <c:minorTickMark val="none"/>
        <c:tickLblPos val="none"/>
        <c:crossAx val="193772544"/>
        <c:crosses val="max"/>
        <c:auto val="1"/>
        <c:lblOffset val="100"/>
        <c:baseTimeUnit val="months"/>
      </c:dateAx>
      <c:spPr>
        <a:solidFill>
          <a:schemeClr val="bg1"/>
        </a:solidFill>
        <a:ln>
          <a:solidFill>
            <a:srgbClr val="000000"/>
          </a:solidFill>
        </a:ln>
      </c:spPr>
    </c:plotArea>
    <c:plotVisOnly val="1"/>
    <c:dispBlanksAs val="gap"/>
    <c:showDLblsOverMax val="0"/>
  </c:chart>
  <c:spPr>
    <a:noFill/>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scatterChart>
        <c:scatterStyle val="lineMarker"/>
        <c:varyColors val="0"/>
        <c:ser>
          <c:idx val="0"/>
          <c:order val="0"/>
          <c:tx>
            <c:strRef>
              <c:f>'data for graph'!$B$4</c:f>
              <c:strCache>
                <c:ptCount val="1"/>
                <c:pt idx="0">
                  <c:v>minwage nom</c:v>
                </c:pt>
              </c:strCache>
            </c:strRef>
          </c:tx>
          <c:spPr>
            <a:ln>
              <a:solidFill>
                <a:srgbClr val="0070C0"/>
              </a:solidFill>
            </a:ln>
          </c:spPr>
          <c:marker>
            <c:symbol val="none"/>
          </c:marker>
          <c:xVal>
            <c:numRef>
              <c:f>'data for graph'!$A$5:$A$777</c:f>
              <c:numCache>
                <c:formatCode>0.00</c:formatCode>
                <c:ptCount val="773"/>
                <c:pt idx="0">
                  <c:v>1950</c:v>
                </c:pt>
                <c:pt idx="1">
                  <c:v>1950.083333333333</c:v>
                </c:pt>
                <c:pt idx="2">
                  <c:v>1950.166666666667</c:v>
                </c:pt>
                <c:pt idx="3">
                  <c:v>1950.25</c:v>
                </c:pt>
                <c:pt idx="4">
                  <c:v>1950.333333333333</c:v>
                </c:pt>
                <c:pt idx="5">
                  <c:v>1950.416666666667</c:v>
                </c:pt>
                <c:pt idx="6">
                  <c:v>1950.5</c:v>
                </c:pt>
                <c:pt idx="7">
                  <c:v>1950.583333333333</c:v>
                </c:pt>
                <c:pt idx="8">
                  <c:v>1950.6666666666661</c:v>
                </c:pt>
                <c:pt idx="9">
                  <c:v>1950.75</c:v>
                </c:pt>
                <c:pt idx="10">
                  <c:v>1950.833333333331</c:v>
                </c:pt>
                <c:pt idx="11">
                  <c:v>1950.9166666666661</c:v>
                </c:pt>
                <c:pt idx="12">
                  <c:v>1951</c:v>
                </c:pt>
                <c:pt idx="13">
                  <c:v>1951.083333333331</c:v>
                </c:pt>
                <c:pt idx="14">
                  <c:v>1951.1666666666661</c:v>
                </c:pt>
                <c:pt idx="15">
                  <c:v>1951.25</c:v>
                </c:pt>
                <c:pt idx="16">
                  <c:v>1951.333333333331</c:v>
                </c:pt>
                <c:pt idx="17">
                  <c:v>1951.4166666666661</c:v>
                </c:pt>
                <c:pt idx="18">
                  <c:v>1951.5</c:v>
                </c:pt>
                <c:pt idx="19">
                  <c:v>1951.583333333331</c:v>
                </c:pt>
                <c:pt idx="20">
                  <c:v>1951.6666666666649</c:v>
                </c:pt>
                <c:pt idx="21">
                  <c:v>1951.749999999998</c:v>
                </c:pt>
                <c:pt idx="22">
                  <c:v>1951.833333333331</c:v>
                </c:pt>
                <c:pt idx="23">
                  <c:v>1951.9166666666649</c:v>
                </c:pt>
                <c:pt idx="24">
                  <c:v>1951.999999999998</c:v>
                </c:pt>
                <c:pt idx="25">
                  <c:v>1952.083333333331</c:v>
                </c:pt>
                <c:pt idx="26">
                  <c:v>1952.1666666666649</c:v>
                </c:pt>
                <c:pt idx="27">
                  <c:v>1952.249999999998</c:v>
                </c:pt>
                <c:pt idx="28">
                  <c:v>1952.333333333331</c:v>
                </c:pt>
                <c:pt idx="29">
                  <c:v>1952.4166666666649</c:v>
                </c:pt>
                <c:pt idx="30">
                  <c:v>1952.499999999998</c:v>
                </c:pt>
                <c:pt idx="31">
                  <c:v>1952.583333333331</c:v>
                </c:pt>
                <c:pt idx="32">
                  <c:v>1952.666666666664</c:v>
                </c:pt>
                <c:pt idx="33">
                  <c:v>1952.749999999997</c:v>
                </c:pt>
                <c:pt idx="34">
                  <c:v>1952.833333333331</c:v>
                </c:pt>
                <c:pt idx="35">
                  <c:v>1952.916666666664</c:v>
                </c:pt>
                <c:pt idx="36">
                  <c:v>1952.999999999997</c:v>
                </c:pt>
                <c:pt idx="37">
                  <c:v>1953.0833333333301</c:v>
                </c:pt>
                <c:pt idx="38">
                  <c:v>1953.166666666664</c:v>
                </c:pt>
                <c:pt idx="39">
                  <c:v>1953.249999999997</c:v>
                </c:pt>
                <c:pt idx="40">
                  <c:v>1953.3333333333301</c:v>
                </c:pt>
                <c:pt idx="41">
                  <c:v>1953.416666666664</c:v>
                </c:pt>
                <c:pt idx="42">
                  <c:v>1953.499999999997</c:v>
                </c:pt>
                <c:pt idx="43">
                  <c:v>1953.5833333333301</c:v>
                </c:pt>
                <c:pt idx="44">
                  <c:v>1953.6666666666631</c:v>
                </c:pt>
                <c:pt idx="45">
                  <c:v>1953.749999999997</c:v>
                </c:pt>
                <c:pt idx="46">
                  <c:v>1953.8333333333301</c:v>
                </c:pt>
                <c:pt idx="47">
                  <c:v>1953.9166666666631</c:v>
                </c:pt>
                <c:pt idx="48">
                  <c:v>1953.9999999999959</c:v>
                </c:pt>
                <c:pt idx="49">
                  <c:v>1954.083333333328</c:v>
                </c:pt>
                <c:pt idx="50">
                  <c:v>1954.1666666666631</c:v>
                </c:pt>
                <c:pt idx="51">
                  <c:v>1954.2499999999959</c:v>
                </c:pt>
                <c:pt idx="52">
                  <c:v>1954.333333333328</c:v>
                </c:pt>
                <c:pt idx="53">
                  <c:v>1954.4166666666631</c:v>
                </c:pt>
                <c:pt idx="54">
                  <c:v>1954.4999999999959</c:v>
                </c:pt>
                <c:pt idx="55">
                  <c:v>1954.583333333328</c:v>
                </c:pt>
                <c:pt idx="56">
                  <c:v>1954.6666666666631</c:v>
                </c:pt>
                <c:pt idx="57">
                  <c:v>1954.7499999999959</c:v>
                </c:pt>
                <c:pt idx="58">
                  <c:v>1954.833333333328</c:v>
                </c:pt>
                <c:pt idx="59">
                  <c:v>1954.9166666666631</c:v>
                </c:pt>
                <c:pt idx="60">
                  <c:v>1954.999999999995</c:v>
                </c:pt>
                <c:pt idx="61">
                  <c:v>1955.083333333328</c:v>
                </c:pt>
                <c:pt idx="62">
                  <c:v>1955.166666666662</c:v>
                </c:pt>
                <c:pt idx="63">
                  <c:v>1955.249999999995</c:v>
                </c:pt>
                <c:pt idx="64">
                  <c:v>1955.333333333328</c:v>
                </c:pt>
                <c:pt idx="65">
                  <c:v>1955.416666666662</c:v>
                </c:pt>
                <c:pt idx="66">
                  <c:v>1955.499999999995</c:v>
                </c:pt>
                <c:pt idx="67">
                  <c:v>1955.583333333328</c:v>
                </c:pt>
                <c:pt idx="68">
                  <c:v>1955.666666666662</c:v>
                </c:pt>
                <c:pt idx="69">
                  <c:v>1955.749999999995</c:v>
                </c:pt>
                <c:pt idx="70">
                  <c:v>1955.833333333328</c:v>
                </c:pt>
                <c:pt idx="71">
                  <c:v>1955.916666666662</c:v>
                </c:pt>
                <c:pt idx="72">
                  <c:v>1955.999999999995</c:v>
                </c:pt>
                <c:pt idx="73">
                  <c:v>1956.083333333328</c:v>
                </c:pt>
                <c:pt idx="74">
                  <c:v>1956.1666666666611</c:v>
                </c:pt>
                <c:pt idx="75">
                  <c:v>1956.2499999999941</c:v>
                </c:pt>
                <c:pt idx="76">
                  <c:v>1956.333333333326</c:v>
                </c:pt>
                <c:pt idx="77">
                  <c:v>1956.4166666666611</c:v>
                </c:pt>
                <c:pt idx="78">
                  <c:v>1956.4999999999941</c:v>
                </c:pt>
                <c:pt idx="79">
                  <c:v>1956.583333333326</c:v>
                </c:pt>
                <c:pt idx="80">
                  <c:v>1956.6666666666611</c:v>
                </c:pt>
                <c:pt idx="81">
                  <c:v>1956.7499999999941</c:v>
                </c:pt>
                <c:pt idx="82">
                  <c:v>1956.833333333326</c:v>
                </c:pt>
                <c:pt idx="83">
                  <c:v>1956.9166666666611</c:v>
                </c:pt>
                <c:pt idx="84">
                  <c:v>1956.9999999999941</c:v>
                </c:pt>
                <c:pt idx="85">
                  <c:v>1957.083333333326</c:v>
                </c:pt>
                <c:pt idx="86">
                  <c:v>1957.1666666666599</c:v>
                </c:pt>
                <c:pt idx="87">
                  <c:v>1957.249999999993</c:v>
                </c:pt>
                <c:pt idx="88">
                  <c:v>1957.333333333326</c:v>
                </c:pt>
                <c:pt idx="89">
                  <c:v>1957.4166666666599</c:v>
                </c:pt>
                <c:pt idx="90">
                  <c:v>1957.499999999993</c:v>
                </c:pt>
                <c:pt idx="91">
                  <c:v>1957.583333333326</c:v>
                </c:pt>
                <c:pt idx="92">
                  <c:v>1957.6666666666599</c:v>
                </c:pt>
                <c:pt idx="93">
                  <c:v>1957.749999999993</c:v>
                </c:pt>
                <c:pt idx="94">
                  <c:v>1957.833333333326</c:v>
                </c:pt>
                <c:pt idx="95">
                  <c:v>1957.9166666666599</c:v>
                </c:pt>
                <c:pt idx="96">
                  <c:v>1957.999999999993</c:v>
                </c:pt>
                <c:pt idx="97">
                  <c:v>1958.083333333326</c:v>
                </c:pt>
                <c:pt idx="98">
                  <c:v>1958.1666666666599</c:v>
                </c:pt>
                <c:pt idx="99">
                  <c:v>1958.249999999992</c:v>
                </c:pt>
                <c:pt idx="100">
                  <c:v>1958.333333333326</c:v>
                </c:pt>
                <c:pt idx="101">
                  <c:v>1958.4166666666599</c:v>
                </c:pt>
                <c:pt idx="102">
                  <c:v>1958.499999999992</c:v>
                </c:pt>
                <c:pt idx="103">
                  <c:v>1958.5833333333251</c:v>
                </c:pt>
                <c:pt idx="104">
                  <c:v>1958.6666666666599</c:v>
                </c:pt>
                <c:pt idx="105">
                  <c:v>1958.749999999992</c:v>
                </c:pt>
                <c:pt idx="106">
                  <c:v>1958.8333333333251</c:v>
                </c:pt>
                <c:pt idx="107">
                  <c:v>1958.9166666666599</c:v>
                </c:pt>
                <c:pt idx="108">
                  <c:v>1958.999999999992</c:v>
                </c:pt>
                <c:pt idx="109">
                  <c:v>1959.0833333333251</c:v>
                </c:pt>
                <c:pt idx="110">
                  <c:v>1959.1666666666581</c:v>
                </c:pt>
                <c:pt idx="111">
                  <c:v>1959.249999999992</c:v>
                </c:pt>
                <c:pt idx="112">
                  <c:v>1959.3333333333251</c:v>
                </c:pt>
                <c:pt idx="113">
                  <c:v>1959.4166666666581</c:v>
                </c:pt>
                <c:pt idx="114">
                  <c:v>1959.4999999999909</c:v>
                </c:pt>
                <c:pt idx="115">
                  <c:v>1959.583333333323</c:v>
                </c:pt>
                <c:pt idx="116">
                  <c:v>1959.6666666666581</c:v>
                </c:pt>
                <c:pt idx="117">
                  <c:v>1959.7499999999909</c:v>
                </c:pt>
                <c:pt idx="118">
                  <c:v>1959.833333333323</c:v>
                </c:pt>
                <c:pt idx="119">
                  <c:v>1959.9166666666581</c:v>
                </c:pt>
                <c:pt idx="120">
                  <c:v>1959.9999999999909</c:v>
                </c:pt>
                <c:pt idx="121">
                  <c:v>1960.083333333323</c:v>
                </c:pt>
                <c:pt idx="122">
                  <c:v>1960.1666666666581</c:v>
                </c:pt>
                <c:pt idx="123">
                  <c:v>1960.2499999999909</c:v>
                </c:pt>
                <c:pt idx="124">
                  <c:v>1960.333333333323</c:v>
                </c:pt>
                <c:pt idx="125">
                  <c:v>1960.4166666666581</c:v>
                </c:pt>
                <c:pt idx="126">
                  <c:v>1960.49999999999</c:v>
                </c:pt>
                <c:pt idx="127">
                  <c:v>1960.583333333323</c:v>
                </c:pt>
                <c:pt idx="128">
                  <c:v>1960.666666666657</c:v>
                </c:pt>
                <c:pt idx="129">
                  <c:v>1960.74999999999</c:v>
                </c:pt>
                <c:pt idx="130">
                  <c:v>1960.833333333323</c:v>
                </c:pt>
                <c:pt idx="131">
                  <c:v>1960.916666666657</c:v>
                </c:pt>
                <c:pt idx="132">
                  <c:v>1960.99999999999</c:v>
                </c:pt>
                <c:pt idx="133">
                  <c:v>1961.083333333323</c:v>
                </c:pt>
                <c:pt idx="134">
                  <c:v>1961.166666666657</c:v>
                </c:pt>
                <c:pt idx="135">
                  <c:v>1961.24999999999</c:v>
                </c:pt>
                <c:pt idx="136">
                  <c:v>1961.333333333323</c:v>
                </c:pt>
                <c:pt idx="137">
                  <c:v>1961.416666666657</c:v>
                </c:pt>
                <c:pt idx="138">
                  <c:v>1961.49999999999</c:v>
                </c:pt>
                <c:pt idx="139">
                  <c:v>1961.583333333323</c:v>
                </c:pt>
                <c:pt idx="140">
                  <c:v>1961.6666666666561</c:v>
                </c:pt>
                <c:pt idx="141">
                  <c:v>1961.74999999999</c:v>
                </c:pt>
                <c:pt idx="142">
                  <c:v>1961.833333333321</c:v>
                </c:pt>
                <c:pt idx="143">
                  <c:v>1961.9166666666561</c:v>
                </c:pt>
                <c:pt idx="144">
                  <c:v>1961.99999999999</c:v>
                </c:pt>
                <c:pt idx="145">
                  <c:v>1962.083333333321</c:v>
                </c:pt>
                <c:pt idx="146">
                  <c:v>1962.1666666666561</c:v>
                </c:pt>
                <c:pt idx="147">
                  <c:v>1962.24999999999</c:v>
                </c:pt>
                <c:pt idx="148">
                  <c:v>1962.333333333321</c:v>
                </c:pt>
                <c:pt idx="149">
                  <c:v>1962.4166666666561</c:v>
                </c:pt>
                <c:pt idx="150">
                  <c:v>1962.49999999999</c:v>
                </c:pt>
                <c:pt idx="151">
                  <c:v>1962.583333333321</c:v>
                </c:pt>
                <c:pt idx="152">
                  <c:v>1962.6666666666549</c:v>
                </c:pt>
                <c:pt idx="153">
                  <c:v>1962.7499999999879</c:v>
                </c:pt>
                <c:pt idx="154">
                  <c:v>1962.833333333321</c:v>
                </c:pt>
                <c:pt idx="155">
                  <c:v>1962.9166666666549</c:v>
                </c:pt>
                <c:pt idx="156">
                  <c:v>1962.9999999999879</c:v>
                </c:pt>
                <c:pt idx="157">
                  <c:v>1963.083333333321</c:v>
                </c:pt>
                <c:pt idx="158">
                  <c:v>1963.1666666666549</c:v>
                </c:pt>
                <c:pt idx="159">
                  <c:v>1963.2499999999879</c:v>
                </c:pt>
                <c:pt idx="160">
                  <c:v>1963.333333333321</c:v>
                </c:pt>
                <c:pt idx="161">
                  <c:v>1963.4166666666549</c:v>
                </c:pt>
                <c:pt idx="162">
                  <c:v>1963.4999999999879</c:v>
                </c:pt>
                <c:pt idx="163">
                  <c:v>1963.583333333321</c:v>
                </c:pt>
                <c:pt idx="164">
                  <c:v>1963.666666666654</c:v>
                </c:pt>
                <c:pt idx="165">
                  <c:v>1963.749999999987</c:v>
                </c:pt>
                <c:pt idx="166">
                  <c:v>1963.833333333321</c:v>
                </c:pt>
                <c:pt idx="167">
                  <c:v>1963.916666666654</c:v>
                </c:pt>
                <c:pt idx="168">
                  <c:v>1963.999999999987</c:v>
                </c:pt>
                <c:pt idx="169">
                  <c:v>1964.0833333333201</c:v>
                </c:pt>
                <c:pt idx="170">
                  <c:v>1964.166666666654</c:v>
                </c:pt>
                <c:pt idx="171">
                  <c:v>1964.249999999987</c:v>
                </c:pt>
                <c:pt idx="172">
                  <c:v>1964.3333333333201</c:v>
                </c:pt>
                <c:pt idx="173">
                  <c:v>1964.416666666654</c:v>
                </c:pt>
                <c:pt idx="174">
                  <c:v>1964.499999999987</c:v>
                </c:pt>
                <c:pt idx="175">
                  <c:v>1964.5833333333201</c:v>
                </c:pt>
                <c:pt idx="176">
                  <c:v>1964.6666666666531</c:v>
                </c:pt>
                <c:pt idx="177">
                  <c:v>1964.749999999987</c:v>
                </c:pt>
                <c:pt idx="178">
                  <c:v>1964.8333333333201</c:v>
                </c:pt>
                <c:pt idx="179">
                  <c:v>1964.9166666666531</c:v>
                </c:pt>
                <c:pt idx="180">
                  <c:v>1964.9999999999859</c:v>
                </c:pt>
                <c:pt idx="181">
                  <c:v>1965.083333333318</c:v>
                </c:pt>
                <c:pt idx="182">
                  <c:v>1965.1666666666531</c:v>
                </c:pt>
                <c:pt idx="183">
                  <c:v>1965.2499999999859</c:v>
                </c:pt>
                <c:pt idx="184">
                  <c:v>1965.333333333318</c:v>
                </c:pt>
                <c:pt idx="185">
                  <c:v>1965.4166666666531</c:v>
                </c:pt>
                <c:pt idx="186">
                  <c:v>1965.4999999999859</c:v>
                </c:pt>
                <c:pt idx="187">
                  <c:v>1965.583333333318</c:v>
                </c:pt>
                <c:pt idx="188">
                  <c:v>1965.6666666666531</c:v>
                </c:pt>
                <c:pt idx="189">
                  <c:v>1965.7499999999859</c:v>
                </c:pt>
                <c:pt idx="190">
                  <c:v>1965.833333333318</c:v>
                </c:pt>
                <c:pt idx="191">
                  <c:v>1965.9166666666531</c:v>
                </c:pt>
                <c:pt idx="192">
                  <c:v>1965.999999999985</c:v>
                </c:pt>
                <c:pt idx="193">
                  <c:v>1966.083333333318</c:v>
                </c:pt>
                <c:pt idx="194">
                  <c:v>1966.166666666652</c:v>
                </c:pt>
                <c:pt idx="195">
                  <c:v>1966.249999999985</c:v>
                </c:pt>
                <c:pt idx="196">
                  <c:v>1966.333333333318</c:v>
                </c:pt>
                <c:pt idx="197">
                  <c:v>1966.416666666652</c:v>
                </c:pt>
                <c:pt idx="198">
                  <c:v>1966.499999999985</c:v>
                </c:pt>
                <c:pt idx="199">
                  <c:v>1966.583333333318</c:v>
                </c:pt>
                <c:pt idx="200">
                  <c:v>1966.666666666652</c:v>
                </c:pt>
                <c:pt idx="201">
                  <c:v>1966.749999999985</c:v>
                </c:pt>
                <c:pt idx="202">
                  <c:v>1966.833333333318</c:v>
                </c:pt>
                <c:pt idx="203">
                  <c:v>1966.916666666652</c:v>
                </c:pt>
                <c:pt idx="204">
                  <c:v>1966.999999999985</c:v>
                </c:pt>
                <c:pt idx="205">
                  <c:v>1967.083333333318</c:v>
                </c:pt>
                <c:pt idx="206">
                  <c:v>1967.1666666666511</c:v>
                </c:pt>
                <c:pt idx="207">
                  <c:v>1967.2499999999841</c:v>
                </c:pt>
                <c:pt idx="208">
                  <c:v>1967.333333333316</c:v>
                </c:pt>
                <c:pt idx="209">
                  <c:v>1967.4166666666511</c:v>
                </c:pt>
                <c:pt idx="210">
                  <c:v>1967.4999999999841</c:v>
                </c:pt>
                <c:pt idx="211">
                  <c:v>1967.583333333316</c:v>
                </c:pt>
                <c:pt idx="212">
                  <c:v>1967.6666666666511</c:v>
                </c:pt>
                <c:pt idx="213">
                  <c:v>1967.7499999999841</c:v>
                </c:pt>
                <c:pt idx="214">
                  <c:v>1967.833333333316</c:v>
                </c:pt>
                <c:pt idx="215">
                  <c:v>1967.9166666666511</c:v>
                </c:pt>
                <c:pt idx="216">
                  <c:v>1967.9999999999841</c:v>
                </c:pt>
                <c:pt idx="217">
                  <c:v>1968.083333333316</c:v>
                </c:pt>
                <c:pt idx="218">
                  <c:v>1968.1666666666499</c:v>
                </c:pt>
                <c:pt idx="219">
                  <c:v>1968.2499999999829</c:v>
                </c:pt>
                <c:pt idx="220">
                  <c:v>1968.333333333316</c:v>
                </c:pt>
                <c:pt idx="221">
                  <c:v>1968.4166666666499</c:v>
                </c:pt>
                <c:pt idx="222">
                  <c:v>1968.4999999999829</c:v>
                </c:pt>
                <c:pt idx="223">
                  <c:v>1968.583333333316</c:v>
                </c:pt>
                <c:pt idx="224">
                  <c:v>1968.6666666666499</c:v>
                </c:pt>
                <c:pt idx="225">
                  <c:v>1968.7499999999829</c:v>
                </c:pt>
                <c:pt idx="226">
                  <c:v>1968.833333333316</c:v>
                </c:pt>
                <c:pt idx="227">
                  <c:v>1968.9166666666499</c:v>
                </c:pt>
                <c:pt idx="228">
                  <c:v>1968.9999999999829</c:v>
                </c:pt>
                <c:pt idx="229">
                  <c:v>1969.083333333316</c:v>
                </c:pt>
                <c:pt idx="230">
                  <c:v>1969.1666666666499</c:v>
                </c:pt>
                <c:pt idx="231">
                  <c:v>1969.249999999982</c:v>
                </c:pt>
                <c:pt idx="232">
                  <c:v>1969.3333333333151</c:v>
                </c:pt>
                <c:pt idx="233">
                  <c:v>1969.4166666666499</c:v>
                </c:pt>
                <c:pt idx="234">
                  <c:v>1969.499999999982</c:v>
                </c:pt>
                <c:pt idx="235">
                  <c:v>1969.5833333333151</c:v>
                </c:pt>
                <c:pt idx="236">
                  <c:v>1969.6666666666499</c:v>
                </c:pt>
                <c:pt idx="237">
                  <c:v>1969.749999999982</c:v>
                </c:pt>
                <c:pt idx="238">
                  <c:v>1969.8333333333151</c:v>
                </c:pt>
                <c:pt idx="239">
                  <c:v>1969.9166666666499</c:v>
                </c:pt>
                <c:pt idx="240">
                  <c:v>1969.999999999982</c:v>
                </c:pt>
                <c:pt idx="241">
                  <c:v>1970.0833333333151</c:v>
                </c:pt>
                <c:pt idx="242">
                  <c:v>1970.1666666666481</c:v>
                </c:pt>
                <c:pt idx="243">
                  <c:v>1970.249999999982</c:v>
                </c:pt>
                <c:pt idx="244">
                  <c:v>1970.3333333333151</c:v>
                </c:pt>
                <c:pt idx="245">
                  <c:v>1970.4166666666481</c:v>
                </c:pt>
                <c:pt idx="246">
                  <c:v>1970.4999999999809</c:v>
                </c:pt>
                <c:pt idx="247">
                  <c:v>1970.583333333313</c:v>
                </c:pt>
                <c:pt idx="248">
                  <c:v>1970.6666666666481</c:v>
                </c:pt>
                <c:pt idx="249">
                  <c:v>1970.7499999999809</c:v>
                </c:pt>
                <c:pt idx="250">
                  <c:v>1970.833333333313</c:v>
                </c:pt>
                <c:pt idx="251">
                  <c:v>1970.9166666666481</c:v>
                </c:pt>
                <c:pt idx="252">
                  <c:v>1970.9999999999809</c:v>
                </c:pt>
                <c:pt idx="253">
                  <c:v>1971.083333333313</c:v>
                </c:pt>
                <c:pt idx="254">
                  <c:v>1971.1666666666481</c:v>
                </c:pt>
                <c:pt idx="255">
                  <c:v>1971.2499999999809</c:v>
                </c:pt>
                <c:pt idx="256">
                  <c:v>1971.333333333313</c:v>
                </c:pt>
                <c:pt idx="257">
                  <c:v>1971.4166666666481</c:v>
                </c:pt>
                <c:pt idx="258">
                  <c:v>1971.49999999998</c:v>
                </c:pt>
                <c:pt idx="259">
                  <c:v>1971.583333333313</c:v>
                </c:pt>
                <c:pt idx="260">
                  <c:v>1971.666666666647</c:v>
                </c:pt>
                <c:pt idx="261">
                  <c:v>1971.74999999998</c:v>
                </c:pt>
                <c:pt idx="262">
                  <c:v>1971.833333333313</c:v>
                </c:pt>
                <c:pt idx="263">
                  <c:v>1971.916666666647</c:v>
                </c:pt>
                <c:pt idx="264">
                  <c:v>1971.99999999998</c:v>
                </c:pt>
                <c:pt idx="265">
                  <c:v>1972.083333333313</c:v>
                </c:pt>
                <c:pt idx="266">
                  <c:v>1972.166666666647</c:v>
                </c:pt>
                <c:pt idx="267">
                  <c:v>1972.24999999998</c:v>
                </c:pt>
                <c:pt idx="268">
                  <c:v>1972.333333333313</c:v>
                </c:pt>
                <c:pt idx="269">
                  <c:v>1972.416666666647</c:v>
                </c:pt>
                <c:pt idx="270">
                  <c:v>1972.49999999998</c:v>
                </c:pt>
                <c:pt idx="271">
                  <c:v>1972.583333333313</c:v>
                </c:pt>
                <c:pt idx="272">
                  <c:v>1972.6666666666461</c:v>
                </c:pt>
                <c:pt idx="273">
                  <c:v>1972.74999999998</c:v>
                </c:pt>
                <c:pt idx="274">
                  <c:v>1972.8333333333121</c:v>
                </c:pt>
                <c:pt idx="275">
                  <c:v>1972.9166666666461</c:v>
                </c:pt>
                <c:pt idx="276">
                  <c:v>1972.99999999998</c:v>
                </c:pt>
                <c:pt idx="277">
                  <c:v>1973.0833333333121</c:v>
                </c:pt>
                <c:pt idx="278">
                  <c:v>1973.1666666666461</c:v>
                </c:pt>
                <c:pt idx="279">
                  <c:v>1973.24999999998</c:v>
                </c:pt>
                <c:pt idx="280">
                  <c:v>1973.3333333333121</c:v>
                </c:pt>
                <c:pt idx="281">
                  <c:v>1973.4166666666461</c:v>
                </c:pt>
                <c:pt idx="282">
                  <c:v>1973.49999999998</c:v>
                </c:pt>
                <c:pt idx="283">
                  <c:v>1973.583333333311</c:v>
                </c:pt>
                <c:pt idx="284">
                  <c:v>1973.6666666666449</c:v>
                </c:pt>
                <c:pt idx="285">
                  <c:v>1973.7499999999779</c:v>
                </c:pt>
                <c:pt idx="286">
                  <c:v>1973.833333333311</c:v>
                </c:pt>
                <c:pt idx="287">
                  <c:v>1973.9166666666449</c:v>
                </c:pt>
                <c:pt idx="288">
                  <c:v>1973.9999999999779</c:v>
                </c:pt>
                <c:pt idx="289">
                  <c:v>1974.083333333311</c:v>
                </c:pt>
                <c:pt idx="290">
                  <c:v>1974.1666666666449</c:v>
                </c:pt>
                <c:pt idx="291">
                  <c:v>1974.2499999999779</c:v>
                </c:pt>
                <c:pt idx="292">
                  <c:v>1974.333333333311</c:v>
                </c:pt>
                <c:pt idx="293">
                  <c:v>1974.4166666666449</c:v>
                </c:pt>
                <c:pt idx="294">
                  <c:v>1974.4999999999779</c:v>
                </c:pt>
                <c:pt idx="295">
                  <c:v>1974.583333333311</c:v>
                </c:pt>
                <c:pt idx="296">
                  <c:v>1974.666666666644</c:v>
                </c:pt>
                <c:pt idx="297">
                  <c:v>1974.749999999977</c:v>
                </c:pt>
                <c:pt idx="298">
                  <c:v>1974.8333333333101</c:v>
                </c:pt>
                <c:pt idx="299">
                  <c:v>1974.916666666644</c:v>
                </c:pt>
                <c:pt idx="300">
                  <c:v>1974.999999999977</c:v>
                </c:pt>
                <c:pt idx="301">
                  <c:v>1975.0833333333101</c:v>
                </c:pt>
                <c:pt idx="302">
                  <c:v>1975.166666666644</c:v>
                </c:pt>
                <c:pt idx="303">
                  <c:v>1975.249999999977</c:v>
                </c:pt>
                <c:pt idx="304">
                  <c:v>1975.3333333333101</c:v>
                </c:pt>
                <c:pt idx="305">
                  <c:v>1975.416666666644</c:v>
                </c:pt>
                <c:pt idx="306">
                  <c:v>1975.499999999977</c:v>
                </c:pt>
                <c:pt idx="307">
                  <c:v>1975.5833333333101</c:v>
                </c:pt>
                <c:pt idx="308">
                  <c:v>1975.6666666666431</c:v>
                </c:pt>
                <c:pt idx="309">
                  <c:v>1975.749999999977</c:v>
                </c:pt>
                <c:pt idx="310">
                  <c:v>1975.8333333333101</c:v>
                </c:pt>
                <c:pt idx="311">
                  <c:v>1975.9166666666431</c:v>
                </c:pt>
                <c:pt idx="312">
                  <c:v>1975.9999999999759</c:v>
                </c:pt>
                <c:pt idx="313">
                  <c:v>1976.083333333308</c:v>
                </c:pt>
                <c:pt idx="314">
                  <c:v>1976.1666666666431</c:v>
                </c:pt>
                <c:pt idx="315">
                  <c:v>1976.2499999999759</c:v>
                </c:pt>
                <c:pt idx="316">
                  <c:v>1976.333333333308</c:v>
                </c:pt>
                <c:pt idx="317">
                  <c:v>1976.4166666666431</c:v>
                </c:pt>
                <c:pt idx="318">
                  <c:v>1976.4999999999759</c:v>
                </c:pt>
                <c:pt idx="319">
                  <c:v>1976.583333333308</c:v>
                </c:pt>
                <c:pt idx="320">
                  <c:v>1976.6666666666431</c:v>
                </c:pt>
                <c:pt idx="321">
                  <c:v>1976.7499999999759</c:v>
                </c:pt>
                <c:pt idx="322">
                  <c:v>1976.833333333308</c:v>
                </c:pt>
                <c:pt idx="323">
                  <c:v>1976.9166666666431</c:v>
                </c:pt>
                <c:pt idx="324">
                  <c:v>1976.999999999975</c:v>
                </c:pt>
                <c:pt idx="325">
                  <c:v>1977.083333333308</c:v>
                </c:pt>
                <c:pt idx="326">
                  <c:v>1977.166666666642</c:v>
                </c:pt>
                <c:pt idx="327">
                  <c:v>1977.249999999975</c:v>
                </c:pt>
                <c:pt idx="328">
                  <c:v>1977.333333333308</c:v>
                </c:pt>
                <c:pt idx="329">
                  <c:v>1977.416666666642</c:v>
                </c:pt>
                <c:pt idx="330">
                  <c:v>1977.499999999975</c:v>
                </c:pt>
                <c:pt idx="331">
                  <c:v>1977.583333333308</c:v>
                </c:pt>
                <c:pt idx="332">
                  <c:v>1977.666666666642</c:v>
                </c:pt>
                <c:pt idx="333">
                  <c:v>1977.749999999975</c:v>
                </c:pt>
                <c:pt idx="334">
                  <c:v>1977.833333333308</c:v>
                </c:pt>
                <c:pt idx="335">
                  <c:v>1977.916666666642</c:v>
                </c:pt>
                <c:pt idx="336">
                  <c:v>1977.999999999975</c:v>
                </c:pt>
                <c:pt idx="337">
                  <c:v>1978.083333333308</c:v>
                </c:pt>
                <c:pt idx="338">
                  <c:v>1978.166666666641</c:v>
                </c:pt>
                <c:pt idx="339">
                  <c:v>1978.2499999999741</c:v>
                </c:pt>
                <c:pt idx="340">
                  <c:v>1978.3333333333071</c:v>
                </c:pt>
                <c:pt idx="341">
                  <c:v>1978.416666666641</c:v>
                </c:pt>
                <c:pt idx="342">
                  <c:v>1978.4999999999741</c:v>
                </c:pt>
                <c:pt idx="343">
                  <c:v>1978.5833333333071</c:v>
                </c:pt>
                <c:pt idx="344">
                  <c:v>1978.666666666641</c:v>
                </c:pt>
                <c:pt idx="345">
                  <c:v>1978.7499999999741</c:v>
                </c:pt>
                <c:pt idx="346">
                  <c:v>1978.8333333333071</c:v>
                </c:pt>
                <c:pt idx="347">
                  <c:v>1978.916666666641</c:v>
                </c:pt>
                <c:pt idx="348">
                  <c:v>1978.9999999999741</c:v>
                </c:pt>
                <c:pt idx="349">
                  <c:v>1979.083333333306</c:v>
                </c:pt>
                <c:pt idx="350">
                  <c:v>1979.1666666666399</c:v>
                </c:pt>
                <c:pt idx="351">
                  <c:v>1979.2499999999729</c:v>
                </c:pt>
                <c:pt idx="352">
                  <c:v>1979.333333333306</c:v>
                </c:pt>
                <c:pt idx="353">
                  <c:v>1979.4166666666399</c:v>
                </c:pt>
                <c:pt idx="354">
                  <c:v>1979.4999999999729</c:v>
                </c:pt>
                <c:pt idx="355">
                  <c:v>1979.583333333306</c:v>
                </c:pt>
                <c:pt idx="356">
                  <c:v>1979.6666666666399</c:v>
                </c:pt>
                <c:pt idx="357">
                  <c:v>1979.7499999999729</c:v>
                </c:pt>
                <c:pt idx="358">
                  <c:v>1979.833333333306</c:v>
                </c:pt>
                <c:pt idx="359">
                  <c:v>1979.9166666666399</c:v>
                </c:pt>
                <c:pt idx="360">
                  <c:v>1979.9999999999729</c:v>
                </c:pt>
                <c:pt idx="361">
                  <c:v>1980.083333333306</c:v>
                </c:pt>
                <c:pt idx="362">
                  <c:v>1980.1666666666399</c:v>
                </c:pt>
                <c:pt idx="363">
                  <c:v>1980.249999999972</c:v>
                </c:pt>
                <c:pt idx="364">
                  <c:v>1980.3333333333051</c:v>
                </c:pt>
                <c:pt idx="365">
                  <c:v>1980.4166666666399</c:v>
                </c:pt>
                <c:pt idx="366">
                  <c:v>1980.499999999972</c:v>
                </c:pt>
                <c:pt idx="367">
                  <c:v>1980.5833333333051</c:v>
                </c:pt>
                <c:pt idx="368">
                  <c:v>1980.6666666666399</c:v>
                </c:pt>
                <c:pt idx="369">
                  <c:v>1980.749999999972</c:v>
                </c:pt>
                <c:pt idx="370">
                  <c:v>1980.8333333333051</c:v>
                </c:pt>
                <c:pt idx="371">
                  <c:v>1980.9166666666399</c:v>
                </c:pt>
                <c:pt idx="372">
                  <c:v>1980.999999999972</c:v>
                </c:pt>
                <c:pt idx="373">
                  <c:v>1981.0833333333051</c:v>
                </c:pt>
                <c:pt idx="374">
                  <c:v>1981.1666666666381</c:v>
                </c:pt>
                <c:pt idx="375">
                  <c:v>1981.249999999972</c:v>
                </c:pt>
                <c:pt idx="376">
                  <c:v>1981.3333333333051</c:v>
                </c:pt>
                <c:pt idx="377">
                  <c:v>1981.4166666666381</c:v>
                </c:pt>
                <c:pt idx="378">
                  <c:v>1981.4999999999709</c:v>
                </c:pt>
                <c:pt idx="379">
                  <c:v>1981.583333333303</c:v>
                </c:pt>
                <c:pt idx="380">
                  <c:v>1981.6666666666381</c:v>
                </c:pt>
                <c:pt idx="381">
                  <c:v>1981.7499999999709</c:v>
                </c:pt>
                <c:pt idx="382">
                  <c:v>1981.833333333303</c:v>
                </c:pt>
                <c:pt idx="383">
                  <c:v>1981.9166666666381</c:v>
                </c:pt>
                <c:pt idx="384">
                  <c:v>1981.9999999999709</c:v>
                </c:pt>
                <c:pt idx="385">
                  <c:v>1982.083333333303</c:v>
                </c:pt>
                <c:pt idx="386">
                  <c:v>1982.1666666666381</c:v>
                </c:pt>
                <c:pt idx="387">
                  <c:v>1982.2499999999709</c:v>
                </c:pt>
                <c:pt idx="388">
                  <c:v>1982.333333333303</c:v>
                </c:pt>
                <c:pt idx="389">
                  <c:v>1982.4166666666381</c:v>
                </c:pt>
                <c:pt idx="390">
                  <c:v>1982.49999999997</c:v>
                </c:pt>
                <c:pt idx="391">
                  <c:v>1982.583333333303</c:v>
                </c:pt>
                <c:pt idx="392">
                  <c:v>1982.666666666637</c:v>
                </c:pt>
                <c:pt idx="393">
                  <c:v>1982.74999999997</c:v>
                </c:pt>
                <c:pt idx="394">
                  <c:v>1982.833333333303</c:v>
                </c:pt>
                <c:pt idx="395">
                  <c:v>1982.916666666637</c:v>
                </c:pt>
                <c:pt idx="396">
                  <c:v>1982.99999999997</c:v>
                </c:pt>
                <c:pt idx="397">
                  <c:v>1983.083333333303</c:v>
                </c:pt>
                <c:pt idx="398">
                  <c:v>1983.166666666637</c:v>
                </c:pt>
                <c:pt idx="399">
                  <c:v>1983.24999999997</c:v>
                </c:pt>
                <c:pt idx="400">
                  <c:v>1983.333333333303</c:v>
                </c:pt>
                <c:pt idx="401">
                  <c:v>1983.416666666637</c:v>
                </c:pt>
                <c:pt idx="402">
                  <c:v>1983.49999999997</c:v>
                </c:pt>
                <c:pt idx="403">
                  <c:v>1983.583333333303</c:v>
                </c:pt>
                <c:pt idx="404">
                  <c:v>1983.666666666636</c:v>
                </c:pt>
                <c:pt idx="405">
                  <c:v>1983.74999999997</c:v>
                </c:pt>
                <c:pt idx="406">
                  <c:v>1983.8333333333021</c:v>
                </c:pt>
                <c:pt idx="407">
                  <c:v>1983.916666666636</c:v>
                </c:pt>
                <c:pt idx="408">
                  <c:v>1983.99999999997</c:v>
                </c:pt>
                <c:pt idx="409">
                  <c:v>1984.0833333333021</c:v>
                </c:pt>
                <c:pt idx="410">
                  <c:v>1984.166666666636</c:v>
                </c:pt>
                <c:pt idx="411">
                  <c:v>1984.24999999997</c:v>
                </c:pt>
                <c:pt idx="412">
                  <c:v>1984.3333333333021</c:v>
                </c:pt>
                <c:pt idx="413">
                  <c:v>1984.416666666636</c:v>
                </c:pt>
                <c:pt idx="414">
                  <c:v>1984.49999999997</c:v>
                </c:pt>
                <c:pt idx="415">
                  <c:v>1984.583333333301</c:v>
                </c:pt>
                <c:pt idx="416">
                  <c:v>1984.6666666666349</c:v>
                </c:pt>
                <c:pt idx="417">
                  <c:v>1984.7499999999679</c:v>
                </c:pt>
                <c:pt idx="418">
                  <c:v>1984.833333333301</c:v>
                </c:pt>
                <c:pt idx="419">
                  <c:v>1984.9166666666349</c:v>
                </c:pt>
                <c:pt idx="420">
                  <c:v>1984.9999999999679</c:v>
                </c:pt>
                <c:pt idx="421">
                  <c:v>1985.083333333301</c:v>
                </c:pt>
                <c:pt idx="422">
                  <c:v>1985.1666666666349</c:v>
                </c:pt>
                <c:pt idx="423">
                  <c:v>1985.2499999999679</c:v>
                </c:pt>
                <c:pt idx="424">
                  <c:v>1985.333333333301</c:v>
                </c:pt>
                <c:pt idx="425">
                  <c:v>1985.4166666666349</c:v>
                </c:pt>
                <c:pt idx="426">
                  <c:v>1985.4999999999679</c:v>
                </c:pt>
                <c:pt idx="427">
                  <c:v>1985.583333333301</c:v>
                </c:pt>
                <c:pt idx="428">
                  <c:v>1985.666666666634</c:v>
                </c:pt>
                <c:pt idx="429">
                  <c:v>1985.749999999967</c:v>
                </c:pt>
                <c:pt idx="430">
                  <c:v>1985.8333333333001</c:v>
                </c:pt>
                <c:pt idx="431">
                  <c:v>1985.916666666634</c:v>
                </c:pt>
                <c:pt idx="432">
                  <c:v>1985.999999999967</c:v>
                </c:pt>
                <c:pt idx="433">
                  <c:v>1986.0833333333001</c:v>
                </c:pt>
                <c:pt idx="434">
                  <c:v>1986.166666666634</c:v>
                </c:pt>
                <c:pt idx="435">
                  <c:v>1986.249999999967</c:v>
                </c:pt>
                <c:pt idx="436">
                  <c:v>1986.3333333333001</c:v>
                </c:pt>
                <c:pt idx="437">
                  <c:v>1986.416666666634</c:v>
                </c:pt>
                <c:pt idx="438">
                  <c:v>1986.499999999967</c:v>
                </c:pt>
                <c:pt idx="439">
                  <c:v>1986.5833333333001</c:v>
                </c:pt>
                <c:pt idx="440">
                  <c:v>1986.6666666666331</c:v>
                </c:pt>
                <c:pt idx="441">
                  <c:v>1986.749999999967</c:v>
                </c:pt>
                <c:pt idx="442">
                  <c:v>1986.8333333333001</c:v>
                </c:pt>
                <c:pt idx="443">
                  <c:v>1986.9166666666331</c:v>
                </c:pt>
                <c:pt idx="444">
                  <c:v>1986.9999999999659</c:v>
                </c:pt>
                <c:pt idx="445">
                  <c:v>1987.0833333333001</c:v>
                </c:pt>
                <c:pt idx="446">
                  <c:v>1987.1666666666331</c:v>
                </c:pt>
                <c:pt idx="447">
                  <c:v>1987.2499999999659</c:v>
                </c:pt>
                <c:pt idx="448">
                  <c:v>1987.3333333332989</c:v>
                </c:pt>
                <c:pt idx="449">
                  <c:v>1987.4166666666331</c:v>
                </c:pt>
                <c:pt idx="450">
                  <c:v>1987.4999999999659</c:v>
                </c:pt>
                <c:pt idx="451">
                  <c:v>1987.5833333332989</c:v>
                </c:pt>
                <c:pt idx="452">
                  <c:v>1987.6666666666331</c:v>
                </c:pt>
                <c:pt idx="453">
                  <c:v>1987.7499999999659</c:v>
                </c:pt>
                <c:pt idx="454">
                  <c:v>1987.8333333332989</c:v>
                </c:pt>
                <c:pt idx="455">
                  <c:v>1987.9166666666331</c:v>
                </c:pt>
                <c:pt idx="456">
                  <c:v>1987.999999999965</c:v>
                </c:pt>
                <c:pt idx="457">
                  <c:v>1988.083333333298</c:v>
                </c:pt>
                <c:pt idx="458">
                  <c:v>1988.166666666632</c:v>
                </c:pt>
                <c:pt idx="459">
                  <c:v>1988.249999999965</c:v>
                </c:pt>
                <c:pt idx="460">
                  <c:v>1988.333333333298</c:v>
                </c:pt>
                <c:pt idx="461">
                  <c:v>1988.416666666632</c:v>
                </c:pt>
                <c:pt idx="462">
                  <c:v>1988.499999999965</c:v>
                </c:pt>
                <c:pt idx="463">
                  <c:v>1988.583333333298</c:v>
                </c:pt>
                <c:pt idx="464">
                  <c:v>1988.666666666631</c:v>
                </c:pt>
                <c:pt idx="465">
                  <c:v>1988.749999999965</c:v>
                </c:pt>
                <c:pt idx="466">
                  <c:v>1988.833333333298</c:v>
                </c:pt>
                <c:pt idx="467">
                  <c:v>1988.916666666631</c:v>
                </c:pt>
                <c:pt idx="468">
                  <c:v>1988.999999999965</c:v>
                </c:pt>
                <c:pt idx="469">
                  <c:v>1989.083333333298</c:v>
                </c:pt>
                <c:pt idx="470">
                  <c:v>1989.166666666631</c:v>
                </c:pt>
                <c:pt idx="471">
                  <c:v>1989.2499999999641</c:v>
                </c:pt>
                <c:pt idx="472">
                  <c:v>1989.333333333298</c:v>
                </c:pt>
                <c:pt idx="473">
                  <c:v>1989.416666666631</c:v>
                </c:pt>
                <c:pt idx="474">
                  <c:v>1989.4999999999641</c:v>
                </c:pt>
                <c:pt idx="475">
                  <c:v>1989.5833333332971</c:v>
                </c:pt>
                <c:pt idx="476">
                  <c:v>1989.666666666631</c:v>
                </c:pt>
                <c:pt idx="477">
                  <c:v>1989.7499999999641</c:v>
                </c:pt>
                <c:pt idx="478">
                  <c:v>1989.8333333332971</c:v>
                </c:pt>
                <c:pt idx="479">
                  <c:v>1989.916666666631</c:v>
                </c:pt>
                <c:pt idx="480">
                  <c:v>1989.9999999999641</c:v>
                </c:pt>
                <c:pt idx="481">
                  <c:v>1990.0833333332971</c:v>
                </c:pt>
                <c:pt idx="482">
                  <c:v>1990.1666666666299</c:v>
                </c:pt>
                <c:pt idx="483">
                  <c:v>1990.2499999999629</c:v>
                </c:pt>
                <c:pt idx="484">
                  <c:v>1990.333333333296</c:v>
                </c:pt>
                <c:pt idx="485">
                  <c:v>1990.4166666666299</c:v>
                </c:pt>
                <c:pt idx="486">
                  <c:v>1990.4999999999629</c:v>
                </c:pt>
                <c:pt idx="487">
                  <c:v>1990.583333333296</c:v>
                </c:pt>
                <c:pt idx="488">
                  <c:v>1990.6666666666299</c:v>
                </c:pt>
                <c:pt idx="489">
                  <c:v>1990.7499999999629</c:v>
                </c:pt>
                <c:pt idx="490">
                  <c:v>1990.833333333296</c:v>
                </c:pt>
                <c:pt idx="491">
                  <c:v>1990.9166666666299</c:v>
                </c:pt>
                <c:pt idx="492">
                  <c:v>1990.9999999999629</c:v>
                </c:pt>
                <c:pt idx="493">
                  <c:v>1991.083333333296</c:v>
                </c:pt>
                <c:pt idx="494">
                  <c:v>1991.1666666666299</c:v>
                </c:pt>
                <c:pt idx="495">
                  <c:v>1991.249999999962</c:v>
                </c:pt>
                <c:pt idx="496">
                  <c:v>1991.333333333296</c:v>
                </c:pt>
                <c:pt idx="497">
                  <c:v>1991.4166666666299</c:v>
                </c:pt>
                <c:pt idx="498">
                  <c:v>1991.499999999962</c:v>
                </c:pt>
                <c:pt idx="499">
                  <c:v>1991.5833333332951</c:v>
                </c:pt>
                <c:pt idx="500">
                  <c:v>1991.6666666666299</c:v>
                </c:pt>
                <c:pt idx="501">
                  <c:v>1991.749999999962</c:v>
                </c:pt>
                <c:pt idx="502">
                  <c:v>1991.8333333332951</c:v>
                </c:pt>
                <c:pt idx="503">
                  <c:v>1991.9166666666299</c:v>
                </c:pt>
                <c:pt idx="504">
                  <c:v>1991.999999999962</c:v>
                </c:pt>
                <c:pt idx="505">
                  <c:v>1992.0833333332951</c:v>
                </c:pt>
                <c:pt idx="506">
                  <c:v>1992.1666666666281</c:v>
                </c:pt>
                <c:pt idx="507">
                  <c:v>1992.249999999962</c:v>
                </c:pt>
                <c:pt idx="508">
                  <c:v>1992.3333333332951</c:v>
                </c:pt>
                <c:pt idx="509">
                  <c:v>1992.4166666666281</c:v>
                </c:pt>
                <c:pt idx="510">
                  <c:v>1992.4999999999609</c:v>
                </c:pt>
                <c:pt idx="511">
                  <c:v>1992.5833333332951</c:v>
                </c:pt>
                <c:pt idx="512">
                  <c:v>1992.6666666666281</c:v>
                </c:pt>
                <c:pt idx="513">
                  <c:v>1992.7499999999609</c:v>
                </c:pt>
                <c:pt idx="514">
                  <c:v>1992.8333333332939</c:v>
                </c:pt>
                <c:pt idx="515">
                  <c:v>1992.9166666666281</c:v>
                </c:pt>
                <c:pt idx="516">
                  <c:v>1992.9999999999609</c:v>
                </c:pt>
                <c:pt idx="517">
                  <c:v>1993.0833333332939</c:v>
                </c:pt>
                <c:pt idx="518">
                  <c:v>1993.1666666666281</c:v>
                </c:pt>
                <c:pt idx="519">
                  <c:v>1993.2499999999609</c:v>
                </c:pt>
                <c:pt idx="520">
                  <c:v>1993.3333333332939</c:v>
                </c:pt>
                <c:pt idx="521">
                  <c:v>1993.4166666666281</c:v>
                </c:pt>
                <c:pt idx="522">
                  <c:v>1993.49999999996</c:v>
                </c:pt>
                <c:pt idx="523">
                  <c:v>1993.583333333293</c:v>
                </c:pt>
                <c:pt idx="524">
                  <c:v>1993.666666666627</c:v>
                </c:pt>
                <c:pt idx="525">
                  <c:v>1993.74999999996</c:v>
                </c:pt>
                <c:pt idx="526">
                  <c:v>1993.833333333293</c:v>
                </c:pt>
                <c:pt idx="527">
                  <c:v>1993.916666666627</c:v>
                </c:pt>
                <c:pt idx="528">
                  <c:v>1993.99999999996</c:v>
                </c:pt>
                <c:pt idx="529">
                  <c:v>1994.083333333293</c:v>
                </c:pt>
                <c:pt idx="530">
                  <c:v>1994.166666666626</c:v>
                </c:pt>
                <c:pt idx="531">
                  <c:v>1994.24999999996</c:v>
                </c:pt>
                <c:pt idx="532">
                  <c:v>1994.333333333293</c:v>
                </c:pt>
                <c:pt idx="533">
                  <c:v>1994.416666666626</c:v>
                </c:pt>
                <c:pt idx="534">
                  <c:v>1994.49999999996</c:v>
                </c:pt>
                <c:pt idx="535">
                  <c:v>1994.583333333293</c:v>
                </c:pt>
                <c:pt idx="536">
                  <c:v>1994.666666666626</c:v>
                </c:pt>
                <c:pt idx="537">
                  <c:v>1994.74999999996</c:v>
                </c:pt>
                <c:pt idx="538">
                  <c:v>1994.833333333293</c:v>
                </c:pt>
                <c:pt idx="539">
                  <c:v>1994.916666666626</c:v>
                </c:pt>
                <c:pt idx="540">
                  <c:v>1994.99999999996</c:v>
                </c:pt>
                <c:pt idx="541">
                  <c:v>1995.0833333332921</c:v>
                </c:pt>
                <c:pt idx="542">
                  <c:v>1995.166666666626</c:v>
                </c:pt>
                <c:pt idx="543">
                  <c:v>1995.24999999996</c:v>
                </c:pt>
                <c:pt idx="544">
                  <c:v>1995.3333333332921</c:v>
                </c:pt>
                <c:pt idx="545">
                  <c:v>1995.416666666626</c:v>
                </c:pt>
                <c:pt idx="546">
                  <c:v>1995.49999999996</c:v>
                </c:pt>
                <c:pt idx="547">
                  <c:v>1995.5833333332921</c:v>
                </c:pt>
                <c:pt idx="548">
                  <c:v>1995.6666666666249</c:v>
                </c:pt>
                <c:pt idx="549">
                  <c:v>1995.7499999999579</c:v>
                </c:pt>
                <c:pt idx="550">
                  <c:v>1995.833333333291</c:v>
                </c:pt>
                <c:pt idx="551">
                  <c:v>1995.9166666666249</c:v>
                </c:pt>
                <c:pt idx="552">
                  <c:v>1995.9999999999579</c:v>
                </c:pt>
                <c:pt idx="553">
                  <c:v>1996.083333333291</c:v>
                </c:pt>
                <c:pt idx="554">
                  <c:v>1996.1666666666249</c:v>
                </c:pt>
                <c:pt idx="555">
                  <c:v>1996.2499999999579</c:v>
                </c:pt>
                <c:pt idx="556">
                  <c:v>1996.333333333291</c:v>
                </c:pt>
                <c:pt idx="557">
                  <c:v>1996.4166666666249</c:v>
                </c:pt>
                <c:pt idx="558">
                  <c:v>1996.4999999999579</c:v>
                </c:pt>
                <c:pt idx="559">
                  <c:v>1996.583333333291</c:v>
                </c:pt>
                <c:pt idx="560">
                  <c:v>1996.666666666624</c:v>
                </c:pt>
                <c:pt idx="561">
                  <c:v>1996.749999999957</c:v>
                </c:pt>
                <c:pt idx="562">
                  <c:v>1996.833333333291</c:v>
                </c:pt>
                <c:pt idx="563">
                  <c:v>1996.916666666624</c:v>
                </c:pt>
                <c:pt idx="564">
                  <c:v>1996.999999999957</c:v>
                </c:pt>
                <c:pt idx="565">
                  <c:v>1997.0833333332901</c:v>
                </c:pt>
                <c:pt idx="566">
                  <c:v>1997.166666666624</c:v>
                </c:pt>
                <c:pt idx="567">
                  <c:v>1997.249999999957</c:v>
                </c:pt>
                <c:pt idx="568">
                  <c:v>1997.3333333332901</c:v>
                </c:pt>
                <c:pt idx="569">
                  <c:v>1997.416666666624</c:v>
                </c:pt>
                <c:pt idx="570">
                  <c:v>1997.499999999957</c:v>
                </c:pt>
                <c:pt idx="571">
                  <c:v>1997.5833333332901</c:v>
                </c:pt>
                <c:pt idx="572">
                  <c:v>1997.6666666666231</c:v>
                </c:pt>
                <c:pt idx="573">
                  <c:v>1997.749999999957</c:v>
                </c:pt>
                <c:pt idx="574">
                  <c:v>1997.8333333332901</c:v>
                </c:pt>
                <c:pt idx="575">
                  <c:v>1997.9166666666231</c:v>
                </c:pt>
                <c:pt idx="576">
                  <c:v>1997.9999999999559</c:v>
                </c:pt>
                <c:pt idx="577">
                  <c:v>1998.0833333332901</c:v>
                </c:pt>
                <c:pt idx="578">
                  <c:v>1998.1666666666231</c:v>
                </c:pt>
                <c:pt idx="579">
                  <c:v>1998.2499999999559</c:v>
                </c:pt>
                <c:pt idx="580">
                  <c:v>1998.3333333332889</c:v>
                </c:pt>
                <c:pt idx="581">
                  <c:v>1998.4166666666231</c:v>
                </c:pt>
                <c:pt idx="582">
                  <c:v>1998.4999999999559</c:v>
                </c:pt>
                <c:pt idx="583">
                  <c:v>1998.5833333332889</c:v>
                </c:pt>
                <c:pt idx="584">
                  <c:v>1998.6666666666231</c:v>
                </c:pt>
                <c:pt idx="585">
                  <c:v>1998.7499999999559</c:v>
                </c:pt>
                <c:pt idx="586">
                  <c:v>1998.8333333332889</c:v>
                </c:pt>
                <c:pt idx="587">
                  <c:v>1998.9166666666231</c:v>
                </c:pt>
                <c:pt idx="588">
                  <c:v>1998.999999999955</c:v>
                </c:pt>
                <c:pt idx="589">
                  <c:v>1999.083333333288</c:v>
                </c:pt>
                <c:pt idx="590">
                  <c:v>1999.1666666666219</c:v>
                </c:pt>
                <c:pt idx="591">
                  <c:v>1999.249999999955</c:v>
                </c:pt>
                <c:pt idx="592">
                  <c:v>1999.333333333288</c:v>
                </c:pt>
                <c:pt idx="593">
                  <c:v>1999.4166666666219</c:v>
                </c:pt>
                <c:pt idx="594">
                  <c:v>1999.499999999955</c:v>
                </c:pt>
                <c:pt idx="595">
                  <c:v>1999.583333333288</c:v>
                </c:pt>
                <c:pt idx="596">
                  <c:v>1999.666666666621</c:v>
                </c:pt>
                <c:pt idx="597">
                  <c:v>1999.749999999955</c:v>
                </c:pt>
                <c:pt idx="598">
                  <c:v>1999.833333333288</c:v>
                </c:pt>
                <c:pt idx="599">
                  <c:v>1999.916666666621</c:v>
                </c:pt>
                <c:pt idx="600">
                  <c:v>1999.999999999955</c:v>
                </c:pt>
                <c:pt idx="601">
                  <c:v>2000.083333333288</c:v>
                </c:pt>
                <c:pt idx="602">
                  <c:v>2000.166666666621</c:v>
                </c:pt>
                <c:pt idx="603">
                  <c:v>2000.2499999999541</c:v>
                </c:pt>
                <c:pt idx="604">
                  <c:v>2000.333333333288</c:v>
                </c:pt>
                <c:pt idx="605">
                  <c:v>2000.416666666621</c:v>
                </c:pt>
                <c:pt idx="606">
                  <c:v>2000.4999999999541</c:v>
                </c:pt>
                <c:pt idx="607">
                  <c:v>2000.5833333332871</c:v>
                </c:pt>
                <c:pt idx="608">
                  <c:v>2000.666666666621</c:v>
                </c:pt>
                <c:pt idx="609">
                  <c:v>2000.7499999999541</c:v>
                </c:pt>
                <c:pt idx="610">
                  <c:v>2000.8333333332871</c:v>
                </c:pt>
                <c:pt idx="611">
                  <c:v>2000.916666666621</c:v>
                </c:pt>
                <c:pt idx="612">
                  <c:v>2000.9999999999541</c:v>
                </c:pt>
                <c:pt idx="613">
                  <c:v>2001.0833333332871</c:v>
                </c:pt>
                <c:pt idx="614">
                  <c:v>2001.1666666666199</c:v>
                </c:pt>
                <c:pt idx="615">
                  <c:v>2001.2499999999529</c:v>
                </c:pt>
                <c:pt idx="616">
                  <c:v>2001.333333333286</c:v>
                </c:pt>
                <c:pt idx="617">
                  <c:v>2001.4166666666199</c:v>
                </c:pt>
                <c:pt idx="618">
                  <c:v>2001.4999999999529</c:v>
                </c:pt>
                <c:pt idx="619">
                  <c:v>2001.583333333286</c:v>
                </c:pt>
                <c:pt idx="620">
                  <c:v>2001.6666666666199</c:v>
                </c:pt>
                <c:pt idx="621">
                  <c:v>2001.7499999999529</c:v>
                </c:pt>
                <c:pt idx="622">
                  <c:v>2001.833333333286</c:v>
                </c:pt>
                <c:pt idx="623">
                  <c:v>2001.9166666666199</c:v>
                </c:pt>
                <c:pt idx="624">
                  <c:v>2001.9999999999529</c:v>
                </c:pt>
                <c:pt idx="625">
                  <c:v>2002.083333333286</c:v>
                </c:pt>
                <c:pt idx="626">
                  <c:v>2002.1666666666199</c:v>
                </c:pt>
                <c:pt idx="627">
                  <c:v>2002.249999999952</c:v>
                </c:pt>
                <c:pt idx="628">
                  <c:v>2002.333333333286</c:v>
                </c:pt>
                <c:pt idx="629">
                  <c:v>2002.4166666666199</c:v>
                </c:pt>
                <c:pt idx="630">
                  <c:v>2002.499999999952</c:v>
                </c:pt>
                <c:pt idx="631">
                  <c:v>2002.5833333332851</c:v>
                </c:pt>
                <c:pt idx="632">
                  <c:v>2002.6666666666199</c:v>
                </c:pt>
                <c:pt idx="633">
                  <c:v>2002.749999999952</c:v>
                </c:pt>
                <c:pt idx="634">
                  <c:v>2002.8333333332851</c:v>
                </c:pt>
                <c:pt idx="635">
                  <c:v>2002.9166666666199</c:v>
                </c:pt>
                <c:pt idx="636">
                  <c:v>2002.999999999952</c:v>
                </c:pt>
                <c:pt idx="637">
                  <c:v>2003.0833333332851</c:v>
                </c:pt>
                <c:pt idx="638">
                  <c:v>2003.1666666666181</c:v>
                </c:pt>
                <c:pt idx="639">
                  <c:v>2003.249999999952</c:v>
                </c:pt>
                <c:pt idx="640">
                  <c:v>2003.3333333332851</c:v>
                </c:pt>
                <c:pt idx="641">
                  <c:v>2003.4166666666181</c:v>
                </c:pt>
                <c:pt idx="642">
                  <c:v>2003.4999999999509</c:v>
                </c:pt>
                <c:pt idx="643">
                  <c:v>2003.5833333332851</c:v>
                </c:pt>
                <c:pt idx="644">
                  <c:v>2003.6666666666181</c:v>
                </c:pt>
                <c:pt idx="645">
                  <c:v>2003.7499999999509</c:v>
                </c:pt>
                <c:pt idx="646">
                  <c:v>2003.8333333332839</c:v>
                </c:pt>
                <c:pt idx="647">
                  <c:v>2003.9166666666181</c:v>
                </c:pt>
                <c:pt idx="648">
                  <c:v>2003.9999999999509</c:v>
                </c:pt>
                <c:pt idx="649">
                  <c:v>2004.0833333332839</c:v>
                </c:pt>
                <c:pt idx="650">
                  <c:v>2004.1666666666181</c:v>
                </c:pt>
                <c:pt idx="651">
                  <c:v>2004.2499999999509</c:v>
                </c:pt>
                <c:pt idx="652">
                  <c:v>2004.3333333332839</c:v>
                </c:pt>
                <c:pt idx="653">
                  <c:v>2004.4166666666181</c:v>
                </c:pt>
                <c:pt idx="654">
                  <c:v>2004.49999999995</c:v>
                </c:pt>
                <c:pt idx="655">
                  <c:v>2004.583333333283</c:v>
                </c:pt>
                <c:pt idx="656">
                  <c:v>2004.6666666666169</c:v>
                </c:pt>
                <c:pt idx="657">
                  <c:v>2004.74999999995</c:v>
                </c:pt>
                <c:pt idx="658">
                  <c:v>2004.833333333283</c:v>
                </c:pt>
                <c:pt idx="659">
                  <c:v>2004.9166666666169</c:v>
                </c:pt>
                <c:pt idx="660">
                  <c:v>2004.99999999995</c:v>
                </c:pt>
                <c:pt idx="661">
                  <c:v>2005.083333333283</c:v>
                </c:pt>
                <c:pt idx="662">
                  <c:v>2005.166666666616</c:v>
                </c:pt>
                <c:pt idx="663">
                  <c:v>2005.24999999995</c:v>
                </c:pt>
                <c:pt idx="664">
                  <c:v>2005.333333333283</c:v>
                </c:pt>
                <c:pt idx="665">
                  <c:v>2005.416666666616</c:v>
                </c:pt>
                <c:pt idx="666">
                  <c:v>2005.49999999995</c:v>
                </c:pt>
                <c:pt idx="667">
                  <c:v>2005.583333333283</c:v>
                </c:pt>
                <c:pt idx="668">
                  <c:v>2005.666666666616</c:v>
                </c:pt>
                <c:pt idx="669">
                  <c:v>2005.74999999995</c:v>
                </c:pt>
                <c:pt idx="670">
                  <c:v>2005.833333333283</c:v>
                </c:pt>
                <c:pt idx="671">
                  <c:v>2005.916666666616</c:v>
                </c:pt>
                <c:pt idx="672">
                  <c:v>2005.99999999995</c:v>
                </c:pt>
                <c:pt idx="673">
                  <c:v>2006.0833333332821</c:v>
                </c:pt>
                <c:pt idx="674">
                  <c:v>2006.166666666616</c:v>
                </c:pt>
                <c:pt idx="675">
                  <c:v>2006.24999999995</c:v>
                </c:pt>
                <c:pt idx="676">
                  <c:v>2006.3333333332821</c:v>
                </c:pt>
                <c:pt idx="677">
                  <c:v>2006.416666666616</c:v>
                </c:pt>
                <c:pt idx="678">
                  <c:v>2006.49999999995</c:v>
                </c:pt>
                <c:pt idx="679">
                  <c:v>2006.5833333332821</c:v>
                </c:pt>
                <c:pt idx="680">
                  <c:v>2006.6666666666149</c:v>
                </c:pt>
                <c:pt idx="681">
                  <c:v>2006.7499999999479</c:v>
                </c:pt>
                <c:pt idx="682">
                  <c:v>2006.833333333281</c:v>
                </c:pt>
                <c:pt idx="683">
                  <c:v>2006.9166666666149</c:v>
                </c:pt>
                <c:pt idx="684">
                  <c:v>2006.9999999999479</c:v>
                </c:pt>
                <c:pt idx="685">
                  <c:v>2007.083333333281</c:v>
                </c:pt>
                <c:pt idx="686">
                  <c:v>2007.1666666666149</c:v>
                </c:pt>
                <c:pt idx="687">
                  <c:v>2007.2499999999479</c:v>
                </c:pt>
                <c:pt idx="688">
                  <c:v>2007.333333333281</c:v>
                </c:pt>
                <c:pt idx="689">
                  <c:v>2007.4166666666149</c:v>
                </c:pt>
                <c:pt idx="690">
                  <c:v>2007.4999999999479</c:v>
                </c:pt>
                <c:pt idx="691">
                  <c:v>2007.583333333281</c:v>
                </c:pt>
                <c:pt idx="692">
                  <c:v>2007.666666666614</c:v>
                </c:pt>
                <c:pt idx="693">
                  <c:v>2007.749999999947</c:v>
                </c:pt>
                <c:pt idx="694">
                  <c:v>2007.833333333281</c:v>
                </c:pt>
                <c:pt idx="695">
                  <c:v>2007.916666666614</c:v>
                </c:pt>
                <c:pt idx="696">
                  <c:v>2007.999999999947</c:v>
                </c:pt>
                <c:pt idx="697">
                  <c:v>2008.0833333332801</c:v>
                </c:pt>
                <c:pt idx="698">
                  <c:v>2008.166666666614</c:v>
                </c:pt>
                <c:pt idx="699">
                  <c:v>2008.249999999947</c:v>
                </c:pt>
                <c:pt idx="700">
                  <c:v>2008.3333333332801</c:v>
                </c:pt>
                <c:pt idx="701">
                  <c:v>2008.416666666614</c:v>
                </c:pt>
                <c:pt idx="702">
                  <c:v>2008.499999999947</c:v>
                </c:pt>
                <c:pt idx="703">
                  <c:v>2008.5833333332801</c:v>
                </c:pt>
                <c:pt idx="704">
                  <c:v>2008.6666666666131</c:v>
                </c:pt>
                <c:pt idx="705">
                  <c:v>2008.749999999947</c:v>
                </c:pt>
                <c:pt idx="706">
                  <c:v>2008.8333333332801</c:v>
                </c:pt>
                <c:pt idx="707">
                  <c:v>2008.9166666666131</c:v>
                </c:pt>
                <c:pt idx="708">
                  <c:v>2008.9999999999461</c:v>
                </c:pt>
                <c:pt idx="709">
                  <c:v>2009.0833333332801</c:v>
                </c:pt>
                <c:pt idx="710">
                  <c:v>2009.1666666666131</c:v>
                </c:pt>
                <c:pt idx="711">
                  <c:v>2009.2499999999461</c:v>
                </c:pt>
                <c:pt idx="712">
                  <c:v>2009.3333333332789</c:v>
                </c:pt>
                <c:pt idx="713">
                  <c:v>2009.4166666666131</c:v>
                </c:pt>
                <c:pt idx="714">
                  <c:v>2009.4999999999461</c:v>
                </c:pt>
                <c:pt idx="715">
                  <c:v>2009.5833333332789</c:v>
                </c:pt>
                <c:pt idx="716">
                  <c:v>2009.6666666666131</c:v>
                </c:pt>
                <c:pt idx="717">
                  <c:v>2009.7499999999461</c:v>
                </c:pt>
                <c:pt idx="718">
                  <c:v>2009.8333333332789</c:v>
                </c:pt>
                <c:pt idx="719">
                  <c:v>2009.9166666666131</c:v>
                </c:pt>
                <c:pt idx="720">
                  <c:v>2009.999999999945</c:v>
                </c:pt>
                <c:pt idx="721">
                  <c:v>2010.083333333278</c:v>
                </c:pt>
                <c:pt idx="722">
                  <c:v>2010.1666666666119</c:v>
                </c:pt>
                <c:pt idx="723">
                  <c:v>2010.249999999945</c:v>
                </c:pt>
                <c:pt idx="724">
                  <c:v>2010.333333333278</c:v>
                </c:pt>
                <c:pt idx="725">
                  <c:v>2010.4166666666119</c:v>
                </c:pt>
                <c:pt idx="726">
                  <c:v>2010.499999999945</c:v>
                </c:pt>
                <c:pt idx="727">
                  <c:v>2010.583333333278</c:v>
                </c:pt>
                <c:pt idx="728">
                  <c:v>2010.666666666611</c:v>
                </c:pt>
                <c:pt idx="729">
                  <c:v>2010.749999999945</c:v>
                </c:pt>
                <c:pt idx="730">
                  <c:v>2010.833333333278</c:v>
                </c:pt>
                <c:pt idx="731">
                  <c:v>2010.916666666611</c:v>
                </c:pt>
                <c:pt idx="732">
                  <c:v>2010.999999999945</c:v>
                </c:pt>
                <c:pt idx="733">
                  <c:v>2011.083333333278</c:v>
                </c:pt>
                <c:pt idx="734">
                  <c:v>2011.166666666611</c:v>
                </c:pt>
                <c:pt idx="735">
                  <c:v>2011.2499999999441</c:v>
                </c:pt>
                <c:pt idx="736">
                  <c:v>2011.333333333278</c:v>
                </c:pt>
                <c:pt idx="737">
                  <c:v>2011.416666666611</c:v>
                </c:pt>
                <c:pt idx="738">
                  <c:v>2011.4999999999441</c:v>
                </c:pt>
                <c:pt idx="739">
                  <c:v>2011.5833333332771</c:v>
                </c:pt>
                <c:pt idx="740">
                  <c:v>2011.666666666611</c:v>
                </c:pt>
                <c:pt idx="741">
                  <c:v>2011.7499999999441</c:v>
                </c:pt>
                <c:pt idx="742">
                  <c:v>2011.8333333332771</c:v>
                </c:pt>
                <c:pt idx="743">
                  <c:v>2011.916666666611</c:v>
                </c:pt>
                <c:pt idx="744">
                  <c:v>2011.9999999999441</c:v>
                </c:pt>
                <c:pt idx="745">
                  <c:v>2012.0833333332771</c:v>
                </c:pt>
                <c:pt idx="746">
                  <c:v>2012.1666666666099</c:v>
                </c:pt>
                <c:pt idx="747">
                  <c:v>2012.2499999999429</c:v>
                </c:pt>
                <c:pt idx="748">
                  <c:v>2012.333333333276</c:v>
                </c:pt>
                <c:pt idx="749">
                  <c:v>2012.4166666666099</c:v>
                </c:pt>
                <c:pt idx="750">
                  <c:v>2012.4999999999429</c:v>
                </c:pt>
                <c:pt idx="751">
                  <c:v>2012.583333333276</c:v>
                </c:pt>
                <c:pt idx="752">
                  <c:v>2012.6666666666099</c:v>
                </c:pt>
                <c:pt idx="753">
                  <c:v>2012.7499999999429</c:v>
                </c:pt>
                <c:pt idx="754">
                  <c:v>2012.833333333276</c:v>
                </c:pt>
                <c:pt idx="755">
                  <c:v>2012.9166666666099</c:v>
                </c:pt>
                <c:pt idx="756">
                  <c:v>2012.9999999999429</c:v>
                </c:pt>
                <c:pt idx="757">
                  <c:v>2013.083333333276</c:v>
                </c:pt>
                <c:pt idx="758">
                  <c:v>2013.1666666666099</c:v>
                </c:pt>
                <c:pt idx="759">
                  <c:v>2013.249999999942</c:v>
                </c:pt>
                <c:pt idx="760">
                  <c:v>2013.333333333276</c:v>
                </c:pt>
                <c:pt idx="761">
                  <c:v>2013.4166666666099</c:v>
                </c:pt>
                <c:pt idx="762">
                  <c:v>2013.499999999942</c:v>
                </c:pt>
                <c:pt idx="763">
                  <c:v>2013.583333333275</c:v>
                </c:pt>
                <c:pt idx="764">
                  <c:v>2013.6666666666099</c:v>
                </c:pt>
                <c:pt idx="765">
                  <c:v>2013.749999999942</c:v>
                </c:pt>
                <c:pt idx="766">
                  <c:v>2013.833333333275</c:v>
                </c:pt>
                <c:pt idx="767">
                  <c:v>2013.9166666666099</c:v>
                </c:pt>
                <c:pt idx="768">
                  <c:v>2013.999999999942</c:v>
                </c:pt>
                <c:pt idx="769">
                  <c:v>2014.083333333275</c:v>
                </c:pt>
                <c:pt idx="770">
                  <c:v>2014.1666666666081</c:v>
                </c:pt>
                <c:pt idx="771">
                  <c:v>2014.249999999942</c:v>
                </c:pt>
                <c:pt idx="772">
                  <c:v>2014.333333333275</c:v>
                </c:pt>
              </c:numCache>
            </c:numRef>
          </c:xVal>
          <c:yVal>
            <c:numRef>
              <c:f>'data for graph'!$B$5:$B$777</c:f>
              <c:numCache>
                <c:formatCode>0.00</c:formatCode>
                <c:ptCount val="773"/>
                <c:pt idx="0">
                  <c:v>0.75</c:v>
                </c:pt>
                <c:pt idx="1">
                  <c:v>0.75</c:v>
                </c:pt>
                <c:pt idx="2">
                  <c:v>0.75</c:v>
                </c:pt>
                <c:pt idx="3">
                  <c:v>0.75</c:v>
                </c:pt>
                <c:pt idx="4">
                  <c:v>0.75</c:v>
                </c:pt>
                <c:pt idx="5">
                  <c:v>0.75</c:v>
                </c:pt>
                <c:pt idx="6">
                  <c:v>0.75</c:v>
                </c:pt>
                <c:pt idx="7">
                  <c:v>0.75</c:v>
                </c:pt>
                <c:pt idx="8">
                  <c:v>0.75</c:v>
                </c:pt>
                <c:pt idx="9">
                  <c:v>0.75</c:v>
                </c:pt>
                <c:pt idx="10">
                  <c:v>0.75</c:v>
                </c:pt>
                <c:pt idx="11">
                  <c:v>0.75</c:v>
                </c:pt>
                <c:pt idx="12">
                  <c:v>0.75</c:v>
                </c:pt>
                <c:pt idx="13">
                  <c:v>0.75</c:v>
                </c:pt>
                <c:pt idx="14">
                  <c:v>0.75</c:v>
                </c:pt>
                <c:pt idx="15">
                  <c:v>0.75</c:v>
                </c:pt>
                <c:pt idx="16">
                  <c:v>0.75</c:v>
                </c:pt>
                <c:pt idx="17">
                  <c:v>0.75</c:v>
                </c:pt>
                <c:pt idx="18">
                  <c:v>0.75</c:v>
                </c:pt>
                <c:pt idx="19">
                  <c:v>0.75</c:v>
                </c:pt>
                <c:pt idx="20">
                  <c:v>0.75</c:v>
                </c:pt>
                <c:pt idx="21">
                  <c:v>0.75</c:v>
                </c:pt>
                <c:pt idx="22">
                  <c:v>0.75</c:v>
                </c:pt>
                <c:pt idx="23">
                  <c:v>0.75</c:v>
                </c:pt>
                <c:pt idx="24">
                  <c:v>0.75</c:v>
                </c:pt>
                <c:pt idx="25">
                  <c:v>0.75</c:v>
                </c:pt>
                <c:pt idx="26">
                  <c:v>0.75</c:v>
                </c:pt>
                <c:pt idx="27">
                  <c:v>0.75</c:v>
                </c:pt>
                <c:pt idx="28">
                  <c:v>0.75</c:v>
                </c:pt>
                <c:pt idx="29">
                  <c:v>0.75</c:v>
                </c:pt>
                <c:pt idx="30">
                  <c:v>0.75</c:v>
                </c:pt>
                <c:pt idx="31">
                  <c:v>0.75</c:v>
                </c:pt>
                <c:pt idx="32">
                  <c:v>0.75</c:v>
                </c:pt>
                <c:pt idx="33">
                  <c:v>0.75</c:v>
                </c:pt>
                <c:pt idx="34">
                  <c:v>0.75</c:v>
                </c:pt>
                <c:pt idx="35">
                  <c:v>0.75</c:v>
                </c:pt>
                <c:pt idx="36">
                  <c:v>0.75</c:v>
                </c:pt>
                <c:pt idx="37">
                  <c:v>0.75</c:v>
                </c:pt>
                <c:pt idx="38">
                  <c:v>0.75</c:v>
                </c:pt>
                <c:pt idx="39">
                  <c:v>0.75</c:v>
                </c:pt>
                <c:pt idx="40">
                  <c:v>0.75</c:v>
                </c:pt>
                <c:pt idx="41">
                  <c:v>0.75</c:v>
                </c:pt>
                <c:pt idx="42">
                  <c:v>0.75</c:v>
                </c:pt>
                <c:pt idx="43">
                  <c:v>0.75</c:v>
                </c:pt>
                <c:pt idx="44">
                  <c:v>0.75</c:v>
                </c:pt>
                <c:pt idx="45">
                  <c:v>0.75</c:v>
                </c:pt>
                <c:pt idx="46">
                  <c:v>0.75</c:v>
                </c:pt>
                <c:pt idx="47">
                  <c:v>0.75</c:v>
                </c:pt>
                <c:pt idx="48">
                  <c:v>0.75</c:v>
                </c:pt>
                <c:pt idx="49">
                  <c:v>0.75</c:v>
                </c:pt>
                <c:pt idx="50">
                  <c:v>0.75</c:v>
                </c:pt>
                <c:pt idx="51">
                  <c:v>0.75</c:v>
                </c:pt>
                <c:pt idx="52">
                  <c:v>0.75</c:v>
                </c:pt>
                <c:pt idx="53">
                  <c:v>0.75</c:v>
                </c:pt>
                <c:pt idx="54">
                  <c:v>0.75</c:v>
                </c:pt>
                <c:pt idx="55">
                  <c:v>0.75</c:v>
                </c:pt>
                <c:pt idx="56">
                  <c:v>0.75</c:v>
                </c:pt>
                <c:pt idx="57">
                  <c:v>0.75</c:v>
                </c:pt>
                <c:pt idx="58">
                  <c:v>0.75</c:v>
                </c:pt>
                <c:pt idx="59">
                  <c:v>0.75</c:v>
                </c:pt>
                <c:pt idx="60">
                  <c:v>0.75</c:v>
                </c:pt>
                <c:pt idx="61">
                  <c:v>0.75</c:v>
                </c:pt>
                <c:pt idx="62">
                  <c:v>0.75</c:v>
                </c:pt>
                <c:pt idx="63">
                  <c:v>0.75</c:v>
                </c:pt>
                <c:pt idx="64">
                  <c:v>0.75</c:v>
                </c:pt>
                <c:pt idx="65">
                  <c:v>0.75</c:v>
                </c:pt>
                <c:pt idx="66">
                  <c:v>0.75</c:v>
                </c:pt>
                <c:pt idx="67">
                  <c:v>0.75</c:v>
                </c:pt>
                <c:pt idx="68">
                  <c:v>0.75</c:v>
                </c:pt>
                <c:pt idx="69">
                  <c:v>0.75</c:v>
                </c:pt>
                <c:pt idx="70">
                  <c:v>0.75</c:v>
                </c:pt>
                <c:pt idx="71">
                  <c:v>0.75</c:v>
                </c:pt>
                <c:pt idx="72">
                  <c:v>0.75</c:v>
                </c:pt>
                <c:pt idx="73">
                  <c:v>0.75</c:v>
                </c:pt>
                <c:pt idx="74">
                  <c:v>1</c:v>
                </c:pt>
                <c:pt idx="75">
                  <c:v>1</c:v>
                </c:pt>
                <c:pt idx="76">
                  <c:v>1</c:v>
                </c:pt>
                <c:pt idx="77">
                  <c:v>1</c:v>
                </c:pt>
                <c:pt idx="78">
                  <c:v>1</c:v>
                </c:pt>
                <c:pt idx="79">
                  <c:v>1</c:v>
                </c:pt>
                <c:pt idx="80">
                  <c:v>1</c:v>
                </c:pt>
                <c:pt idx="81">
                  <c:v>1</c:v>
                </c:pt>
                <c:pt idx="82">
                  <c:v>1</c:v>
                </c:pt>
                <c:pt idx="83">
                  <c:v>1</c:v>
                </c:pt>
                <c:pt idx="84">
                  <c:v>1</c:v>
                </c:pt>
                <c:pt idx="85">
                  <c:v>1</c:v>
                </c:pt>
                <c:pt idx="86">
                  <c:v>1</c:v>
                </c:pt>
                <c:pt idx="87">
                  <c:v>1</c:v>
                </c:pt>
                <c:pt idx="88">
                  <c:v>1</c:v>
                </c:pt>
                <c:pt idx="89">
                  <c:v>1</c:v>
                </c:pt>
                <c:pt idx="90">
                  <c:v>1</c:v>
                </c:pt>
                <c:pt idx="91">
                  <c:v>1</c:v>
                </c:pt>
                <c:pt idx="92">
                  <c:v>1</c:v>
                </c:pt>
                <c:pt idx="93">
                  <c:v>1</c:v>
                </c:pt>
                <c:pt idx="94">
                  <c:v>1</c:v>
                </c:pt>
                <c:pt idx="95">
                  <c:v>1</c:v>
                </c:pt>
                <c:pt idx="96">
                  <c:v>1</c:v>
                </c:pt>
                <c:pt idx="97">
                  <c:v>1</c:v>
                </c:pt>
                <c:pt idx="98">
                  <c:v>1</c:v>
                </c:pt>
                <c:pt idx="99">
                  <c:v>1</c:v>
                </c:pt>
                <c:pt idx="100">
                  <c:v>1</c:v>
                </c:pt>
                <c:pt idx="101">
                  <c:v>1</c:v>
                </c:pt>
                <c:pt idx="102">
                  <c:v>1</c:v>
                </c:pt>
                <c:pt idx="103">
                  <c:v>1</c:v>
                </c:pt>
                <c:pt idx="104">
                  <c:v>1</c:v>
                </c:pt>
                <c:pt idx="105">
                  <c:v>1</c:v>
                </c:pt>
                <c:pt idx="106">
                  <c:v>1</c:v>
                </c:pt>
                <c:pt idx="107">
                  <c:v>1</c:v>
                </c:pt>
                <c:pt idx="108">
                  <c:v>1</c:v>
                </c:pt>
                <c:pt idx="109">
                  <c:v>1</c:v>
                </c:pt>
                <c:pt idx="110">
                  <c:v>1</c:v>
                </c:pt>
                <c:pt idx="111">
                  <c:v>1</c:v>
                </c:pt>
                <c:pt idx="112">
                  <c:v>1</c:v>
                </c:pt>
                <c:pt idx="113">
                  <c:v>1</c:v>
                </c:pt>
                <c:pt idx="114">
                  <c:v>1</c:v>
                </c:pt>
                <c:pt idx="115">
                  <c:v>1</c:v>
                </c:pt>
                <c:pt idx="116">
                  <c:v>1</c:v>
                </c:pt>
                <c:pt idx="117">
                  <c:v>1</c:v>
                </c:pt>
                <c:pt idx="118">
                  <c:v>1</c:v>
                </c:pt>
                <c:pt idx="119">
                  <c:v>1</c:v>
                </c:pt>
                <c:pt idx="120">
                  <c:v>1</c:v>
                </c:pt>
                <c:pt idx="121">
                  <c:v>1</c:v>
                </c:pt>
                <c:pt idx="122">
                  <c:v>1</c:v>
                </c:pt>
                <c:pt idx="123">
                  <c:v>1</c:v>
                </c:pt>
                <c:pt idx="124">
                  <c:v>1</c:v>
                </c:pt>
                <c:pt idx="125">
                  <c:v>1</c:v>
                </c:pt>
                <c:pt idx="126">
                  <c:v>1</c:v>
                </c:pt>
                <c:pt idx="127">
                  <c:v>1</c:v>
                </c:pt>
                <c:pt idx="128">
                  <c:v>1</c:v>
                </c:pt>
                <c:pt idx="129">
                  <c:v>1</c:v>
                </c:pt>
                <c:pt idx="130">
                  <c:v>1</c:v>
                </c:pt>
                <c:pt idx="131">
                  <c:v>1</c:v>
                </c:pt>
                <c:pt idx="132">
                  <c:v>1</c:v>
                </c:pt>
                <c:pt idx="133">
                  <c:v>1</c:v>
                </c:pt>
                <c:pt idx="134">
                  <c:v>1</c:v>
                </c:pt>
                <c:pt idx="135">
                  <c:v>1</c:v>
                </c:pt>
                <c:pt idx="136">
                  <c:v>1</c:v>
                </c:pt>
                <c:pt idx="137">
                  <c:v>1</c:v>
                </c:pt>
                <c:pt idx="138">
                  <c:v>1</c:v>
                </c:pt>
                <c:pt idx="139">
                  <c:v>1</c:v>
                </c:pt>
                <c:pt idx="140">
                  <c:v>1.1499999999999999</c:v>
                </c:pt>
                <c:pt idx="141">
                  <c:v>1.1499999999999999</c:v>
                </c:pt>
                <c:pt idx="142">
                  <c:v>1.1499999999999999</c:v>
                </c:pt>
                <c:pt idx="143">
                  <c:v>1.1499999999999999</c:v>
                </c:pt>
                <c:pt idx="144">
                  <c:v>1.1499999999999999</c:v>
                </c:pt>
                <c:pt idx="145">
                  <c:v>1.1499999999999999</c:v>
                </c:pt>
                <c:pt idx="146">
                  <c:v>1.1499999999999999</c:v>
                </c:pt>
                <c:pt idx="147">
                  <c:v>1.1499999999999999</c:v>
                </c:pt>
                <c:pt idx="148">
                  <c:v>1.1499999999999999</c:v>
                </c:pt>
                <c:pt idx="149">
                  <c:v>1.1499999999999999</c:v>
                </c:pt>
                <c:pt idx="150">
                  <c:v>1.1499999999999999</c:v>
                </c:pt>
                <c:pt idx="151">
                  <c:v>1.1499999999999999</c:v>
                </c:pt>
                <c:pt idx="152">
                  <c:v>1.1499999999999999</c:v>
                </c:pt>
                <c:pt idx="153">
                  <c:v>1.1499999999999999</c:v>
                </c:pt>
                <c:pt idx="154">
                  <c:v>1.1499999999999999</c:v>
                </c:pt>
                <c:pt idx="155">
                  <c:v>1.1499999999999999</c:v>
                </c:pt>
                <c:pt idx="156">
                  <c:v>1.1499999999999999</c:v>
                </c:pt>
                <c:pt idx="157">
                  <c:v>1.1499999999999999</c:v>
                </c:pt>
                <c:pt idx="158">
                  <c:v>1.1499999999999999</c:v>
                </c:pt>
                <c:pt idx="159">
                  <c:v>1.1499999999999999</c:v>
                </c:pt>
                <c:pt idx="160">
                  <c:v>1.1499999999999999</c:v>
                </c:pt>
                <c:pt idx="161">
                  <c:v>1.1499999999999999</c:v>
                </c:pt>
                <c:pt idx="162">
                  <c:v>1.1499999999999999</c:v>
                </c:pt>
                <c:pt idx="163">
                  <c:v>1.1499999999999999</c:v>
                </c:pt>
                <c:pt idx="164">
                  <c:v>1.25</c:v>
                </c:pt>
                <c:pt idx="165">
                  <c:v>1.25</c:v>
                </c:pt>
                <c:pt idx="166">
                  <c:v>1.25</c:v>
                </c:pt>
                <c:pt idx="167">
                  <c:v>1.25</c:v>
                </c:pt>
                <c:pt idx="168">
                  <c:v>1.25</c:v>
                </c:pt>
                <c:pt idx="169">
                  <c:v>1.25</c:v>
                </c:pt>
                <c:pt idx="170">
                  <c:v>1.25</c:v>
                </c:pt>
                <c:pt idx="171">
                  <c:v>1.25</c:v>
                </c:pt>
                <c:pt idx="172">
                  <c:v>1.25</c:v>
                </c:pt>
                <c:pt idx="173">
                  <c:v>1.25</c:v>
                </c:pt>
                <c:pt idx="174">
                  <c:v>1.25</c:v>
                </c:pt>
                <c:pt idx="175">
                  <c:v>1.25</c:v>
                </c:pt>
                <c:pt idx="176">
                  <c:v>1.25</c:v>
                </c:pt>
                <c:pt idx="177">
                  <c:v>1.25</c:v>
                </c:pt>
                <c:pt idx="178">
                  <c:v>1.25</c:v>
                </c:pt>
                <c:pt idx="179">
                  <c:v>1.25</c:v>
                </c:pt>
                <c:pt idx="180">
                  <c:v>1.25</c:v>
                </c:pt>
                <c:pt idx="181">
                  <c:v>1.25</c:v>
                </c:pt>
                <c:pt idx="182">
                  <c:v>1.25</c:v>
                </c:pt>
                <c:pt idx="183">
                  <c:v>1.25</c:v>
                </c:pt>
                <c:pt idx="184">
                  <c:v>1.25</c:v>
                </c:pt>
                <c:pt idx="185">
                  <c:v>1.25</c:v>
                </c:pt>
                <c:pt idx="186">
                  <c:v>1.25</c:v>
                </c:pt>
                <c:pt idx="187">
                  <c:v>1.25</c:v>
                </c:pt>
                <c:pt idx="188">
                  <c:v>1.25</c:v>
                </c:pt>
                <c:pt idx="189">
                  <c:v>1.25</c:v>
                </c:pt>
                <c:pt idx="190">
                  <c:v>1.25</c:v>
                </c:pt>
                <c:pt idx="191">
                  <c:v>1.25</c:v>
                </c:pt>
                <c:pt idx="192">
                  <c:v>1.25</c:v>
                </c:pt>
                <c:pt idx="193">
                  <c:v>1.25</c:v>
                </c:pt>
                <c:pt idx="194">
                  <c:v>1.25</c:v>
                </c:pt>
                <c:pt idx="195">
                  <c:v>1.25</c:v>
                </c:pt>
                <c:pt idx="196">
                  <c:v>1.25</c:v>
                </c:pt>
                <c:pt idx="197">
                  <c:v>1.25</c:v>
                </c:pt>
                <c:pt idx="198">
                  <c:v>1.25</c:v>
                </c:pt>
                <c:pt idx="199">
                  <c:v>1.25</c:v>
                </c:pt>
                <c:pt idx="200">
                  <c:v>1.25</c:v>
                </c:pt>
                <c:pt idx="201">
                  <c:v>1.25</c:v>
                </c:pt>
                <c:pt idx="202">
                  <c:v>1.25</c:v>
                </c:pt>
                <c:pt idx="203">
                  <c:v>1.25</c:v>
                </c:pt>
                <c:pt idx="204">
                  <c:v>1.25</c:v>
                </c:pt>
                <c:pt idx="205">
                  <c:v>1.4</c:v>
                </c:pt>
                <c:pt idx="206">
                  <c:v>1.4</c:v>
                </c:pt>
                <c:pt idx="207">
                  <c:v>1.4</c:v>
                </c:pt>
                <c:pt idx="208">
                  <c:v>1.4</c:v>
                </c:pt>
                <c:pt idx="209">
                  <c:v>1.4</c:v>
                </c:pt>
                <c:pt idx="210">
                  <c:v>1.4</c:v>
                </c:pt>
                <c:pt idx="211">
                  <c:v>1.4</c:v>
                </c:pt>
                <c:pt idx="212">
                  <c:v>1.4</c:v>
                </c:pt>
                <c:pt idx="213">
                  <c:v>1.4</c:v>
                </c:pt>
                <c:pt idx="214">
                  <c:v>1.4</c:v>
                </c:pt>
                <c:pt idx="215">
                  <c:v>1.4</c:v>
                </c:pt>
                <c:pt idx="216">
                  <c:v>1.4</c:v>
                </c:pt>
                <c:pt idx="217">
                  <c:v>1.6</c:v>
                </c:pt>
                <c:pt idx="218">
                  <c:v>1.6</c:v>
                </c:pt>
                <c:pt idx="219">
                  <c:v>1.6</c:v>
                </c:pt>
                <c:pt idx="220">
                  <c:v>1.6</c:v>
                </c:pt>
                <c:pt idx="221">
                  <c:v>1.6</c:v>
                </c:pt>
                <c:pt idx="222">
                  <c:v>1.6</c:v>
                </c:pt>
                <c:pt idx="223">
                  <c:v>1.6</c:v>
                </c:pt>
                <c:pt idx="224">
                  <c:v>1.6</c:v>
                </c:pt>
                <c:pt idx="225">
                  <c:v>1.6</c:v>
                </c:pt>
                <c:pt idx="226">
                  <c:v>1.6</c:v>
                </c:pt>
                <c:pt idx="227">
                  <c:v>1.6</c:v>
                </c:pt>
                <c:pt idx="228">
                  <c:v>1.6</c:v>
                </c:pt>
                <c:pt idx="229">
                  <c:v>1.6</c:v>
                </c:pt>
                <c:pt idx="230">
                  <c:v>1.6</c:v>
                </c:pt>
                <c:pt idx="231">
                  <c:v>1.6</c:v>
                </c:pt>
                <c:pt idx="232">
                  <c:v>1.6</c:v>
                </c:pt>
                <c:pt idx="233">
                  <c:v>1.6</c:v>
                </c:pt>
                <c:pt idx="234">
                  <c:v>1.6</c:v>
                </c:pt>
                <c:pt idx="235">
                  <c:v>1.6</c:v>
                </c:pt>
                <c:pt idx="236">
                  <c:v>1.6</c:v>
                </c:pt>
                <c:pt idx="237">
                  <c:v>1.6</c:v>
                </c:pt>
                <c:pt idx="238">
                  <c:v>1.6</c:v>
                </c:pt>
                <c:pt idx="239">
                  <c:v>1.6</c:v>
                </c:pt>
                <c:pt idx="240">
                  <c:v>1.6</c:v>
                </c:pt>
                <c:pt idx="241">
                  <c:v>1.6</c:v>
                </c:pt>
                <c:pt idx="242">
                  <c:v>1.6</c:v>
                </c:pt>
                <c:pt idx="243">
                  <c:v>1.6</c:v>
                </c:pt>
                <c:pt idx="244">
                  <c:v>1.6</c:v>
                </c:pt>
                <c:pt idx="245">
                  <c:v>1.6</c:v>
                </c:pt>
                <c:pt idx="246">
                  <c:v>1.6</c:v>
                </c:pt>
                <c:pt idx="247">
                  <c:v>1.6</c:v>
                </c:pt>
                <c:pt idx="248">
                  <c:v>1.6</c:v>
                </c:pt>
                <c:pt idx="249">
                  <c:v>1.6</c:v>
                </c:pt>
                <c:pt idx="250">
                  <c:v>1.6</c:v>
                </c:pt>
                <c:pt idx="251">
                  <c:v>1.6</c:v>
                </c:pt>
                <c:pt idx="252">
                  <c:v>1.6</c:v>
                </c:pt>
                <c:pt idx="253">
                  <c:v>1.6</c:v>
                </c:pt>
                <c:pt idx="254">
                  <c:v>1.6</c:v>
                </c:pt>
                <c:pt idx="255">
                  <c:v>1.6</c:v>
                </c:pt>
                <c:pt idx="256">
                  <c:v>1.6</c:v>
                </c:pt>
                <c:pt idx="257">
                  <c:v>1.6</c:v>
                </c:pt>
                <c:pt idx="258">
                  <c:v>1.6</c:v>
                </c:pt>
                <c:pt idx="259">
                  <c:v>1.6</c:v>
                </c:pt>
                <c:pt idx="260">
                  <c:v>1.6</c:v>
                </c:pt>
                <c:pt idx="261">
                  <c:v>1.6</c:v>
                </c:pt>
                <c:pt idx="262">
                  <c:v>1.6</c:v>
                </c:pt>
                <c:pt idx="263">
                  <c:v>1.6</c:v>
                </c:pt>
                <c:pt idx="264">
                  <c:v>1.6</c:v>
                </c:pt>
                <c:pt idx="265">
                  <c:v>1.6</c:v>
                </c:pt>
                <c:pt idx="266">
                  <c:v>1.6</c:v>
                </c:pt>
                <c:pt idx="267">
                  <c:v>1.6</c:v>
                </c:pt>
                <c:pt idx="268">
                  <c:v>1.6</c:v>
                </c:pt>
                <c:pt idx="269">
                  <c:v>1.6</c:v>
                </c:pt>
                <c:pt idx="270">
                  <c:v>1.6</c:v>
                </c:pt>
                <c:pt idx="271">
                  <c:v>1.6</c:v>
                </c:pt>
                <c:pt idx="272">
                  <c:v>1.6</c:v>
                </c:pt>
                <c:pt idx="273">
                  <c:v>1.6</c:v>
                </c:pt>
                <c:pt idx="274">
                  <c:v>1.6</c:v>
                </c:pt>
                <c:pt idx="275">
                  <c:v>1.6</c:v>
                </c:pt>
                <c:pt idx="276">
                  <c:v>1.6</c:v>
                </c:pt>
                <c:pt idx="277">
                  <c:v>1.6</c:v>
                </c:pt>
                <c:pt idx="278">
                  <c:v>1.6</c:v>
                </c:pt>
                <c:pt idx="279">
                  <c:v>1.6</c:v>
                </c:pt>
                <c:pt idx="280">
                  <c:v>1.6</c:v>
                </c:pt>
                <c:pt idx="281">
                  <c:v>1.6</c:v>
                </c:pt>
                <c:pt idx="282">
                  <c:v>1.6</c:v>
                </c:pt>
                <c:pt idx="283">
                  <c:v>1.6</c:v>
                </c:pt>
                <c:pt idx="284">
                  <c:v>1.6</c:v>
                </c:pt>
                <c:pt idx="285">
                  <c:v>1.6</c:v>
                </c:pt>
                <c:pt idx="286">
                  <c:v>1.6</c:v>
                </c:pt>
                <c:pt idx="287">
                  <c:v>1.6</c:v>
                </c:pt>
                <c:pt idx="288">
                  <c:v>1.6</c:v>
                </c:pt>
                <c:pt idx="289">
                  <c:v>1.6</c:v>
                </c:pt>
                <c:pt idx="290">
                  <c:v>1.6</c:v>
                </c:pt>
                <c:pt idx="291">
                  <c:v>1.6</c:v>
                </c:pt>
                <c:pt idx="292">
                  <c:v>2</c:v>
                </c:pt>
                <c:pt idx="293">
                  <c:v>2</c:v>
                </c:pt>
                <c:pt idx="294">
                  <c:v>2</c:v>
                </c:pt>
                <c:pt idx="295">
                  <c:v>2</c:v>
                </c:pt>
                <c:pt idx="296">
                  <c:v>2</c:v>
                </c:pt>
                <c:pt idx="297">
                  <c:v>2</c:v>
                </c:pt>
                <c:pt idx="298">
                  <c:v>2</c:v>
                </c:pt>
                <c:pt idx="299">
                  <c:v>2</c:v>
                </c:pt>
                <c:pt idx="300">
                  <c:v>2.1</c:v>
                </c:pt>
                <c:pt idx="301">
                  <c:v>2.1</c:v>
                </c:pt>
                <c:pt idx="302">
                  <c:v>2.1</c:v>
                </c:pt>
                <c:pt idx="303">
                  <c:v>2.1</c:v>
                </c:pt>
                <c:pt idx="304">
                  <c:v>2.1</c:v>
                </c:pt>
                <c:pt idx="305">
                  <c:v>2.1</c:v>
                </c:pt>
                <c:pt idx="306">
                  <c:v>2.1</c:v>
                </c:pt>
                <c:pt idx="307">
                  <c:v>2.1</c:v>
                </c:pt>
                <c:pt idx="308">
                  <c:v>2.1</c:v>
                </c:pt>
                <c:pt idx="309">
                  <c:v>2.1</c:v>
                </c:pt>
                <c:pt idx="310">
                  <c:v>2.1</c:v>
                </c:pt>
                <c:pt idx="311">
                  <c:v>2.1</c:v>
                </c:pt>
                <c:pt idx="312">
                  <c:v>2.2999999999999998</c:v>
                </c:pt>
                <c:pt idx="313">
                  <c:v>2.2999999999999998</c:v>
                </c:pt>
                <c:pt idx="314">
                  <c:v>2.2999999999999998</c:v>
                </c:pt>
                <c:pt idx="315">
                  <c:v>2.2999999999999998</c:v>
                </c:pt>
                <c:pt idx="316">
                  <c:v>2.2999999999999998</c:v>
                </c:pt>
                <c:pt idx="317">
                  <c:v>2.2999999999999998</c:v>
                </c:pt>
                <c:pt idx="318">
                  <c:v>2.2999999999999998</c:v>
                </c:pt>
                <c:pt idx="319">
                  <c:v>2.2999999999999998</c:v>
                </c:pt>
                <c:pt idx="320">
                  <c:v>2.2999999999999998</c:v>
                </c:pt>
                <c:pt idx="321">
                  <c:v>2.2999999999999998</c:v>
                </c:pt>
                <c:pt idx="322">
                  <c:v>2.2999999999999998</c:v>
                </c:pt>
                <c:pt idx="323">
                  <c:v>2.2999999999999998</c:v>
                </c:pt>
                <c:pt idx="324">
                  <c:v>2.2999999999999998</c:v>
                </c:pt>
                <c:pt idx="325">
                  <c:v>2.2999999999999998</c:v>
                </c:pt>
                <c:pt idx="326">
                  <c:v>2.2999999999999998</c:v>
                </c:pt>
                <c:pt idx="327">
                  <c:v>2.2999999999999998</c:v>
                </c:pt>
                <c:pt idx="328">
                  <c:v>2.2999999999999998</c:v>
                </c:pt>
                <c:pt idx="329">
                  <c:v>2.2999999999999998</c:v>
                </c:pt>
                <c:pt idx="330">
                  <c:v>2.2999999999999998</c:v>
                </c:pt>
                <c:pt idx="331">
                  <c:v>2.2999999999999998</c:v>
                </c:pt>
                <c:pt idx="332">
                  <c:v>2.2999999999999998</c:v>
                </c:pt>
                <c:pt idx="333">
                  <c:v>2.2999999999999998</c:v>
                </c:pt>
                <c:pt idx="334">
                  <c:v>2.2999999999999998</c:v>
                </c:pt>
                <c:pt idx="335">
                  <c:v>2.2999999999999998</c:v>
                </c:pt>
                <c:pt idx="336">
                  <c:v>2.65</c:v>
                </c:pt>
                <c:pt idx="337">
                  <c:v>2.65</c:v>
                </c:pt>
                <c:pt idx="338">
                  <c:v>2.65</c:v>
                </c:pt>
                <c:pt idx="339">
                  <c:v>2.65</c:v>
                </c:pt>
                <c:pt idx="340">
                  <c:v>2.65</c:v>
                </c:pt>
                <c:pt idx="341">
                  <c:v>2.65</c:v>
                </c:pt>
                <c:pt idx="342">
                  <c:v>2.65</c:v>
                </c:pt>
                <c:pt idx="343">
                  <c:v>2.65</c:v>
                </c:pt>
                <c:pt idx="344">
                  <c:v>2.65</c:v>
                </c:pt>
                <c:pt idx="345">
                  <c:v>2.65</c:v>
                </c:pt>
                <c:pt idx="346">
                  <c:v>2.65</c:v>
                </c:pt>
                <c:pt idx="347">
                  <c:v>2.65</c:v>
                </c:pt>
                <c:pt idx="348">
                  <c:v>2.9</c:v>
                </c:pt>
                <c:pt idx="349">
                  <c:v>2.9</c:v>
                </c:pt>
                <c:pt idx="350">
                  <c:v>2.9</c:v>
                </c:pt>
                <c:pt idx="351">
                  <c:v>2.9</c:v>
                </c:pt>
                <c:pt idx="352">
                  <c:v>2.9</c:v>
                </c:pt>
                <c:pt idx="353">
                  <c:v>2.9</c:v>
                </c:pt>
                <c:pt idx="354">
                  <c:v>2.9</c:v>
                </c:pt>
                <c:pt idx="355">
                  <c:v>2.9</c:v>
                </c:pt>
                <c:pt idx="356">
                  <c:v>2.9</c:v>
                </c:pt>
                <c:pt idx="357">
                  <c:v>2.9</c:v>
                </c:pt>
                <c:pt idx="358">
                  <c:v>2.9</c:v>
                </c:pt>
                <c:pt idx="359">
                  <c:v>2.9</c:v>
                </c:pt>
                <c:pt idx="360">
                  <c:v>3.1</c:v>
                </c:pt>
                <c:pt idx="361">
                  <c:v>3.1</c:v>
                </c:pt>
                <c:pt idx="362">
                  <c:v>3.1</c:v>
                </c:pt>
                <c:pt idx="363">
                  <c:v>3.1</c:v>
                </c:pt>
                <c:pt idx="364">
                  <c:v>3.1</c:v>
                </c:pt>
                <c:pt idx="365">
                  <c:v>3.1</c:v>
                </c:pt>
                <c:pt idx="366">
                  <c:v>3.1</c:v>
                </c:pt>
                <c:pt idx="367">
                  <c:v>3.1</c:v>
                </c:pt>
                <c:pt idx="368">
                  <c:v>3.1</c:v>
                </c:pt>
                <c:pt idx="369">
                  <c:v>3.1</c:v>
                </c:pt>
                <c:pt idx="370">
                  <c:v>3.1</c:v>
                </c:pt>
                <c:pt idx="371">
                  <c:v>3.1</c:v>
                </c:pt>
                <c:pt idx="372">
                  <c:v>3.35</c:v>
                </c:pt>
                <c:pt idx="373">
                  <c:v>3.35</c:v>
                </c:pt>
                <c:pt idx="374">
                  <c:v>3.35</c:v>
                </c:pt>
                <c:pt idx="375">
                  <c:v>3.35</c:v>
                </c:pt>
                <c:pt idx="376">
                  <c:v>3.35</c:v>
                </c:pt>
                <c:pt idx="377">
                  <c:v>3.35</c:v>
                </c:pt>
                <c:pt idx="378">
                  <c:v>3.35</c:v>
                </c:pt>
                <c:pt idx="379">
                  <c:v>3.35</c:v>
                </c:pt>
                <c:pt idx="380">
                  <c:v>3.35</c:v>
                </c:pt>
                <c:pt idx="381">
                  <c:v>3.35</c:v>
                </c:pt>
                <c:pt idx="382">
                  <c:v>3.35</c:v>
                </c:pt>
                <c:pt idx="383">
                  <c:v>3.35</c:v>
                </c:pt>
                <c:pt idx="384">
                  <c:v>3.35</c:v>
                </c:pt>
                <c:pt idx="385">
                  <c:v>3.35</c:v>
                </c:pt>
                <c:pt idx="386">
                  <c:v>3.35</c:v>
                </c:pt>
                <c:pt idx="387">
                  <c:v>3.35</c:v>
                </c:pt>
                <c:pt idx="388">
                  <c:v>3.35</c:v>
                </c:pt>
                <c:pt idx="389">
                  <c:v>3.35</c:v>
                </c:pt>
                <c:pt idx="390">
                  <c:v>3.35</c:v>
                </c:pt>
                <c:pt idx="391">
                  <c:v>3.35</c:v>
                </c:pt>
                <c:pt idx="392">
                  <c:v>3.35</c:v>
                </c:pt>
                <c:pt idx="393">
                  <c:v>3.35</c:v>
                </c:pt>
                <c:pt idx="394">
                  <c:v>3.35</c:v>
                </c:pt>
                <c:pt idx="395">
                  <c:v>3.35</c:v>
                </c:pt>
                <c:pt idx="396">
                  <c:v>3.35</c:v>
                </c:pt>
                <c:pt idx="397">
                  <c:v>3.35</c:v>
                </c:pt>
                <c:pt idx="398">
                  <c:v>3.35</c:v>
                </c:pt>
                <c:pt idx="399">
                  <c:v>3.35</c:v>
                </c:pt>
                <c:pt idx="400">
                  <c:v>3.35</c:v>
                </c:pt>
                <c:pt idx="401">
                  <c:v>3.35</c:v>
                </c:pt>
                <c:pt idx="402">
                  <c:v>3.35</c:v>
                </c:pt>
                <c:pt idx="403">
                  <c:v>3.35</c:v>
                </c:pt>
                <c:pt idx="404">
                  <c:v>3.35</c:v>
                </c:pt>
                <c:pt idx="405">
                  <c:v>3.35</c:v>
                </c:pt>
                <c:pt idx="406">
                  <c:v>3.35</c:v>
                </c:pt>
                <c:pt idx="407">
                  <c:v>3.35</c:v>
                </c:pt>
                <c:pt idx="408">
                  <c:v>3.35</c:v>
                </c:pt>
                <c:pt idx="409">
                  <c:v>3.35</c:v>
                </c:pt>
                <c:pt idx="410">
                  <c:v>3.35</c:v>
                </c:pt>
                <c:pt idx="411">
                  <c:v>3.35</c:v>
                </c:pt>
                <c:pt idx="412">
                  <c:v>3.35</c:v>
                </c:pt>
                <c:pt idx="413">
                  <c:v>3.35</c:v>
                </c:pt>
                <c:pt idx="414">
                  <c:v>3.35</c:v>
                </c:pt>
                <c:pt idx="415">
                  <c:v>3.35</c:v>
                </c:pt>
                <c:pt idx="416">
                  <c:v>3.35</c:v>
                </c:pt>
                <c:pt idx="417">
                  <c:v>3.35</c:v>
                </c:pt>
                <c:pt idx="418">
                  <c:v>3.35</c:v>
                </c:pt>
                <c:pt idx="419">
                  <c:v>3.35</c:v>
                </c:pt>
                <c:pt idx="420">
                  <c:v>3.35</c:v>
                </c:pt>
                <c:pt idx="421">
                  <c:v>3.35</c:v>
                </c:pt>
                <c:pt idx="422">
                  <c:v>3.35</c:v>
                </c:pt>
                <c:pt idx="423">
                  <c:v>3.35</c:v>
                </c:pt>
                <c:pt idx="424">
                  <c:v>3.35</c:v>
                </c:pt>
                <c:pt idx="425">
                  <c:v>3.35</c:v>
                </c:pt>
                <c:pt idx="426">
                  <c:v>3.35</c:v>
                </c:pt>
                <c:pt idx="427">
                  <c:v>3.35</c:v>
                </c:pt>
                <c:pt idx="428">
                  <c:v>3.35</c:v>
                </c:pt>
                <c:pt idx="429">
                  <c:v>3.35</c:v>
                </c:pt>
                <c:pt idx="430">
                  <c:v>3.35</c:v>
                </c:pt>
                <c:pt idx="431">
                  <c:v>3.35</c:v>
                </c:pt>
                <c:pt idx="432">
                  <c:v>3.35</c:v>
                </c:pt>
                <c:pt idx="433">
                  <c:v>3.35</c:v>
                </c:pt>
                <c:pt idx="434">
                  <c:v>3.35</c:v>
                </c:pt>
                <c:pt idx="435">
                  <c:v>3.35</c:v>
                </c:pt>
                <c:pt idx="436">
                  <c:v>3.35</c:v>
                </c:pt>
                <c:pt idx="437">
                  <c:v>3.35</c:v>
                </c:pt>
                <c:pt idx="438">
                  <c:v>3.35</c:v>
                </c:pt>
                <c:pt idx="439">
                  <c:v>3.35</c:v>
                </c:pt>
                <c:pt idx="440">
                  <c:v>3.35</c:v>
                </c:pt>
                <c:pt idx="441">
                  <c:v>3.35</c:v>
                </c:pt>
                <c:pt idx="442">
                  <c:v>3.35</c:v>
                </c:pt>
                <c:pt idx="443">
                  <c:v>3.35</c:v>
                </c:pt>
                <c:pt idx="444">
                  <c:v>3.35</c:v>
                </c:pt>
                <c:pt idx="445">
                  <c:v>3.35</c:v>
                </c:pt>
                <c:pt idx="446">
                  <c:v>3.35</c:v>
                </c:pt>
                <c:pt idx="447">
                  <c:v>3.35</c:v>
                </c:pt>
                <c:pt idx="448">
                  <c:v>3.35</c:v>
                </c:pt>
                <c:pt idx="449">
                  <c:v>3.35</c:v>
                </c:pt>
                <c:pt idx="450">
                  <c:v>3.35</c:v>
                </c:pt>
                <c:pt idx="451">
                  <c:v>3.35</c:v>
                </c:pt>
                <c:pt idx="452">
                  <c:v>3.35</c:v>
                </c:pt>
                <c:pt idx="453">
                  <c:v>3.35</c:v>
                </c:pt>
                <c:pt idx="454">
                  <c:v>3.35</c:v>
                </c:pt>
                <c:pt idx="455">
                  <c:v>3.35</c:v>
                </c:pt>
                <c:pt idx="456">
                  <c:v>3.35</c:v>
                </c:pt>
                <c:pt idx="457">
                  <c:v>3.35</c:v>
                </c:pt>
                <c:pt idx="458">
                  <c:v>3.35</c:v>
                </c:pt>
                <c:pt idx="459">
                  <c:v>3.35</c:v>
                </c:pt>
                <c:pt idx="460">
                  <c:v>3.35</c:v>
                </c:pt>
                <c:pt idx="461">
                  <c:v>3.35</c:v>
                </c:pt>
                <c:pt idx="462">
                  <c:v>3.35</c:v>
                </c:pt>
                <c:pt idx="463">
                  <c:v>3.35</c:v>
                </c:pt>
                <c:pt idx="464">
                  <c:v>3.35</c:v>
                </c:pt>
                <c:pt idx="465">
                  <c:v>3.35</c:v>
                </c:pt>
                <c:pt idx="466">
                  <c:v>3.35</c:v>
                </c:pt>
                <c:pt idx="467">
                  <c:v>3.35</c:v>
                </c:pt>
                <c:pt idx="468">
                  <c:v>3.35</c:v>
                </c:pt>
                <c:pt idx="469">
                  <c:v>3.35</c:v>
                </c:pt>
                <c:pt idx="470">
                  <c:v>3.35</c:v>
                </c:pt>
                <c:pt idx="471">
                  <c:v>3.35</c:v>
                </c:pt>
                <c:pt idx="472">
                  <c:v>3.35</c:v>
                </c:pt>
                <c:pt idx="473">
                  <c:v>3.35</c:v>
                </c:pt>
                <c:pt idx="474">
                  <c:v>3.35</c:v>
                </c:pt>
                <c:pt idx="475">
                  <c:v>3.35</c:v>
                </c:pt>
                <c:pt idx="476">
                  <c:v>3.35</c:v>
                </c:pt>
                <c:pt idx="477">
                  <c:v>3.35</c:v>
                </c:pt>
                <c:pt idx="478">
                  <c:v>3.35</c:v>
                </c:pt>
                <c:pt idx="479">
                  <c:v>3.35</c:v>
                </c:pt>
                <c:pt idx="480">
                  <c:v>3.35</c:v>
                </c:pt>
                <c:pt idx="481">
                  <c:v>3.35</c:v>
                </c:pt>
                <c:pt idx="482">
                  <c:v>3.35</c:v>
                </c:pt>
                <c:pt idx="483">
                  <c:v>3.8</c:v>
                </c:pt>
                <c:pt idx="484">
                  <c:v>3.8</c:v>
                </c:pt>
                <c:pt idx="485">
                  <c:v>3.8</c:v>
                </c:pt>
                <c:pt idx="486">
                  <c:v>3.8</c:v>
                </c:pt>
                <c:pt idx="487">
                  <c:v>3.8</c:v>
                </c:pt>
                <c:pt idx="488">
                  <c:v>3.8</c:v>
                </c:pt>
                <c:pt idx="489">
                  <c:v>3.8</c:v>
                </c:pt>
                <c:pt idx="490">
                  <c:v>3.8</c:v>
                </c:pt>
                <c:pt idx="491">
                  <c:v>3.8</c:v>
                </c:pt>
                <c:pt idx="492">
                  <c:v>3.8</c:v>
                </c:pt>
                <c:pt idx="493">
                  <c:v>3.8</c:v>
                </c:pt>
                <c:pt idx="494">
                  <c:v>3.8</c:v>
                </c:pt>
                <c:pt idx="495">
                  <c:v>4.25</c:v>
                </c:pt>
                <c:pt idx="496">
                  <c:v>4.25</c:v>
                </c:pt>
                <c:pt idx="497">
                  <c:v>4.25</c:v>
                </c:pt>
                <c:pt idx="498">
                  <c:v>4.25</c:v>
                </c:pt>
                <c:pt idx="499">
                  <c:v>4.25</c:v>
                </c:pt>
                <c:pt idx="500">
                  <c:v>4.25</c:v>
                </c:pt>
                <c:pt idx="501">
                  <c:v>4.25</c:v>
                </c:pt>
                <c:pt idx="502">
                  <c:v>4.25</c:v>
                </c:pt>
                <c:pt idx="503">
                  <c:v>4.25</c:v>
                </c:pt>
                <c:pt idx="504">
                  <c:v>4.25</c:v>
                </c:pt>
                <c:pt idx="505">
                  <c:v>4.25</c:v>
                </c:pt>
                <c:pt idx="506">
                  <c:v>4.25</c:v>
                </c:pt>
                <c:pt idx="507">
                  <c:v>4.25</c:v>
                </c:pt>
                <c:pt idx="508">
                  <c:v>4.25</c:v>
                </c:pt>
                <c:pt idx="509">
                  <c:v>4.25</c:v>
                </c:pt>
                <c:pt idx="510">
                  <c:v>4.25</c:v>
                </c:pt>
                <c:pt idx="511">
                  <c:v>4.25</c:v>
                </c:pt>
                <c:pt idx="512">
                  <c:v>4.25</c:v>
                </c:pt>
                <c:pt idx="513">
                  <c:v>4.25</c:v>
                </c:pt>
                <c:pt idx="514">
                  <c:v>4.25</c:v>
                </c:pt>
                <c:pt idx="515">
                  <c:v>4.25</c:v>
                </c:pt>
                <c:pt idx="516">
                  <c:v>4.25</c:v>
                </c:pt>
                <c:pt idx="517">
                  <c:v>4.25</c:v>
                </c:pt>
                <c:pt idx="518">
                  <c:v>4.25</c:v>
                </c:pt>
                <c:pt idx="519">
                  <c:v>4.25</c:v>
                </c:pt>
                <c:pt idx="520">
                  <c:v>4.25</c:v>
                </c:pt>
                <c:pt idx="521">
                  <c:v>4.25</c:v>
                </c:pt>
                <c:pt idx="522">
                  <c:v>4.25</c:v>
                </c:pt>
                <c:pt idx="523">
                  <c:v>4.25</c:v>
                </c:pt>
                <c:pt idx="524">
                  <c:v>4.25</c:v>
                </c:pt>
                <c:pt idx="525">
                  <c:v>4.25</c:v>
                </c:pt>
                <c:pt idx="526">
                  <c:v>4.25</c:v>
                </c:pt>
                <c:pt idx="527">
                  <c:v>4.25</c:v>
                </c:pt>
                <c:pt idx="528">
                  <c:v>4.25</c:v>
                </c:pt>
                <c:pt idx="529">
                  <c:v>4.25</c:v>
                </c:pt>
                <c:pt idx="530">
                  <c:v>4.25</c:v>
                </c:pt>
                <c:pt idx="531">
                  <c:v>4.25</c:v>
                </c:pt>
                <c:pt idx="532">
                  <c:v>4.25</c:v>
                </c:pt>
                <c:pt idx="533">
                  <c:v>4.25</c:v>
                </c:pt>
                <c:pt idx="534">
                  <c:v>4.25</c:v>
                </c:pt>
                <c:pt idx="535">
                  <c:v>4.25</c:v>
                </c:pt>
                <c:pt idx="536">
                  <c:v>4.25</c:v>
                </c:pt>
                <c:pt idx="537">
                  <c:v>4.25</c:v>
                </c:pt>
                <c:pt idx="538">
                  <c:v>4.25</c:v>
                </c:pt>
                <c:pt idx="539">
                  <c:v>4.25</c:v>
                </c:pt>
                <c:pt idx="540">
                  <c:v>4.25</c:v>
                </c:pt>
                <c:pt idx="541">
                  <c:v>4.25</c:v>
                </c:pt>
                <c:pt idx="542">
                  <c:v>4.25</c:v>
                </c:pt>
                <c:pt idx="543">
                  <c:v>4.25</c:v>
                </c:pt>
                <c:pt idx="544">
                  <c:v>4.25</c:v>
                </c:pt>
                <c:pt idx="545">
                  <c:v>4.25</c:v>
                </c:pt>
                <c:pt idx="546">
                  <c:v>4.25</c:v>
                </c:pt>
                <c:pt idx="547">
                  <c:v>4.25</c:v>
                </c:pt>
                <c:pt idx="548">
                  <c:v>4.25</c:v>
                </c:pt>
                <c:pt idx="549">
                  <c:v>4.25</c:v>
                </c:pt>
                <c:pt idx="550">
                  <c:v>4.25</c:v>
                </c:pt>
                <c:pt idx="551">
                  <c:v>4.25</c:v>
                </c:pt>
                <c:pt idx="552">
                  <c:v>4.25</c:v>
                </c:pt>
                <c:pt idx="553">
                  <c:v>4.25</c:v>
                </c:pt>
                <c:pt idx="554">
                  <c:v>4.25</c:v>
                </c:pt>
                <c:pt idx="555">
                  <c:v>4.25</c:v>
                </c:pt>
                <c:pt idx="556">
                  <c:v>4.25</c:v>
                </c:pt>
                <c:pt idx="557">
                  <c:v>4.25</c:v>
                </c:pt>
                <c:pt idx="558">
                  <c:v>4.25</c:v>
                </c:pt>
                <c:pt idx="559">
                  <c:v>4.25</c:v>
                </c:pt>
                <c:pt idx="560">
                  <c:v>4.25</c:v>
                </c:pt>
                <c:pt idx="561">
                  <c:v>4.75</c:v>
                </c:pt>
                <c:pt idx="562">
                  <c:v>4.75</c:v>
                </c:pt>
                <c:pt idx="563">
                  <c:v>4.75</c:v>
                </c:pt>
                <c:pt idx="564">
                  <c:v>4.75</c:v>
                </c:pt>
                <c:pt idx="565">
                  <c:v>4.75</c:v>
                </c:pt>
                <c:pt idx="566">
                  <c:v>4.75</c:v>
                </c:pt>
                <c:pt idx="567">
                  <c:v>4.75</c:v>
                </c:pt>
                <c:pt idx="568">
                  <c:v>4.75</c:v>
                </c:pt>
                <c:pt idx="569">
                  <c:v>4.75</c:v>
                </c:pt>
                <c:pt idx="570">
                  <c:v>4.75</c:v>
                </c:pt>
                <c:pt idx="571">
                  <c:v>4.75</c:v>
                </c:pt>
                <c:pt idx="572">
                  <c:v>5.1499999999999986</c:v>
                </c:pt>
                <c:pt idx="573">
                  <c:v>5.1499999999999986</c:v>
                </c:pt>
                <c:pt idx="574">
                  <c:v>5.1499999999999986</c:v>
                </c:pt>
                <c:pt idx="575">
                  <c:v>5.1499999999999986</c:v>
                </c:pt>
                <c:pt idx="576">
                  <c:v>5.1499999999999986</c:v>
                </c:pt>
                <c:pt idx="577">
                  <c:v>5.1499999999999986</c:v>
                </c:pt>
                <c:pt idx="578">
                  <c:v>5.1499999999999986</c:v>
                </c:pt>
                <c:pt idx="579">
                  <c:v>5.1499999999999986</c:v>
                </c:pt>
                <c:pt idx="580">
                  <c:v>5.1499999999999986</c:v>
                </c:pt>
                <c:pt idx="581">
                  <c:v>5.1499999999999986</c:v>
                </c:pt>
                <c:pt idx="582">
                  <c:v>5.1499999999999986</c:v>
                </c:pt>
                <c:pt idx="583">
                  <c:v>5.1499999999999986</c:v>
                </c:pt>
                <c:pt idx="584">
                  <c:v>5.1499999999999986</c:v>
                </c:pt>
                <c:pt idx="585">
                  <c:v>5.1499999999999986</c:v>
                </c:pt>
                <c:pt idx="586">
                  <c:v>5.1499999999999986</c:v>
                </c:pt>
                <c:pt idx="587">
                  <c:v>5.1499999999999986</c:v>
                </c:pt>
                <c:pt idx="588">
                  <c:v>5.1499999999999986</c:v>
                </c:pt>
                <c:pt idx="589">
                  <c:v>5.1499999999999986</c:v>
                </c:pt>
                <c:pt idx="590">
                  <c:v>5.1499999999999986</c:v>
                </c:pt>
                <c:pt idx="591">
                  <c:v>5.1499999999999986</c:v>
                </c:pt>
                <c:pt idx="592">
                  <c:v>5.1499999999999986</c:v>
                </c:pt>
                <c:pt idx="593">
                  <c:v>5.1499999999999986</c:v>
                </c:pt>
                <c:pt idx="594">
                  <c:v>5.1499999999999986</c:v>
                </c:pt>
                <c:pt idx="595">
                  <c:v>5.1499999999999986</c:v>
                </c:pt>
                <c:pt idx="596">
                  <c:v>5.1499999999999986</c:v>
                </c:pt>
                <c:pt idx="597">
                  <c:v>5.1499999999999986</c:v>
                </c:pt>
                <c:pt idx="598">
                  <c:v>5.1499999999999986</c:v>
                </c:pt>
                <c:pt idx="599">
                  <c:v>5.1499999999999986</c:v>
                </c:pt>
                <c:pt idx="600">
                  <c:v>5.1499999999999986</c:v>
                </c:pt>
                <c:pt idx="601">
                  <c:v>5.1499999999999986</c:v>
                </c:pt>
                <c:pt idx="602">
                  <c:v>5.1499999999999986</c:v>
                </c:pt>
                <c:pt idx="603">
                  <c:v>5.1499999999999986</c:v>
                </c:pt>
                <c:pt idx="604">
                  <c:v>5.1499999999999986</c:v>
                </c:pt>
                <c:pt idx="605">
                  <c:v>5.1499999999999986</c:v>
                </c:pt>
                <c:pt idx="606">
                  <c:v>5.1499999999999986</c:v>
                </c:pt>
                <c:pt idx="607">
                  <c:v>5.1499999999999986</c:v>
                </c:pt>
                <c:pt idx="608">
                  <c:v>5.1499999999999986</c:v>
                </c:pt>
                <c:pt idx="609">
                  <c:v>5.1499999999999986</c:v>
                </c:pt>
                <c:pt idx="610">
                  <c:v>5.1499999999999986</c:v>
                </c:pt>
                <c:pt idx="611">
                  <c:v>5.1499999999999986</c:v>
                </c:pt>
                <c:pt idx="612">
                  <c:v>5.1499999999999986</c:v>
                </c:pt>
                <c:pt idx="613">
                  <c:v>5.1499999999999986</c:v>
                </c:pt>
                <c:pt idx="614">
                  <c:v>5.1499999999999986</c:v>
                </c:pt>
                <c:pt idx="615">
                  <c:v>5.1499999999999986</c:v>
                </c:pt>
                <c:pt idx="616">
                  <c:v>5.1499999999999986</c:v>
                </c:pt>
                <c:pt idx="617">
                  <c:v>5.1499999999999986</c:v>
                </c:pt>
                <c:pt idx="618">
                  <c:v>5.1499999999999986</c:v>
                </c:pt>
                <c:pt idx="619">
                  <c:v>5.1499999999999986</c:v>
                </c:pt>
                <c:pt idx="620">
                  <c:v>5.1499999999999986</c:v>
                </c:pt>
                <c:pt idx="621">
                  <c:v>5.1499999999999986</c:v>
                </c:pt>
                <c:pt idx="622">
                  <c:v>5.1499999999999986</c:v>
                </c:pt>
                <c:pt idx="623">
                  <c:v>5.1499999999999986</c:v>
                </c:pt>
                <c:pt idx="624">
                  <c:v>5.1499999999999986</c:v>
                </c:pt>
                <c:pt idx="625">
                  <c:v>5.1499999999999986</c:v>
                </c:pt>
                <c:pt idx="626">
                  <c:v>5.1499999999999986</c:v>
                </c:pt>
                <c:pt idx="627">
                  <c:v>5.1499999999999986</c:v>
                </c:pt>
                <c:pt idx="628">
                  <c:v>5.1499999999999986</c:v>
                </c:pt>
                <c:pt idx="629">
                  <c:v>5.1499999999999986</c:v>
                </c:pt>
                <c:pt idx="630">
                  <c:v>5.1499999999999986</c:v>
                </c:pt>
                <c:pt idx="631">
                  <c:v>5.1499999999999986</c:v>
                </c:pt>
                <c:pt idx="632">
                  <c:v>5.1499999999999986</c:v>
                </c:pt>
                <c:pt idx="633">
                  <c:v>5.1499999999999986</c:v>
                </c:pt>
                <c:pt idx="634">
                  <c:v>5.1499999999999986</c:v>
                </c:pt>
                <c:pt idx="635">
                  <c:v>5.1499999999999986</c:v>
                </c:pt>
                <c:pt idx="636">
                  <c:v>5.1499999999999986</c:v>
                </c:pt>
                <c:pt idx="637">
                  <c:v>5.1499999999999986</c:v>
                </c:pt>
                <c:pt idx="638">
                  <c:v>5.1499999999999986</c:v>
                </c:pt>
                <c:pt idx="639">
                  <c:v>5.1499999999999986</c:v>
                </c:pt>
                <c:pt idx="640">
                  <c:v>5.1499999999999986</c:v>
                </c:pt>
                <c:pt idx="641">
                  <c:v>5.1499999999999986</c:v>
                </c:pt>
                <c:pt idx="642">
                  <c:v>5.1499999999999986</c:v>
                </c:pt>
                <c:pt idx="643">
                  <c:v>5.1499999999999986</c:v>
                </c:pt>
                <c:pt idx="644">
                  <c:v>5.1499999999999986</c:v>
                </c:pt>
                <c:pt idx="645">
                  <c:v>5.1499999999999986</c:v>
                </c:pt>
                <c:pt idx="646">
                  <c:v>5.1499999999999986</c:v>
                </c:pt>
                <c:pt idx="647">
                  <c:v>5.1499999999999986</c:v>
                </c:pt>
                <c:pt idx="648">
                  <c:v>5.1499999999999986</c:v>
                </c:pt>
                <c:pt idx="649">
                  <c:v>5.1499999999999986</c:v>
                </c:pt>
                <c:pt idx="650">
                  <c:v>5.1499999999999986</c:v>
                </c:pt>
                <c:pt idx="651">
                  <c:v>5.1499999999999986</c:v>
                </c:pt>
                <c:pt idx="652">
                  <c:v>5.1499999999999986</c:v>
                </c:pt>
                <c:pt idx="653">
                  <c:v>5.1499999999999986</c:v>
                </c:pt>
                <c:pt idx="654">
                  <c:v>5.1499999999999986</c:v>
                </c:pt>
                <c:pt idx="655">
                  <c:v>5.1499999999999986</c:v>
                </c:pt>
                <c:pt idx="656">
                  <c:v>5.1499999999999986</c:v>
                </c:pt>
                <c:pt idx="657">
                  <c:v>5.1499999999999986</c:v>
                </c:pt>
                <c:pt idx="658">
                  <c:v>5.1499999999999986</c:v>
                </c:pt>
                <c:pt idx="659">
                  <c:v>5.1499999999999986</c:v>
                </c:pt>
                <c:pt idx="660">
                  <c:v>5.1499999999999986</c:v>
                </c:pt>
                <c:pt idx="661">
                  <c:v>5.1499999999999986</c:v>
                </c:pt>
                <c:pt idx="662">
                  <c:v>5.1499999999999986</c:v>
                </c:pt>
                <c:pt idx="663">
                  <c:v>5.1499999999999986</c:v>
                </c:pt>
                <c:pt idx="664">
                  <c:v>5.1499999999999986</c:v>
                </c:pt>
                <c:pt idx="665">
                  <c:v>5.1499999999999986</c:v>
                </c:pt>
                <c:pt idx="666">
                  <c:v>5.1499999999999986</c:v>
                </c:pt>
                <c:pt idx="667">
                  <c:v>5.1499999999999986</c:v>
                </c:pt>
                <c:pt idx="668">
                  <c:v>5.1499999999999986</c:v>
                </c:pt>
                <c:pt idx="669">
                  <c:v>5.1499999999999986</c:v>
                </c:pt>
                <c:pt idx="670">
                  <c:v>5.1499999999999986</c:v>
                </c:pt>
                <c:pt idx="671">
                  <c:v>5.1499999999999986</c:v>
                </c:pt>
                <c:pt idx="672">
                  <c:v>5.1499999999999986</c:v>
                </c:pt>
                <c:pt idx="673">
                  <c:v>5.1499999999999986</c:v>
                </c:pt>
                <c:pt idx="674">
                  <c:v>5.1499999999999986</c:v>
                </c:pt>
                <c:pt idx="675">
                  <c:v>5.1499999999999986</c:v>
                </c:pt>
                <c:pt idx="676">
                  <c:v>5.1499999999999986</c:v>
                </c:pt>
                <c:pt idx="677">
                  <c:v>5.1499999999999986</c:v>
                </c:pt>
                <c:pt idx="678">
                  <c:v>5.1499999999999986</c:v>
                </c:pt>
                <c:pt idx="679">
                  <c:v>5.1499999999999986</c:v>
                </c:pt>
                <c:pt idx="680">
                  <c:v>5.1499999999999986</c:v>
                </c:pt>
                <c:pt idx="681">
                  <c:v>5.1499999999999986</c:v>
                </c:pt>
                <c:pt idx="682">
                  <c:v>5.1499999999999986</c:v>
                </c:pt>
                <c:pt idx="683">
                  <c:v>5.1499999999999986</c:v>
                </c:pt>
                <c:pt idx="684">
                  <c:v>5.1499999999999986</c:v>
                </c:pt>
                <c:pt idx="685">
                  <c:v>5.1499999999999986</c:v>
                </c:pt>
                <c:pt idx="686">
                  <c:v>5.1499999999999986</c:v>
                </c:pt>
                <c:pt idx="687">
                  <c:v>5.1499999999999986</c:v>
                </c:pt>
                <c:pt idx="688">
                  <c:v>5.1499999999999986</c:v>
                </c:pt>
                <c:pt idx="689">
                  <c:v>5.1499999999999986</c:v>
                </c:pt>
                <c:pt idx="690">
                  <c:v>5.1499999999999986</c:v>
                </c:pt>
                <c:pt idx="691">
                  <c:v>5.85</c:v>
                </c:pt>
                <c:pt idx="692">
                  <c:v>5.85</c:v>
                </c:pt>
                <c:pt idx="693">
                  <c:v>5.85</c:v>
                </c:pt>
                <c:pt idx="694">
                  <c:v>5.85</c:v>
                </c:pt>
                <c:pt idx="695">
                  <c:v>5.85</c:v>
                </c:pt>
                <c:pt idx="696">
                  <c:v>5.85</c:v>
                </c:pt>
                <c:pt idx="697">
                  <c:v>5.85</c:v>
                </c:pt>
                <c:pt idx="698">
                  <c:v>5.85</c:v>
                </c:pt>
                <c:pt idx="699">
                  <c:v>5.85</c:v>
                </c:pt>
                <c:pt idx="700">
                  <c:v>5.85</c:v>
                </c:pt>
                <c:pt idx="701">
                  <c:v>5.85</c:v>
                </c:pt>
                <c:pt idx="702">
                  <c:v>5.85</c:v>
                </c:pt>
                <c:pt idx="703">
                  <c:v>6.55</c:v>
                </c:pt>
                <c:pt idx="704">
                  <c:v>6.55</c:v>
                </c:pt>
                <c:pt idx="705">
                  <c:v>6.55</c:v>
                </c:pt>
                <c:pt idx="706">
                  <c:v>6.55</c:v>
                </c:pt>
                <c:pt idx="707">
                  <c:v>6.55</c:v>
                </c:pt>
                <c:pt idx="708">
                  <c:v>6.55</c:v>
                </c:pt>
                <c:pt idx="709">
                  <c:v>6.55</c:v>
                </c:pt>
                <c:pt idx="710">
                  <c:v>6.55</c:v>
                </c:pt>
                <c:pt idx="711">
                  <c:v>6.55</c:v>
                </c:pt>
                <c:pt idx="712">
                  <c:v>6.55</c:v>
                </c:pt>
                <c:pt idx="713">
                  <c:v>6.55</c:v>
                </c:pt>
                <c:pt idx="714">
                  <c:v>6.55</c:v>
                </c:pt>
                <c:pt idx="715">
                  <c:v>7.25</c:v>
                </c:pt>
                <c:pt idx="716">
                  <c:v>7.25</c:v>
                </c:pt>
                <c:pt idx="717">
                  <c:v>7.25</c:v>
                </c:pt>
                <c:pt idx="718">
                  <c:v>7.25</c:v>
                </c:pt>
                <c:pt idx="719">
                  <c:v>7.25</c:v>
                </c:pt>
                <c:pt idx="720">
                  <c:v>7.25</c:v>
                </c:pt>
                <c:pt idx="721">
                  <c:v>7.25</c:v>
                </c:pt>
                <c:pt idx="722">
                  <c:v>7.25</c:v>
                </c:pt>
                <c:pt idx="723">
                  <c:v>7.25</c:v>
                </c:pt>
                <c:pt idx="724">
                  <c:v>7.25</c:v>
                </c:pt>
                <c:pt idx="725">
                  <c:v>7.25</c:v>
                </c:pt>
                <c:pt idx="726">
                  <c:v>7.25</c:v>
                </c:pt>
                <c:pt idx="727">
                  <c:v>7.25</c:v>
                </c:pt>
                <c:pt idx="728">
                  <c:v>7.25</c:v>
                </c:pt>
                <c:pt idx="729">
                  <c:v>7.25</c:v>
                </c:pt>
                <c:pt idx="730">
                  <c:v>7.25</c:v>
                </c:pt>
                <c:pt idx="731">
                  <c:v>7.25</c:v>
                </c:pt>
                <c:pt idx="732">
                  <c:v>7.25</c:v>
                </c:pt>
                <c:pt idx="733">
                  <c:v>7.25</c:v>
                </c:pt>
                <c:pt idx="734">
                  <c:v>7.25</c:v>
                </c:pt>
                <c:pt idx="735">
                  <c:v>7.25</c:v>
                </c:pt>
                <c:pt idx="736">
                  <c:v>7.25</c:v>
                </c:pt>
                <c:pt idx="737">
                  <c:v>7.25</c:v>
                </c:pt>
                <c:pt idx="738">
                  <c:v>7.25</c:v>
                </c:pt>
                <c:pt idx="739">
                  <c:v>7.25</c:v>
                </c:pt>
                <c:pt idx="740">
                  <c:v>7.25</c:v>
                </c:pt>
                <c:pt idx="741">
                  <c:v>7.25</c:v>
                </c:pt>
                <c:pt idx="742">
                  <c:v>7.25</c:v>
                </c:pt>
                <c:pt idx="743">
                  <c:v>7.25</c:v>
                </c:pt>
                <c:pt idx="744">
                  <c:v>7.25</c:v>
                </c:pt>
                <c:pt idx="745">
                  <c:v>7.25</c:v>
                </c:pt>
                <c:pt idx="746">
                  <c:v>7.25</c:v>
                </c:pt>
                <c:pt idx="747">
                  <c:v>7.25</c:v>
                </c:pt>
                <c:pt idx="748">
                  <c:v>7.25</c:v>
                </c:pt>
                <c:pt idx="749">
                  <c:v>7.25</c:v>
                </c:pt>
                <c:pt idx="750">
                  <c:v>7.25</c:v>
                </c:pt>
                <c:pt idx="751">
                  <c:v>7.25</c:v>
                </c:pt>
                <c:pt idx="752">
                  <c:v>7.25</c:v>
                </c:pt>
                <c:pt idx="753">
                  <c:v>7.25</c:v>
                </c:pt>
                <c:pt idx="754">
                  <c:v>7.25</c:v>
                </c:pt>
                <c:pt idx="755">
                  <c:v>7.25</c:v>
                </c:pt>
                <c:pt idx="756">
                  <c:v>7.25</c:v>
                </c:pt>
                <c:pt idx="757">
                  <c:v>7.25</c:v>
                </c:pt>
                <c:pt idx="758">
                  <c:v>7.25</c:v>
                </c:pt>
                <c:pt idx="759">
                  <c:v>7.25</c:v>
                </c:pt>
                <c:pt idx="760">
                  <c:v>7.25</c:v>
                </c:pt>
                <c:pt idx="761">
                  <c:v>7.25</c:v>
                </c:pt>
                <c:pt idx="762">
                  <c:v>7.25</c:v>
                </c:pt>
                <c:pt idx="763">
                  <c:v>7.25</c:v>
                </c:pt>
                <c:pt idx="764">
                  <c:v>7.25</c:v>
                </c:pt>
                <c:pt idx="765">
                  <c:v>7.25</c:v>
                </c:pt>
                <c:pt idx="766">
                  <c:v>7.25</c:v>
                </c:pt>
                <c:pt idx="767">
                  <c:v>7.25</c:v>
                </c:pt>
                <c:pt idx="768">
                  <c:v>7.25</c:v>
                </c:pt>
                <c:pt idx="769">
                  <c:v>7.25</c:v>
                </c:pt>
                <c:pt idx="770">
                  <c:v>7.25</c:v>
                </c:pt>
                <c:pt idx="771">
                  <c:v>7.25</c:v>
                </c:pt>
                <c:pt idx="772">
                  <c:v>7.25</c:v>
                </c:pt>
              </c:numCache>
            </c:numRef>
          </c:yVal>
          <c:smooth val="0"/>
        </c:ser>
        <c:ser>
          <c:idx val="1"/>
          <c:order val="1"/>
          <c:tx>
            <c:strRef>
              <c:f>'data for graph'!$C$4</c:f>
              <c:strCache>
                <c:ptCount val="1"/>
                <c:pt idx="0">
                  <c:v>minwage real</c:v>
                </c:pt>
              </c:strCache>
            </c:strRef>
          </c:tx>
          <c:spPr>
            <a:ln>
              <a:solidFill>
                <a:srgbClr val="A80000"/>
              </a:solidFill>
            </a:ln>
          </c:spPr>
          <c:marker>
            <c:symbol val="none"/>
          </c:marker>
          <c:xVal>
            <c:numRef>
              <c:f>'data for graph'!$A$5:$A$777</c:f>
              <c:numCache>
                <c:formatCode>0.00</c:formatCode>
                <c:ptCount val="773"/>
                <c:pt idx="0">
                  <c:v>1950</c:v>
                </c:pt>
                <c:pt idx="1">
                  <c:v>1950.083333333333</c:v>
                </c:pt>
                <c:pt idx="2">
                  <c:v>1950.166666666667</c:v>
                </c:pt>
                <c:pt idx="3">
                  <c:v>1950.25</c:v>
                </c:pt>
                <c:pt idx="4">
                  <c:v>1950.333333333333</c:v>
                </c:pt>
                <c:pt idx="5">
                  <c:v>1950.416666666667</c:v>
                </c:pt>
                <c:pt idx="6">
                  <c:v>1950.5</c:v>
                </c:pt>
                <c:pt idx="7">
                  <c:v>1950.583333333333</c:v>
                </c:pt>
                <c:pt idx="8">
                  <c:v>1950.6666666666661</c:v>
                </c:pt>
                <c:pt idx="9">
                  <c:v>1950.75</c:v>
                </c:pt>
                <c:pt idx="10">
                  <c:v>1950.833333333331</c:v>
                </c:pt>
                <c:pt idx="11">
                  <c:v>1950.9166666666661</c:v>
                </c:pt>
                <c:pt idx="12">
                  <c:v>1951</c:v>
                </c:pt>
                <c:pt idx="13">
                  <c:v>1951.083333333331</c:v>
                </c:pt>
                <c:pt idx="14">
                  <c:v>1951.1666666666661</c:v>
                </c:pt>
                <c:pt idx="15">
                  <c:v>1951.25</c:v>
                </c:pt>
                <c:pt idx="16">
                  <c:v>1951.333333333331</c:v>
                </c:pt>
                <c:pt idx="17">
                  <c:v>1951.4166666666661</c:v>
                </c:pt>
                <c:pt idx="18">
                  <c:v>1951.5</c:v>
                </c:pt>
                <c:pt idx="19">
                  <c:v>1951.583333333331</c:v>
                </c:pt>
                <c:pt idx="20">
                  <c:v>1951.6666666666649</c:v>
                </c:pt>
                <c:pt idx="21">
                  <c:v>1951.749999999998</c:v>
                </c:pt>
                <c:pt idx="22">
                  <c:v>1951.833333333331</c:v>
                </c:pt>
                <c:pt idx="23">
                  <c:v>1951.9166666666649</c:v>
                </c:pt>
                <c:pt idx="24">
                  <c:v>1951.999999999998</c:v>
                </c:pt>
                <c:pt idx="25">
                  <c:v>1952.083333333331</c:v>
                </c:pt>
                <c:pt idx="26">
                  <c:v>1952.1666666666649</c:v>
                </c:pt>
                <c:pt idx="27">
                  <c:v>1952.249999999998</c:v>
                </c:pt>
                <c:pt idx="28">
                  <c:v>1952.333333333331</c:v>
                </c:pt>
                <c:pt idx="29">
                  <c:v>1952.4166666666649</c:v>
                </c:pt>
                <c:pt idx="30">
                  <c:v>1952.499999999998</c:v>
                </c:pt>
                <c:pt idx="31">
                  <c:v>1952.583333333331</c:v>
                </c:pt>
                <c:pt idx="32">
                  <c:v>1952.666666666664</c:v>
                </c:pt>
                <c:pt idx="33">
                  <c:v>1952.749999999997</c:v>
                </c:pt>
                <c:pt idx="34">
                  <c:v>1952.833333333331</c:v>
                </c:pt>
                <c:pt idx="35">
                  <c:v>1952.916666666664</c:v>
                </c:pt>
                <c:pt idx="36">
                  <c:v>1952.999999999997</c:v>
                </c:pt>
                <c:pt idx="37">
                  <c:v>1953.0833333333301</c:v>
                </c:pt>
                <c:pt idx="38">
                  <c:v>1953.166666666664</c:v>
                </c:pt>
                <c:pt idx="39">
                  <c:v>1953.249999999997</c:v>
                </c:pt>
                <c:pt idx="40">
                  <c:v>1953.3333333333301</c:v>
                </c:pt>
                <c:pt idx="41">
                  <c:v>1953.416666666664</c:v>
                </c:pt>
                <c:pt idx="42">
                  <c:v>1953.499999999997</c:v>
                </c:pt>
                <c:pt idx="43">
                  <c:v>1953.5833333333301</c:v>
                </c:pt>
                <c:pt idx="44">
                  <c:v>1953.6666666666631</c:v>
                </c:pt>
                <c:pt idx="45">
                  <c:v>1953.749999999997</c:v>
                </c:pt>
                <c:pt idx="46">
                  <c:v>1953.8333333333301</c:v>
                </c:pt>
                <c:pt idx="47">
                  <c:v>1953.9166666666631</c:v>
                </c:pt>
                <c:pt idx="48">
                  <c:v>1953.9999999999959</c:v>
                </c:pt>
                <c:pt idx="49">
                  <c:v>1954.083333333328</c:v>
                </c:pt>
                <c:pt idx="50">
                  <c:v>1954.1666666666631</c:v>
                </c:pt>
                <c:pt idx="51">
                  <c:v>1954.2499999999959</c:v>
                </c:pt>
                <c:pt idx="52">
                  <c:v>1954.333333333328</c:v>
                </c:pt>
                <c:pt idx="53">
                  <c:v>1954.4166666666631</c:v>
                </c:pt>
                <c:pt idx="54">
                  <c:v>1954.4999999999959</c:v>
                </c:pt>
                <c:pt idx="55">
                  <c:v>1954.583333333328</c:v>
                </c:pt>
                <c:pt idx="56">
                  <c:v>1954.6666666666631</c:v>
                </c:pt>
                <c:pt idx="57">
                  <c:v>1954.7499999999959</c:v>
                </c:pt>
                <c:pt idx="58">
                  <c:v>1954.833333333328</c:v>
                </c:pt>
                <c:pt idx="59">
                  <c:v>1954.9166666666631</c:v>
                </c:pt>
                <c:pt idx="60">
                  <c:v>1954.999999999995</c:v>
                </c:pt>
                <c:pt idx="61">
                  <c:v>1955.083333333328</c:v>
                </c:pt>
                <c:pt idx="62">
                  <c:v>1955.166666666662</c:v>
                </c:pt>
                <c:pt idx="63">
                  <c:v>1955.249999999995</c:v>
                </c:pt>
                <c:pt idx="64">
                  <c:v>1955.333333333328</c:v>
                </c:pt>
                <c:pt idx="65">
                  <c:v>1955.416666666662</c:v>
                </c:pt>
                <c:pt idx="66">
                  <c:v>1955.499999999995</c:v>
                </c:pt>
                <c:pt idx="67">
                  <c:v>1955.583333333328</c:v>
                </c:pt>
                <c:pt idx="68">
                  <c:v>1955.666666666662</c:v>
                </c:pt>
                <c:pt idx="69">
                  <c:v>1955.749999999995</c:v>
                </c:pt>
                <c:pt idx="70">
                  <c:v>1955.833333333328</c:v>
                </c:pt>
                <c:pt idx="71">
                  <c:v>1955.916666666662</c:v>
                </c:pt>
                <c:pt idx="72">
                  <c:v>1955.999999999995</c:v>
                </c:pt>
                <c:pt idx="73">
                  <c:v>1956.083333333328</c:v>
                </c:pt>
                <c:pt idx="74">
                  <c:v>1956.1666666666611</c:v>
                </c:pt>
                <c:pt idx="75">
                  <c:v>1956.2499999999941</c:v>
                </c:pt>
                <c:pt idx="76">
                  <c:v>1956.333333333326</c:v>
                </c:pt>
                <c:pt idx="77">
                  <c:v>1956.4166666666611</c:v>
                </c:pt>
                <c:pt idx="78">
                  <c:v>1956.4999999999941</c:v>
                </c:pt>
                <c:pt idx="79">
                  <c:v>1956.583333333326</c:v>
                </c:pt>
                <c:pt idx="80">
                  <c:v>1956.6666666666611</c:v>
                </c:pt>
                <c:pt idx="81">
                  <c:v>1956.7499999999941</c:v>
                </c:pt>
                <c:pt idx="82">
                  <c:v>1956.833333333326</c:v>
                </c:pt>
                <c:pt idx="83">
                  <c:v>1956.9166666666611</c:v>
                </c:pt>
                <c:pt idx="84">
                  <c:v>1956.9999999999941</c:v>
                </c:pt>
                <c:pt idx="85">
                  <c:v>1957.083333333326</c:v>
                </c:pt>
                <c:pt idx="86">
                  <c:v>1957.1666666666599</c:v>
                </c:pt>
                <c:pt idx="87">
                  <c:v>1957.249999999993</c:v>
                </c:pt>
                <c:pt idx="88">
                  <c:v>1957.333333333326</c:v>
                </c:pt>
                <c:pt idx="89">
                  <c:v>1957.4166666666599</c:v>
                </c:pt>
                <c:pt idx="90">
                  <c:v>1957.499999999993</c:v>
                </c:pt>
                <c:pt idx="91">
                  <c:v>1957.583333333326</c:v>
                </c:pt>
                <c:pt idx="92">
                  <c:v>1957.6666666666599</c:v>
                </c:pt>
                <c:pt idx="93">
                  <c:v>1957.749999999993</c:v>
                </c:pt>
                <c:pt idx="94">
                  <c:v>1957.833333333326</c:v>
                </c:pt>
                <c:pt idx="95">
                  <c:v>1957.9166666666599</c:v>
                </c:pt>
                <c:pt idx="96">
                  <c:v>1957.999999999993</c:v>
                </c:pt>
                <c:pt idx="97">
                  <c:v>1958.083333333326</c:v>
                </c:pt>
                <c:pt idx="98">
                  <c:v>1958.1666666666599</c:v>
                </c:pt>
                <c:pt idx="99">
                  <c:v>1958.249999999992</c:v>
                </c:pt>
                <c:pt idx="100">
                  <c:v>1958.333333333326</c:v>
                </c:pt>
                <c:pt idx="101">
                  <c:v>1958.4166666666599</c:v>
                </c:pt>
                <c:pt idx="102">
                  <c:v>1958.499999999992</c:v>
                </c:pt>
                <c:pt idx="103">
                  <c:v>1958.5833333333251</c:v>
                </c:pt>
                <c:pt idx="104">
                  <c:v>1958.6666666666599</c:v>
                </c:pt>
                <c:pt idx="105">
                  <c:v>1958.749999999992</c:v>
                </c:pt>
                <c:pt idx="106">
                  <c:v>1958.8333333333251</c:v>
                </c:pt>
                <c:pt idx="107">
                  <c:v>1958.9166666666599</c:v>
                </c:pt>
                <c:pt idx="108">
                  <c:v>1958.999999999992</c:v>
                </c:pt>
                <c:pt idx="109">
                  <c:v>1959.0833333333251</c:v>
                </c:pt>
                <c:pt idx="110">
                  <c:v>1959.1666666666581</c:v>
                </c:pt>
                <c:pt idx="111">
                  <c:v>1959.249999999992</c:v>
                </c:pt>
                <c:pt idx="112">
                  <c:v>1959.3333333333251</c:v>
                </c:pt>
                <c:pt idx="113">
                  <c:v>1959.4166666666581</c:v>
                </c:pt>
                <c:pt idx="114">
                  <c:v>1959.4999999999909</c:v>
                </c:pt>
                <c:pt idx="115">
                  <c:v>1959.583333333323</c:v>
                </c:pt>
                <c:pt idx="116">
                  <c:v>1959.6666666666581</c:v>
                </c:pt>
                <c:pt idx="117">
                  <c:v>1959.7499999999909</c:v>
                </c:pt>
                <c:pt idx="118">
                  <c:v>1959.833333333323</c:v>
                </c:pt>
                <c:pt idx="119">
                  <c:v>1959.9166666666581</c:v>
                </c:pt>
                <c:pt idx="120">
                  <c:v>1959.9999999999909</c:v>
                </c:pt>
                <c:pt idx="121">
                  <c:v>1960.083333333323</c:v>
                </c:pt>
                <c:pt idx="122">
                  <c:v>1960.1666666666581</c:v>
                </c:pt>
                <c:pt idx="123">
                  <c:v>1960.2499999999909</c:v>
                </c:pt>
                <c:pt idx="124">
                  <c:v>1960.333333333323</c:v>
                </c:pt>
                <c:pt idx="125">
                  <c:v>1960.4166666666581</c:v>
                </c:pt>
                <c:pt idx="126">
                  <c:v>1960.49999999999</c:v>
                </c:pt>
                <c:pt idx="127">
                  <c:v>1960.583333333323</c:v>
                </c:pt>
                <c:pt idx="128">
                  <c:v>1960.666666666657</c:v>
                </c:pt>
                <c:pt idx="129">
                  <c:v>1960.74999999999</c:v>
                </c:pt>
                <c:pt idx="130">
                  <c:v>1960.833333333323</c:v>
                </c:pt>
                <c:pt idx="131">
                  <c:v>1960.916666666657</c:v>
                </c:pt>
                <c:pt idx="132">
                  <c:v>1960.99999999999</c:v>
                </c:pt>
                <c:pt idx="133">
                  <c:v>1961.083333333323</c:v>
                </c:pt>
                <c:pt idx="134">
                  <c:v>1961.166666666657</c:v>
                </c:pt>
                <c:pt idx="135">
                  <c:v>1961.24999999999</c:v>
                </c:pt>
                <c:pt idx="136">
                  <c:v>1961.333333333323</c:v>
                </c:pt>
                <c:pt idx="137">
                  <c:v>1961.416666666657</c:v>
                </c:pt>
                <c:pt idx="138">
                  <c:v>1961.49999999999</c:v>
                </c:pt>
                <c:pt idx="139">
                  <c:v>1961.583333333323</c:v>
                </c:pt>
                <c:pt idx="140">
                  <c:v>1961.6666666666561</c:v>
                </c:pt>
                <c:pt idx="141">
                  <c:v>1961.74999999999</c:v>
                </c:pt>
                <c:pt idx="142">
                  <c:v>1961.833333333321</c:v>
                </c:pt>
                <c:pt idx="143">
                  <c:v>1961.9166666666561</c:v>
                </c:pt>
                <c:pt idx="144">
                  <c:v>1961.99999999999</c:v>
                </c:pt>
                <c:pt idx="145">
                  <c:v>1962.083333333321</c:v>
                </c:pt>
                <c:pt idx="146">
                  <c:v>1962.1666666666561</c:v>
                </c:pt>
                <c:pt idx="147">
                  <c:v>1962.24999999999</c:v>
                </c:pt>
                <c:pt idx="148">
                  <c:v>1962.333333333321</c:v>
                </c:pt>
                <c:pt idx="149">
                  <c:v>1962.4166666666561</c:v>
                </c:pt>
                <c:pt idx="150">
                  <c:v>1962.49999999999</c:v>
                </c:pt>
                <c:pt idx="151">
                  <c:v>1962.583333333321</c:v>
                </c:pt>
                <c:pt idx="152">
                  <c:v>1962.6666666666549</c:v>
                </c:pt>
                <c:pt idx="153">
                  <c:v>1962.7499999999879</c:v>
                </c:pt>
                <c:pt idx="154">
                  <c:v>1962.833333333321</c:v>
                </c:pt>
                <c:pt idx="155">
                  <c:v>1962.9166666666549</c:v>
                </c:pt>
                <c:pt idx="156">
                  <c:v>1962.9999999999879</c:v>
                </c:pt>
                <c:pt idx="157">
                  <c:v>1963.083333333321</c:v>
                </c:pt>
                <c:pt idx="158">
                  <c:v>1963.1666666666549</c:v>
                </c:pt>
                <c:pt idx="159">
                  <c:v>1963.2499999999879</c:v>
                </c:pt>
                <c:pt idx="160">
                  <c:v>1963.333333333321</c:v>
                </c:pt>
                <c:pt idx="161">
                  <c:v>1963.4166666666549</c:v>
                </c:pt>
                <c:pt idx="162">
                  <c:v>1963.4999999999879</c:v>
                </c:pt>
                <c:pt idx="163">
                  <c:v>1963.583333333321</c:v>
                </c:pt>
                <c:pt idx="164">
                  <c:v>1963.666666666654</c:v>
                </c:pt>
                <c:pt idx="165">
                  <c:v>1963.749999999987</c:v>
                </c:pt>
                <c:pt idx="166">
                  <c:v>1963.833333333321</c:v>
                </c:pt>
                <c:pt idx="167">
                  <c:v>1963.916666666654</c:v>
                </c:pt>
                <c:pt idx="168">
                  <c:v>1963.999999999987</c:v>
                </c:pt>
                <c:pt idx="169">
                  <c:v>1964.0833333333201</c:v>
                </c:pt>
                <c:pt idx="170">
                  <c:v>1964.166666666654</c:v>
                </c:pt>
                <c:pt idx="171">
                  <c:v>1964.249999999987</c:v>
                </c:pt>
                <c:pt idx="172">
                  <c:v>1964.3333333333201</c:v>
                </c:pt>
                <c:pt idx="173">
                  <c:v>1964.416666666654</c:v>
                </c:pt>
                <c:pt idx="174">
                  <c:v>1964.499999999987</c:v>
                </c:pt>
                <c:pt idx="175">
                  <c:v>1964.5833333333201</c:v>
                </c:pt>
                <c:pt idx="176">
                  <c:v>1964.6666666666531</c:v>
                </c:pt>
                <c:pt idx="177">
                  <c:v>1964.749999999987</c:v>
                </c:pt>
                <c:pt idx="178">
                  <c:v>1964.8333333333201</c:v>
                </c:pt>
                <c:pt idx="179">
                  <c:v>1964.9166666666531</c:v>
                </c:pt>
                <c:pt idx="180">
                  <c:v>1964.9999999999859</c:v>
                </c:pt>
                <c:pt idx="181">
                  <c:v>1965.083333333318</c:v>
                </c:pt>
                <c:pt idx="182">
                  <c:v>1965.1666666666531</c:v>
                </c:pt>
                <c:pt idx="183">
                  <c:v>1965.2499999999859</c:v>
                </c:pt>
                <c:pt idx="184">
                  <c:v>1965.333333333318</c:v>
                </c:pt>
                <c:pt idx="185">
                  <c:v>1965.4166666666531</c:v>
                </c:pt>
                <c:pt idx="186">
                  <c:v>1965.4999999999859</c:v>
                </c:pt>
                <c:pt idx="187">
                  <c:v>1965.583333333318</c:v>
                </c:pt>
                <c:pt idx="188">
                  <c:v>1965.6666666666531</c:v>
                </c:pt>
                <c:pt idx="189">
                  <c:v>1965.7499999999859</c:v>
                </c:pt>
                <c:pt idx="190">
                  <c:v>1965.833333333318</c:v>
                </c:pt>
                <c:pt idx="191">
                  <c:v>1965.9166666666531</c:v>
                </c:pt>
                <c:pt idx="192">
                  <c:v>1965.999999999985</c:v>
                </c:pt>
                <c:pt idx="193">
                  <c:v>1966.083333333318</c:v>
                </c:pt>
                <c:pt idx="194">
                  <c:v>1966.166666666652</c:v>
                </c:pt>
                <c:pt idx="195">
                  <c:v>1966.249999999985</c:v>
                </c:pt>
                <c:pt idx="196">
                  <c:v>1966.333333333318</c:v>
                </c:pt>
                <c:pt idx="197">
                  <c:v>1966.416666666652</c:v>
                </c:pt>
                <c:pt idx="198">
                  <c:v>1966.499999999985</c:v>
                </c:pt>
                <c:pt idx="199">
                  <c:v>1966.583333333318</c:v>
                </c:pt>
                <c:pt idx="200">
                  <c:v>1966.666666666652</c:v>
                </c:pt>
                <c:pt idx="201">
                  <c:v>1966.749999999985</c:v>
                </c:pt>
                <c:pt idx="202">
                  <c:v>1966.833333333318</c:v>
                </c:pt>
                <c:pt idx="203">
                  <c:v>1966.916666666652</c:v>
                </c:pt>
                <c:pt idx="204">
                  <c:v>1966.999999999985</c:v>
                </c:pt>
                <c:pt idx="205">
                  <c:v>1967.083333333318</c:v>
                </c:pt>
                <c:pt idx="206">
                  <c:v>1967.1666666666511</c:v>
                </c:pt>
                <c:pt idx="207">
                  <c:v>1967.2499999999841</c:v>
                </c:pt>
                <c:pt idx="208">
                  <c:v>1967.333333333316</c:v>
                </c:pt>
                <c:pt idx="209">
                  <c:v>1967.4166666666511</c:v>
                </c:pt>
                <c:pt idx="210">
                  <c:v>1967.4999999999841</c:v>
                </c:pt>
                <c:pt idx="211">
                  <c:v>1967.583333333316</c:v>
                </c:pt>
                <c:pt idx="212">
                  <c:v>1967.6666666666511</c:v>
                </c:pt>
                <c:pt idx="213">
                  <c:v>1967.7499999999841</c:v>
                </c:pt>
                <c:pt idx="214">
                  <c:v>1967.833333333316</c:v>
                </c:pt>
                <c:pt idx="215">
                  <c:v>1967.9166666666511</c:v>
                </c:pt>
                <c:pt idx="216">
                  <c:v>1967.9999999999841</c:v>
                </c:pt>
                <c:pt idx="217">
                  <c:v>1968.083333333316</c:v>
                </c:pt>
                <c:pt idx="218">
                  <c:v>1968.1666666666499</c:v>
                </c:pt>
                <c:pt idx="219">
                  <c:v>1968.2499999999829</c:v>
                </c:pt>
                <c:pt idx="220">
                  <c:v>1968.333333333316</c:v>
                </c:pt>
                <c:pt idx="221">
                  <c:v>1968.4166666666499</c:v>
                </c:pt>
                <c:pt idx="222">
                  <c:v>1968.4999999999829</c:v>
                </c:pt>
                <c:pt idx="223">
                  <c:v>1968.583333333316</c:v>
                </c:pt>
                <c:pt idx="224">
                  <c:v>1968.6666666666499</c:v>
                </c:pt>
                <c:pt idx="225">
                  <c:v>1968.7499999999829</c:v>
                </c:pt>
                <c:pt idx="226">
                  <c:v>1968.833333333316</c:v>
                </c:pt>
                <c:pt idx="227">
                  <c:v>1968.9166666666499</c:v>
                </c:pt>
                <c:pt idx="228">
                  <c:v>1968.9999999999829</c:v>
                </c:pt>
                <c:pt idx="229">
                  <c:v>1969.083333333316</c:v>
                </c:pt>
                <c:pt idx="230">
                  <c:v>1969.1666666666499</c:v>
                </c:pt>
                <c:pt idx="231">
                  <c:v>1969.249999999982</c:v>
                </c:pt>
                <c:pt idx="232">
                  <c:v>1969.3333333333151</c:v>
                </c:pt>
                <c:pt idx="233">
                  <c:v>1969.4166666666499</c:v>
                </c:pt>
                <c:pt idx="234">
                  <c:v>1969.499999999982</c:v>
                </c:pt>
                <c:pt idx="235">
                  <c:v>1969.5833333333151</c:v>
                </c:pt>
                <c:pt idx="236">
                  <c:v>1969.6666666666499</c:v>
                </c:pt>
                <c:pt idx="237">
                  <c:v>1969.749999999982</c:v>
                </c:pt>
                <c:pt idx="238">
                  <c:v>1969.8333333333151</c:v>
                </c:pt>
                <c:pt idx="239">
                  <c:v>1969.9166666666499</c:v>
                </c:pt>
                <c:pt idx="240">
                  <c:v>1969.999999999982</c:v>
                </c:pt>
                <c:pt idx="241">
                  <c:v>1970.0833333333151</c:v>
                </c:pt>
                <c:pt idx="242">
                  <c:v>1970.1666666666481</c:v>
                </c:pt>
                <c:pt idx="243">
                  <c:v>1970.249999999982</c:v>
                </c:pt>
                <c:pt idx="244">
                  <c:v>1970.3333333333151</c:v>
                </c:pt>
                <c:pt idx="245">
                  <c:v>1970.4166666666481</c:v>
                </c:pt>
                <c:pt idx="246">
                  <c:v>1970.4999999999809</c:v>
                </c:pt>
                <c:pt idx="247">
                  <c:v>1970.583333333313</c:v>
                </c:pt>
                <c:pt idx="248">
                  <c:v>1970.6666666666481</c:v>
                </c:pt>
                <c:pt idx="249">
                  <c:v>1970.7499999999809</c:v>
                </c:pt>
                <c:pt idx="250">
                  <c:v>1970.833333333313</c:v>
                </c:pt>
                <c:pt idx="251">
                  <c:v>1970.9166666666481</c:v>
                </c:pt>
                <c:pt idx="252">
                  <c:v>1970.9999999999809</c:v>
                </c:pt>
                <c:pt idx="253">
                  <c:v>1971.083333333313</c:v>
                </c:pt>
                <c:pt idx="254">
                  <c:v>1971.1666666666481</c:v>
                </c:pt>
                <c:pt idx="255">
                  <c:v>1971.2499999999809</c:v>
                </c:pt>
                <c:pt idx="256">
                  <c:v>1971.333333333313</c:v>
                </c:pt>
                <c:pt idx="257">
                  <c:v>1971.4166666666481</c:v>
                </c:pt>
                <c:pt idx="258">
                  <c:v>1971.49999999998</c:v>
                </c:pt>
                <c:pt idx="259">
                  <c:v>1971.583333333313</c:v>
                </c:pt>
                <c:pt idx="260">
                  <c:v>1971.666666666647</c:v>
                </c:pt>
                <c:pt idx="261">
                  <c:v>1971.74999999998</c:v>
                </c:pt>
                <c:pt idx="262">
                  <c:v>1971.833333333313</c:v>
                </c:pt>
                <c:pt idx="263">
                  <c:v>1971.916666666647</c:v>
                </c:pt>
                <c:pt idx="264">
                  <c:v>1971.99999999998</c:v>
                </c:pt>
                <c:pt idx="265">
                  <c:v>1972.083333333313</c:v>
                </c:pt>
                <c:pt idx="266">
                  <c:v>1972.166666666647</c:v>
                </c:pt>
                <c:pt idx="267">
                  <c:v>1972.24999999998</c:v>
                </c:pt>
                <c:pt idx="268">
                  <c:v>1972.333333333313</c:v>
                </c:pt>
                <c:pt idx="269">
                  <c:v>1972.416666666647</c:v>
                </c:pt>
                <c:pt idx="270">
                  <c:v>1972.49999999998</c:v>
                </c:pt>
                <c:pt idx="271">
                  <c:v>1972.583333333313</c:v>
                </c:pt>
                <c:pt idx="272">
                  <c:v>1972.6666666666461</c:v>
                </c:pt>
                <c:pt idx="273">
                  <c:v>1972.74999999998</c:v>
                </c:pt>
                <c:pt idx="274">
                  <c:v>1972.8333333333121</c:v>
                </c:pt>
                <c:pt idx="275">
                  <c:v>1972.9166666666461</c:v>
                </c:pt>
                <c:pt idx="276">
                  <c:v>1972.99999999998</c:v>
                </c:pt>
                <c:pt idx="277">
                  <c:v>1973.0833333333121</c:v>
                </c:pt>
                <c:pt idx="278">
                  <c:v>1973.1666666666461</c:v>
                </c:pt>
                <c:pt idx="279">
                  <c:v>1973.24999999998</c:v>
                </c:pt>
                <c:pt idx="280">
                  <c:v>1973.3333333333121</c:v>
                </c:pt>
                <c:pt idx="281">
                  <c:v>1973.4166666666461</c:v>
                </c:pt>
                <c:pt idx="282">
                  <c:v>1973.49999999998</c:v>
                </c:pt>
                <c:pt idx="283">
                  <c:v>1973.583333333311</c:v>
                </c:pt>
                <c:pt idx="284">
                  <c:v>1973.6666666666449</c:v>
                </c:pt>
                <c:pt idx="285">
                  <c:v>1973.7499999999779</c:v>
                </c:pt>
                <c:pt idx="286">
                  <c:v>1973.833333333311</c:v>
                </c:pt>
                <c:pt idx="287">
                  <c:v>1973.9166666666449</c:v>
                </c:pt>
                <c:pt idx="288">
                  <c:v>1973.9999999999779</c:v>
                </c:pt>
                <c:pt idx="289">
                  <c:v>1974.083333333311</c:v>
                </c:pt>
                <c:pt idx="290">
                  <c:v>1974.1666666666449</c:v>
                </c:pt>
                <c:pt idx="291">
                  <c:v>1974.2499999999779</c:v>
                </c:pt>
                <c:pt idx="292">
                  <c:v>1974.333333333311</c:v>
                </c:pt>
                <c:pt idx="293">
                  <c:v>1974.4166666666449</c:v>
                </c:pt>
                <c:pt idx="294">
                  <c:v>1974.4999999999779</c:v>
                </c:pt>
                <c:pt idx="295">
                  <c:v>1974.583333333311</c:v>
                </c:pt>
                <c:pt idx="296">
                  <c:v>1974.666666666644</c:v>
                </c:pt>
                <c:pt idx="297">
                  <c:v>1974.749999999977</c:v>
                </c:pt>
                <c:pt idx="298">
                  <c:v>1974.8333333333101</c:v>
                </c:pt>
                <c:pt idx="299">
                  <c:v>1974.916666666644</c:v>
                </c:pt>
                <c:pt idx="300">
                  <c:v>1974.999999999977</c:v>
                </c:pt>
                <c:pt idx="301">
                  <c:v>1975.0833333333101</c:v>
                </c:pt>
                <c:pt idx="302">
                  <c:v>1975.166666666644</c:v>
                </c:pt>
                <c:pt idx="303">
                  <c:v>1975.249999999977</c:v>
                </c:pt>
                <c:pt idx="304">
                  <c:v>1975.3333333333101</c:v>
                </c:pt>
                <c:pt idx="305">
                  <c:v>1975.416666666644</c:v>
                </c:pt>
                <c:pt idx="306">
                  <c:v>1975.499999999977</c:v>
                </c:pt>
                <c:pt idx="307">
                  <c:v>1975.5833333333101</c:v>
                </c:pt>
                <c:pt idx="308">
                  <c:v>1975.6666666666431</c:v>
                </c:pt>
                <c:pt idx="309">
                  <c:v>1975.749999999977</c:v>
                </c:pt>
                <c:pt idx="310">
                  <c:v>1975.8333333333101</c:v>
                </c:pt>
                <c:pt idx="311">
                  <c:v>1975.9166666666431</c:v>
                </c:pt>
                <c:pt idx="312">
                  <c:v>1975.9999999999759</c:v>
                </c:pt>
                <c:pt idx="313">
                  <c:v>1976.083333333308</c:v>
                </c:pt>
                <c:pt idx="314">
                  <c:v>1976.1666666666431</c:v>
                </c:pt>
                <c:pt idx="315">
                  <c:v>1976.2499999999759</c:v>
                </c:pt>
                <c:pt idx="316">
                  <c:v>1976.333333333308</c:v>
                </c:pt>
                <c:pt idx="317">
                  <c:v>1976.4166666666431</c:v>
                </c:pt>
                <c:pt idx="318">
                  <c:v>1976.4999999999759</c:v>
                </c:pt>
                <c:pt idx="319">
                  <c:v>1976.583333333308</c:v>
                </c:pt>
                <c:pt idx="320">
                  <c:v>1976.6666666666431</c:v>
                </c:pt>
                <c:pt idx="321">
                  <c:v>1976.7499999999759</c:v>
                </c:pt>
                <c:pt idx="322">
                  <c:v>1976.833333333308</c:v>
                </c:pt>
                <c:pt idx="323">
                  <c:v>1976.9166666666431</c:v>
                </c:pt>
                <c:pt idx="324">
                  <c:v>1976.999999999975</c:v>
                </c:pt>
                <c:pt idx="325">
                  <c:v>1977.083333333308</c:v>
                </c:pt>
                <c:pt idx="326">
                  <c:v>1977.166666666642</c:v>
                </c:pt>
                <c:pt idx="327">
                  <c:v>1977.249999999975</c:v>
                </c:pt>
                <c:pt idx="328">
                  <c:v>1977.333333333308</c:v>
                </c:pt>
                <c:pt idx="329">
                  <c:v>1977.416666666642</c:v>
                </c:pt>
                <c:pt idx="330">
                  <c:v>1977.499999999975</c:v>
                </c:pt>
                <c:pt idx="331">
                  <c:v>1977.583333333308</c:v>
                </c:pt>
                <c:pt idx="332">
                  <c:v>1977.666666666642</c:v>
                </c:pt>
                <c:pt idx="333">
                  <c:v>1977.749999999975</c:v>
                </c:pt>
                <c:pt idx="334">
                  <c:v>1977.833333333308</c:v>
                </c:pt>
                <c:pt idx="335">
                  <c:v>1977.916666666642</c:v>
                </c:pt>
                <c:pt idx="336">
                  <c:v>1977.999999999975</c:v>
                </c:pt>
                <c:pt idx="337">
                  <c:v>1978.083333333308</c:v>
                </c:pt>
                <c:pt idx="338">
                  <c:v>1978.166666666641</c:v>
                </c:pt>
                <c:pt idx="339">
                  <c:v>1978.2499999999741</c:v>
                </c:pt>
                <c:pt idx="340">
                  <c:v>1978.3333333333071</c:v>
                </c:pt>
                <c:pt idx="341">
                  <c:v>1978.416666666641</c:v>
                </c:pt>
                <c:pt idx="342">
                  <c:v>1978.4999999999741</c:v>
                </c:pt>
                <c:pt idx="343">
                  <c:v>1978.5833333333071</c:v>
                </c:pt>
                <c:pt idx="344">
                  <c:v>1978.666666666641</c:v>
                </c:pt>
                <c:pt idx="345">
                  <c:v>1978.7499999999741</c:v>
                </c:pt>
                <c:pt idx="346">
                  <c:v>1978.8333333333071</c:v>
                </c:pt>
                <c:pt idx="347">
                  <c:v>1978.916666666641</c:v>
                </c:pt>
                <c:pt idx="348">
                  <c:v>1978.9999999999741</c:v>
                </c:pt>
                <c:pt idx="349">
                  <c:v>1979.083333333306</c:v>
                </c:pt>
                <c:pt idx="350">
                  <c:v>1979.1666666666399</c:v>
                </c:pt>
                <c:pt idx="351">
                  <c:v>1979.2499999999729</c:v>
                </c:pt>
                <c:pt idx="352">
                  <c:v>1979.333333333306</c:v>
                </c:pt>
                <c:pt idx="353">
                  <c:v>1979.4166666666399</c:v>
                </c:pt>
                <c:pt idx="354">
                  <c:v>1979.4999999999729</c:v>
                </c:pt>
                <c:pt idx="355">
                  <c:v>1979.583333333306</c:v>
                </c:pt>
                <c:pt idx="356">
                  <c:v>1979.6666666666399</c:v>
                </c:pt>
                <c:pt idx="357">
                  <c:v>1979.7499999999729</c:v>
                </c:pt>
                <c:pt idx="358">
                  <c:v>1979.833333333306</c:v>
                </c:pt>
                <c:pt idx="359">
                  <c:v>1979.9166666666399</c:v>
                </c:pt>
                <c:pt idx="360">
                  <c:v>1979.9999999999729</c:v>
                </c:pt>
                <c:pt idx="361">
                  <c:v>1980.083333333306</c:v>
                </c:pt>
                <c:pt idx="362">
                  <c:v>1980.1666666666399</c:v>
                </c:pt>
                <c:pt idx="363">
                  <c:v>1980.249999999972</c:v>
                </c:pt>
                <c:pt idx="364">
                  <c:v>1980.3333333333051</c:v>
                </c:pt>
                <c:pt idx="365">
                  <c:v>1980.4166666666399</c:v>
                </c:pt>
                <c:pt idx="366">
                  <c:v>1980.499999999972</c:v>
                </c:pt>
                <c:pt idx="367">
                  <c:v>1980.5833333333051</c:v>
                </c:pt>
                <c:pt idx="368">
                  <c:v>1980.6666666666399</c:v>
                </c:pt>
                <c:pt idx="369">
                  <c:v>1980.749999999972</c:v>
                </c:pt>
                <c:pt idx="370">
                  <c:v>1980.8333333333051</c:v>
                </c:pt>
                <c:pt idx="371">
                  <c:v>1980.9166666666399</c:v>
                </c:pt>
                <c:pt idx="372">
                  <c:v>1980.999999999972</c:v>
                </c:pt>
                <c:pt idx="373">
                  <c:v>1981.0833333333051</c:v>
                </c:pt>
                <c:pt idx="374">
                  <c:v>1981.1666666666381</c:v>
                </c:pt>
                <c:pt idx="375">
                  <c:v>1981.249999999972</c:v>
                </c:pt>
                <c:pt idx="376">
                  <c:v>1981.3333333333051</c:v>
                </c:pt>
                <c:pt idx="377">
                  <c:v>1981.4166666666381</c:v>
                </c:pt>
                <c:pt idx="378">
                  <c:v>1981.4999999999709</c:v>
                </c:pt>
                <c:pt idx="379">
                  <c:v>1981.583333333303</c:v>
                </c:pt>
                <c:pt idx="380">
                  <c:v>1981.6666666666381</c:v>
                </c:pt>
                <c:pt idx="381">
                  <c:v>1981.7499999999709</c:v>
                </c:pt>
                <c:pt idx="382">
                  <c:v>1981.833333333303</c:v>
                </c:pt>
                <c:pt idx="383">
                  <c:v>1981.9166666666381</c:v>
                </c:pt>
                <c:pt idx="384">
                  <c:v>1981.9999999999709</c:v>
                </c:pt>
                <c:pt idx="385">
                  <c:v>1982.083333333303</c:v>
                </c:pt>
                <c:pt idx="386">
                  <c:v>1982.1666666666381</c:v>
                </c:pt>
                <c:pt idx="387">
                  <c:v>1982.2499999999709</c:v>
                </c:pt>
                <c:pt idx="388">
                  <c:v>1982.333333333303</c:v>
                </c:pt>
                <c:pt idx="389">
                  <c:v>1982.4166666666381</c:v>
                </c:pt>
                <c:pt idx="390">
                  <c:v>1982.49999999997</c:v>
                </c:pt>
                <c:pt idx="391">
                  <c:v>1982.583333333303</c:v>
                </c:pt>
                <c:pt idx="392">
                  <c:v>1982.666666666637</c:v>
                </c:pt>
                <c:pt idx="393">
                  <c:v>1982.74999999997</c:v>
                </c:pt>
                <c:pt idx="394">
                  <c:v>1982.833333333303</c:v>
                </c:pt>
                <c:pt idx="395">
                  <c:v>1982.916666666637</c:v>
                </c:pt>
                <c:pt idx="396">
                  <c:v>1982.99999999997</c:v>
                </c:pt>
                <c:pt idx="397">
                  <c:v>1983.083333333303</c:v>
                </c:pt>
                <c:pt idx="398">
                  <c:v>1983.166666666637</c:v>
                </c:pt>
                <c:pt idx="399">
                  <c:v>1983.24999999997</c:v>
                </c:pt>
                <c:pt idx="400">
                  <c:v>1983.333333333303</c:v>
                </c:pt>
                <c:pt idx="401">
                  <c:v>1983.416666666637</c:v>
                </c:pt>
                <c:pt idx="402">
                  <c:v>1983.49999999997</c:v>
                </c:pt>
                <c:pt idx="403">
                  <c:v>1983.583333333303</c:v>
                </c:pt>
                <c:pt idx="404">
                  <c:v>1983.666666666636</c:v>
                </c:pt>
                <c:pt idx="405">
                  <c:v>1983.74999999997</c:v>
                </c:pt>
                <c:pt idx="406">
                  <c:v>1983.8333333333021</c:v>
                </c:pt>
                <c:pt idx="407">
                  <c:v>1983.916666666636</c:v>
                </c:pt>
                <c:pt idx="408">
                  <c:v>1983.99999999997</c:v>
                </c:pt>
                <c:pt idx="409">
                  <c:v>1984.0833333333021</c:v>
                </c:pt>
                <c:pt idx="410">
                  <c:v>1984.166666666636</c:v>
                </c:pt>
                <c:pt idx="411">
                  <c:v>1984.24999999997</c:v>
                </c:pt>
                <c:pt idx="412">
                  <c:v>1984.3333333333021</c:v>
                </c:pt>
                <c:pt idx="413">
                  <c:v>1984.416666666636</c:v>
                </c:pt>
                <c:pt idx="414">
                  <c:v>1984.49999999997</c:v>
                </c:pt>
                <c:pt idx="415">
                  <c:v>1984.583333333301</c:v>
                </c:pt>
                <c:pt idx="416">
                  <c:v>1984.6666666666349</c:v>
                </c:pt>
                <c:pt idx="417">
                  <c:v>1984.7499999999679</c:v>
                </c:pt>
                <c:pt idx="418">
                  <c:v>1984.833333333301</c:v>
                </c:pt>
                <c:pt idx="419">
                  <c:v>1984.9166666666349</c:v>
                </c:pt>
                <c:pt idx="420">
                  <c:v>1984.9999999999679</c:v>
                </c:pt>
                <c:pt idx="421">
                  <c:v>1985.083333333301</c:v>
                </c:pt>
                <c:pt idx="422">
                  <c:v>1985.1666666666349</c:v>
                </c:pt>
                <c:pt idx="423">
                  <c:v>1985.2499999999679</c:v>
                </c:pt>
                <c:pt idx="424">
                  <c:v>1985.333333333301</c:v>
                </c:pt>
                <c:pt idx="425">
                  <c:v>1985.4166666666349</c:v>
                </c:pt>
                <c:pt idx="426">
                  <c:v>1985.4999999999679</c:v>
                </c:pt>
                <c:pt idx="427">
                  <c:v>1985.583333333301</c:v>
                </c:pt>
                <c:pt idx="428">
                  <c:v>1985.666666666634</c:v>
                </c:pt>
                <c:pt idx="429">
                  <c:v>1985.749999999967</c:v>
                </c:pt>
                <c:pt idx="430">
                  <c:v>1985.8333333333001</c:v>
                </c:pt>
                <c:pt idx="431">
                  <c:v>1985.916666666634</c:v>
                </c:pt>
                <c:pt idx="432">
                  <c:v>1985.999999999967</c:v>
                </c:pt>
                <c:pt idx="433">
                  <c:v>1986.0833333333001</c:v>
                </c:pt>
                <c:pt idx="434">
                  <c:v>1986.166666666634</c:v>
                </c:pt>
                <c:pt idx="435">
                  <c:v>1986.249999999967</c:v>
                </c:pt>
                <c:pt idx="436">
                  <c:v>1986.3333333333001</c:v>
                </c:pt>
                <c:pt idx="437">
                  <c:v>1986.416666666634</c:v>
                </c:pt>
                <c:pt idx="438">
                  <c:v>1986.499999999967</c:v>
                </c:pt>
                <c:pt idx="439">
                  <c:v>1986.5833333333001</c:v>
                </c:pt>
                <c:pt idx="440">
                  <c:v>1986.6666666666331</c:v>
                </c:pt>
                <c:pt idx="441">
                  <c:v>1986.749999999967</c:v>
                </c:pt>
                <c:pt idx="442">
                  <c:v>1986.8333333333001</c:v>
                </c:pt>
                <c:pt idx="443">
                  <c:v>1986.9166666666331</c:v>
                </c:pt>
                <c:pt idx="444">
                  <c:v>1986.9999999999659</c:v>
                </c:pt>
                <c:pt idx="445">
                  <c:v>1987.0833333333001</c:v>
                </c:pt>
                <c:pt idx="446">
                  <c:v>1987.1666666666331</c:v>
                </c:pt>
                <c:pt idx="447">
                  <c:v>1987.2499999999659</c:v>
                </c:pt>
                <c:pt idx="448">
                  <c:v>1987.3333333332989</c:v>
                </c:pt>
                <c:pt idx="449">
                  <c:v>1987.4166666666331</c:v>
                </c:pt>
                <c:pt idx="450">
                  <c:v>1987.4999999999659</c:v>
                </c:pt>
                <c:pt idx="451">
                  <c:v>1987.5833333332989</c:v>
                </c:pt>
                <c:pt idx="452">
                  <c:v>1987.6666666666331</c:v>
                </c:pt>
                <c:pt idx="453">
                  <c:v>1987.7499999999659</c:v>
                </c:pt>
                <c:pt idx="454">
                  <c:v>1987.8333333332989</c:v>
                </c:pt>
                <c:pt idx="455">
                  <c:v>1987.9166666666331</c:v>
                </c:pt>
                <c:pt idx="456">
                  <c:v>1987.999999999965</c:v>
                </c:pt>
                <c:pt idx="457">
                  <c:v>1988.083333333298</c:v>
                </c:pt>
                <c:pt idx="458">
                  <c:v>1988.166666666632</c:v>
                </c:pt>
                <c:pt idx="459">
                  <c:v>1988.249999999965</c:v>
                </c:pt>
                <c:pt idx="460">
                  <c:v>1988.333333333298</c:v>
                </c:pt>
                <c:pt idx="461">
                  <c:v>1988.416666666632</c:v>
                </c:pt>
                <c:pt idx="462">
                  <c:v>1988.499999999965</c:v>
                </c:pt>
                <c:pt idx="463">
                  <c:v>1988.583333333298</c:v>
                </c:pt>
                <c:pt idx="464">
                  <c:v>1988.666666666631</c:v>
                </c:pt>
                <c:pt idx="465">
                  <c:v>1988.749999999965</c:v>
                </c:pt>
                <c:pt idx="466">
                  <c:v>1988.833333333298</c:v>
                </c:pt>
                <c:pt idx="467">
                  <c:v>1988.916666666631</c:v>
                </c:pt>
                <c:pt idx="468">
                  <c:v>1988.999999999965</c:v>
                </c:pt>
                <c:pt idx="469">
                  <c:v>1989.083333333298</c:v>
                </c:pt>
                <c:pt idx="470">
                  <c:v>1989.166666666631</c:v>
                </c:pt>
                <c:pt idx="471">
                  <c:v>1989.2499999999641</c:v>
                </c:pt>
                <c:pt idx="472">
                  <c:v>1989.333333333298</c:v>
                </c:pt>
                <c:pt idx="473">
                  <c:v>1989.416666666631</c:v>
                </c:pt>
                <c:pt idx="474">
                  <c:v>1989.4999999999641</c:v>
                </c:pt>
                <c:pt idx="475">
                  <c:v>1989.5833333332971</c:v>
                </c:pt>
                <c:pt idx="476">
                  <c:v>1989.666666666631</c:v>
                </c:pt>
                <c:pt idx="477">
                  <c:v>1989.7499999999641</c:v>
                </c:pt>
                <c:pt idx="478">
                  <c:v>1989.8333333332971</c:v>
                </c:pt>
                <c:pt idx="479">
                  <c:v>1989.916666666631</c:v>
                </c:pt>
                <c:pt idx="480">
                  <c:v>1989.9999999999641</c:v>
                </c:pt>
                <c:pt idx="481">
                  <c:v>1990.0833333332971</c:v>
                </c:pt>
                <c:pt idx="482">
                  <c:v>1990.1666666666299</c:v>
                </c:pt>
                <c:pt idx="483">
                  <c:v>1990.2499999999629</c:v>
                </c:pt>
                <c:pt idx="484">
                  <c:v>1990.333333333296</c:v>
                </c:pt>
                <c:pt idx="485">
                  <c:v>1990.4166666666299</c:v>
                </c:pt>
                <c:pt idx="486">
                  <c:v>1990.4999999999629</c:v>
                </c:pt>
                <c:pt idx="487">
                  <c:v>1990.583333333296</c:v>
                </c:pt>
                <c:pt idx="488">
                  <c:v>1990.6666666666299</c:v>
                </c:pt>
                <c:pt idx="489">
                  <c:v>1990.7499999999629</c:v>
                </c:pt>
                <c:pt idx="490">
                  <c:v>1990.833333333296</c:v>
                </c:pt>
                <c:pt idx="491">
                  <c:v>1990.9166666666299</c:v>
                </c:pt>
                <c:pt idx="492">
                  <c:v>1990.9999999999629</c:v>
                </c:pt>
                <c:pt idx="493">
                  <c:v>1991.083333333296</c:v>
                </c:pt>
                <c:pt idx="494">
                  <c:v>1991.1666666666299</c:v>
                </c:pt>
                <c:pt idx="495">
                  <c:v>1991.249999999962</c:v>
                </c:pt>
                <c:pt idx="496">
                  <c:v>1991.333333333296</c:v>
                </c:pt>
                <c:pt idx="497">
                  <c:v>1991.4166666666299</c:v>
                </c:pt>
                <c:pt idx="498">
                  <c:v>1991.499999999962</c:v>
                </c:pt>
                <c:pt idx="499">
                  <c:v>1991.5833333332951</c:v>
                </c:pt>
                <c:pt idx="500">
                  <c:v>1991.6666666666299</c:v>
                </c:pt>
                <c:pt idx="501">
                  <c:v>1991.749999999962</c:v>
                </c:pt>
                <c:pt idx="502">
                  <c:v>1991.8333333332951</c:v>
                </c:pt>
                <c:pt idx="503">
                  <c:v>1991.9166666666299</c:v>
                </c:pt>
                <c:pt idx="504">
                  <c:v>1991.999999999962</c:v>
                </c:pt>
                <c:pt idx="505">
                  <c:v>1992.0833333332951</c:v>
                </c:pt>
                <c:pt idx="506">
                  <c:v>1992.1666666666281</c:v>
                </c:pt>
                <c:pt idx="507">
                  <c:v>1992.249999999962</c:v>
                </c:pt>
                <c:pt idx="508">
                  <c:v>1992.3333333332951</c:v>
                </c:pt>
                <c:pt idx="509">
                  <c:v>1992.4166666666281</c:v>
                </c:pt>
                <c:pt idx="510">
                  <c:v>1992.4999999999609</c:v>
                </c:pt>
                <c:pt idx="511">
                  <c:v>1992.5833333332951</c:v>
                </c:pt>
                <c:pt idx="512">
                  <c:v>1992.6666666666281</c:v>
                </c:pt>
                <c:pt idx="513">
                  <c:v>1992.7499999999609</c:v>
                </c:pt>
                <c:pt idx="514">
                  <c:v>1992.8333333332939</c:v>
                </c:pt>
                <c:pt idx="515">
                  <c:v>1992.9166666666281</c:v>
                </c:pt>
                <c:pt idx="516">
                  <c:v>1992.9999999999609</c:v>
                </c:pt>
                <c:pt idx="517">
                  <c:v>1993.0833333332939</c:v>
                </c:pt>
                <c:pt idx="518">
                  <c:v>1993.1666666666281</c:v>
                </c:pt>
                <c:pt idx="519">
                  <c:v>1993.2499999999609</c:v>
                </c:pt>
                <c:pt idx="520">
                  <c:v>1993.3333333332939</c:v>
                </c:pt>
                <c:pt idx="521">
                  <c:v>1993.4166666666281</c:v>
                </c:pt>
                <c:pt idx="522">
                  <c:v>1993.49999999996</c:v>
                </c:pt>
                <c:pt idx="523">
                  <c:v>1993.583333333293</c:v>
                </c:pt>
                <c:pt idx="524">
                  <c:v>1993.666666666627</c:v>
                </c:pt>
                <c:pt idx="525">
                  <c:v>1993.74999999996</c:v>
                </c:pt>
                <c:pt idx="526">
                  <c:v>1993.833333333293</c:v>
                </c:pt>
                <c:pt idx="527">
                  <c:v>1993.916666666627</c:v>
                </c:pt>
                <c:pt idx="528">
                  <c:v>1993.99999999996</c:v>
                </c:pt>
                <c:pt idx="529">
                  <c:v>1994.083333333293</c:v>
                </c:pt>
                <c:pt idx="530">
                  <c:v>1994.166666666626</c:v>
                </c:pt>
                <c:pt idx="531">
                  <c:v>1994.24999999996</c:v>
                </c:pt>
                <c:pt idx="532">
                  <c:v>1994.333333333293</c:v>
                </c:pt>
                <c:pt idx="533">
                  <c:v>1994.416666666626</c:v>
                </c:pt>
                <c:pt idx="534">
                  <c:v>1994.49999999996</c:v>
                </c:pt>
                <c:pt idx="535">
                  <c:v>1994.583333333293</c:v>
                </c:pt>
                <c:pt idx="536">
                  <c:v>1994.666666666626</c:v>
                </c:pt>
                <c:pt idx="537">
                  <c:v>1994.74999999996</c:v>
                </c:pt>
                <c:pt idx="538">
                  <c:v>1994.833333333293</c:v>
                </c:pt>
                <c:pt idx="539">
                  <c:v>1994.916666666626</c:v>
                </c:pt>
                <c:pt idx="540">
                  <c:v>1994.99999999996</c:v>
                </c:pt>
                <c:pt idx="541">
                  <c:v>1995.0833333332921</c:v>
                </c:pt>
                <c:pt idx="542">
                  <c:v>1995.166666666626</c:v>
                </c:pt>
                <c:pt idx="543">
                  <c:v>1995.24999999996</c:v>
                </c:pt>
                <c:pt idx="544">
                  <c:v>1995.3333333332921</c:v>
                </c:pt>
                <c:pt idx="545">
                  <c:v>1995.416666666626</c:v>
                </c:pt>
                <c:pt idx="546">
                  <c:v>1995.49999999996</c:v>
                </c:pt>
                <c:pt idx="547">
                  <c:v>1995.5833333332921</c:v>
                </c:pt>
                <c:pt idx="548">
                  <c:v>1995.6666666666249</c:v>
                </c:pt>
                <c:pt idx="549">
                  <c:v>1995.7499999999579</c:v>
                </c:pt>
                <c:pt idx="550">
                  <c:v>1995.833333333291</c:v>
                </c:pt>
                <c:pt idx="551">
                  <c:v>1995.9166666666249</c:v>
                </c:pt>
                <c:pt idx="552">
                  <c:v>1995.9999999999579</c:v>
                </c:pt>
                <c:pt idx="553">
                  <c:v>1996.083333333291</c:v>
                </c:pt>
                <c:pt idx="554">
                  <c:v>1996.1666666666249</c:v>
                </c:pt>
                <c:pt idx="555">
                  <c:v>1996.2499999999579</c:v>
                </c:pt>
                <c:pt idx="556">
                  <c:v>1996.333333333291</c:v>
                </c:pt>
                <c:pt idx="557">
                  <c:v>1996.4166666666249</c:v>
                </c:pt>
                <c:pt idx="558">
                  <c:v>1996.4999999999579</c:v>
                </c:pt>
                <c:pt idx="559">
                  <c:v>1996.583333333291</c:v>
                </c:pt>
                <c:pt idx="560">
                  <c:v>1996.666666666624</c:v>
                </c:pt>
                <c:pt idx="561">
                  <c:v>1996.749999999957</c:v>
                </c:pt>
                <c:pt idx="562">
                  <c:v>1996.833333333291</c:v>
                </c:pt>
                <c:pt idx="563">
                  <c:v>1996.916666666624</c:v>
                </c:pt>
                <c:pt idx="564">
                  <c:v>1996.999999999957</c:v>
                </c:pt>
                <c:pt idx="565">
                  <c:v>1997.0833333332901</c:v>
                </c:pt>
                <c:pt idx="566">
                  <c:v>1997.166666666624</c:v>
                </c:pt>
                <c:pt idx="567">
                  <c:v>1997.249999999957</c:v>
                </c:pt>
                <c:pt idx="568">
                  <c:v>1997.3333333332901</c:v>
                </c:pt>
                <c:pt idx="569">
                  <c:v>1997.416666666624</c:v>
                </c:pt>
                <c:pt idx="570">
                  <c:v>1997.499999999957</c:v>
                </c:pt>
                <c:pt idx="571">
                  <c:v>1997.5833333332901</c:v>
                </c:pt>
                <c:pt idx="572">
                  <c:v>1997.6666666666231</c:v>
                </c:pt>
                <c:pt idx="573">
                  <c:v>1997.749999999957</c:v>
                </c:pt>
                <c:pt idx="574">
                  <c:v>1997.8333333332901</c:v>
                </c:pt>
                <c:pt idx="575">
                  <c:v>1997.9166666666231</c:v>
                </c:pt>
                <c:pt idx="576">
                  <c:v>1997.9999999999559</c:v>
                </c:pt>
                <c:pt idx="577">
                  <c:v>1998.0833333332901</c:v>
                </c:pt>
                <c:pt idx="578">
                  <c:v>1998.1666666666231</c:v>
                </c:pt>
                <c:pt idx="579">
                  <c:v>1998.2499999999559</c:v>
                </c:pt>
                <c:pt idx="580">
                  <c:v>1998.3333333332889</c:v>
                </c:pt>
                <c:pt idx="581">
                  <c:v>1998.4166666666231</c:v>
                </c:pt>
                <c:pt idx="582">
                  <c:v>1998.4999999999559</c:v>
                </c:pt>
                <c:pt idx="583">
                  <c:v>1998.5833333332889</c:v>
                </c:pt>
                <c:pt idx="584">
                  <c:v>1998.6666666666231</c:v>
                </c:pt>
                <c:pt idx="585">
                  <c:v>1998.7499999999559</c:v>
                </c:pt>
                <c:pt idx="586">
                  <c:v>1998.8333333332889</c:v>
                </c:pt>
                <c:pt idx="587">
                  <c:v>1998.9166666666231</c:v>
                </c:pt>
                <c:pt idx="588">
                  <c:v>1998.999999999955</c:v>
                </c:pt>
                <c:pt idx="589">
                  <c:v>1999.083333333288</c:v>
                </c:pt>
                <c:pt idx="590">
                  <c:v>1999.1666666666219</c:v>
                </c:pt>
                <c:pt idx="591">
                  <c:v>1999.249999999955</c:v>
                </c:pt>
                <c:pt idx="592">
                  <c:v>1999.333333333288</c:v>
                </c:pt>
                <c:pt idx="593">
                  <c:v>1999.4166666666219</c:v>
                </c:pt>
                <c:pt idx="594">
                  <c:v>1999.499999999955</c:v>
                </c:pt>
                <c:pt idx="595">
                  <c:v>1999.583333333288</c:v>
                </c:pt>
                <c:pt idx="596">
                  <c:v>1999.666666666621</c:v>
                </c:pt>
                <c:pt idx="597">
                  <c:v>1999.749999999955</c:v>
                </c:pt>
                <c:pt idx="598">
                  <c:v>1999.833333333288</c:v>
                </c:pt>
                <c:pt idx="599">
                  <c:v>1999.916666666621</c:v>
                </c:pt>
                <c:pt idx="600">
                  <c:v>1999.999999999955</c:v>
                </c:pt>
                <c:pt idx="601">
                  <c:v>2000.083333333288</c:v>
                </c:pt>
                <c:pt idx="602">
                  <c:v>2000.166666666621</c:v>
                </c:pt>
                <c:pt idx="603">
                  <c:v>2000.2499999999541</c:v>
                </c:pt>
                <c:pt idx="604">
                  <c:v>2000.333333333288</c:v>
                </c:pt>
                <c:pt idx="605">
                  <c:v>2000.416666666621</c:v>
                </c:pt>
                <c:pt idx="606">
                  <c:v>2000.4999999999541</c:v>
                </c:pt>
                <c:pt idx="607">
                  <c:v>2000.5833333332871</c:v>
                </c:pt>
                <c:pt idx="608">
                  <c:v>2000.666666666621</c:v>
                </c:pt>
                <c:pt idx="609">
                  <c:v>2000.7499999999541</c:v>
                </c:pt>
                <c:pt idx="610">
                  <c:v>2000.8333333332871</c:v>
                </c:pt>
                <c:pt idx="611">
                  <c:v>2000.916666666621</c:v>
                </c:pt>
                <c:pt idx="612">
                  <c:v>2000.9999999999541</c:v>
                </c:pt>
                <c:pt idx="613">
                  <c:v>2001.0833333332871</c:v>
                </c:pt>
                <c:pt idx="614">
                  <c:v>2001.1666666666199</c:v>
                </c:pt>
                <c:pt idx="615">
                  <c:v>2001.2499999999529</c:v>
                </c:pt>
                <c:pt idx="616">
                  <c:v>2001.333333333286</c:v>
                </c:pt>
                <c:pt idx="617">
                  <c:v>2001.4166666666199</c:v>
                </c:pt>
                <c:pt idx="618">
                  <c:v>2001.4999999999529</c:v>
                </c:pt>
                <c:pt idx="619">
                  <c:v>2001.583333333286</c:v>
                </c:pt>
                <c:pt idx="620">
                  <c:v>2001.6666666666199</c:v>
                </c:pt>
                <c:pt idx="621">
                  <c:v>2001.7499999999529</c:v>
                </c:pt>
                <c:pt idx="622">
                  <c:v>2001.833333333286</c:v>
                </c:pt>
                <c:pt idx="623">
                  <c:v>2001.9166666666199</c:v>
                </c:pt>
                <c:pt idx="624">
                  <c:v>2001.9999999999529</c:v>
                </c:pt>
                <c:pt idx="625">
                  <c:v>2002.083333333286</c:v>
                </c:pt>
                <c:pt idx="626">
                  <c:v>2002.1666666666199</c:v>
                </c:pt>
                <c:pt idx="627">
                  <c:v>2002.249999999952</c:v>
                </c:pt>
                <c:pt idx="628">
                  <c:v>2002.333333333286</c:v>
                </c:pt>
                <c:pt idx="629">
                  <c:v>2002.4166666666199</c:v>
                </c:pt>
                <c:pt idx="630">
                  <c:v>2002.499999999952</c:v>
                </c:pt>
                <c:pt idx="631">
                  <c:v>2002.5833333332851</c:v>
                </c:pt>
                <c:pt idx="632">
                  <c:v>2002.6666666666199</c:v>
                </c:pt>
                <c:pt idx="633">
                  <c:v>2002.749999999952</c:v>
                </c:pt>
                <c:pt idx="634">
                  <c:v>2002.8333333332851</c:v>
                </c:pt>
                <c:pt idx="635">
                  <c:v>2002.9166666666199</c:v>
                </c:pt>
                <c:pt idx="636">
                  <c:v>2002.999999999952</c:v>
                </c:pt>
                <c:pt idx="637">
                  <c:v>2003.0833333332851</c:v>
                </c:pt>
                <c:pt idx="638">
                  <c:v>2003.1666666666181</c:v>
                </c:pt>
                <c:pt idx="639">
                  <c:v>2003.249999999952</c:v>
                </c:pt>
                <c:pt idx="640">
                  <c:v>2003.3333333332851</c:v>
                </c:pt>
                <c:pt idx="641">
                  <c:v>2003.4166666666181</c:v>
                </c:pt>
                <c:pt idx="642">
                  <c:v>2003.4999999999509</c:v>
                </c:pt>
                <c:pt idx="643">
                  <c:v>2003.5833333332851</c:v>
                </c:pt>
                <c:pt idx="644">
                  <c:v>2003.6666666666181</c:v>
                </c:pt>
                <c:pt idx="645">
                  <c:v>2003.7499999999509</c:v>
                </c:pt>
                <c:pt idx="646">
                  <c:v>2003.8333333332839</c:v>
                </c:pt>
                <c:pt idx="647">
                  <c:v>2003.9166666666181</c:v>
                </c:pt>
                <c:pt idx="648">
                  <c:v>2003.9999999999509</c:v>
                </c:pt>
                <c:pt idx="649">
                  <c:v>2004.0833333332839</c:v>
                </c:pt>
                <c:pt idx="650">
                  <c:v>2004.1666666666181</c:v>
                </c:pt>
                <c:pt idx="651">
                  <c:v>2004.2499999999509</c:v>
                </c:pt>
                <c:pt idx="652">
                  <c:v>2004.3333333332839</c:v>
                </c:pt>
                <c:pt idx="653">
                  <c:v>2004.4166666666181</c:v>
                </c:pt>
                <c:pt idx="654">
                  <c:v>2004.49999999995</c:v>
                </c:pt>
                <c:pt idx="655">
                  <c:v>2004.583333333283</c:v>
                </c:pt>
                <c:pt idx="656">
                  <c:v>2004.6666666666169</c:v>
                </c:pt>
                <c:pt idx="657">
                  <c:v>2004.74999999995</c:v>
                </c:pt>
                <c:pt idx="658">
                  <c:v>2004.833333333283</c:v>
                </c:pt>
                <c:pt idx="659">
                  <c:v>2004.9166666666169</c:v>
                </c:pt>
                <c:pt idx="660">
                  <c:v>2004.99999999995</c:v>
                </c:pt>
                <c:pt idx="661">
                  <c:v>2005.083333333283</c:v>
                </c:pt>
                <c:pt idx="662">
                  <c:v>2005.166666666616</c:v>
                </c:pt>
                <c:pt idx="663">
                  <c:v>2005.24999999995</c:v>
                </c:pt>
                <c:pt idx="664">
                  <c:v>2005.333333333283</c:v>
                </c:pt>
                <c:pt idx="665">
                  <c:v>2005.416666666616</c:v>
                </c:pt>
                <c:pt idx="666">
                  <c:v>2005.49999999995</c:v>
                </c:pt>
                <c:pt idx="667">
                  <c:v>2005.583333333283</c:v>
                </c:pt>
                <c:pt idx="668">
                  <c:v>2005.666666666616</c:v>
                </c:pt>
                <c:pt idx="669">
                  <c:v>2005.74999999995</c:v>
                </c:pt>
                <c:pt idx="670">
                  <c:v>2005.833333333283</c:v>
                </c:pt>
                <c:pt idx="671">
                  <c:v>2005.916666666616</c:v>
                </c:pt>
                <c:pt idx="672">
                  <c:v>2005.99999999995</c:v>
                </c:pt>
                <c:pt idx="673">
                  <c:v>2006.0833333332821</c:v>
                </c:pt>
                <c:pt idx="674">
                  <c:v>2006.166666666616</c:v>
                </c:pt>
                <c:pt idx="675">
                  <c:v>2006.24999999995</c:v>
                </c:pt>
                <c:pt idx="676">
                  <c:v>2006.3333333332821</c:v>
                </c:pt>
                <c:pt idx="677">
                  <c:v>2006.416666666616</c:v>
                </c:pt>
                <c:pt idx="678">
                  <c:v>2006.49999999995</c:v>
                </c:pt>
                <c:pt idx="679">
                  <c:v>2006.5833333332821</c:v>
                </c:pt>
                <c:pt idx="680">
                  <c:v>2006.6666666666149</c:v>
                </c:pt>
                <c:pt idx="681">
                  <c:v>2006.7499999999479</c:v>
                </c:pt>
                <c:pt idx="682">
                  <c:v>2006.833333333281</c:v>
                </c:pt>
                <c:pt idx="683">
                  <c:v>2006.9166666666149</c:v>
                </c:pt>
                <c:pt idx="684">
                  <c:v>2006.9999999999479</c:v>
                </c:pt>
                <c:pt idx="685">
                  <c:v>2007.083333333281</c:v>
                </c:pt>
                <c:pt idx="686">
                  <c:v>2007.1666666666149</c:v>
                </c:pt>
                <c:pt idx="687">
                  <c:v>2007.2499999999479</c:v>
                </c:pt>
                <c:pt idx="688">
                  <c:v>2007.333333333281</c:v>
                </c:pt>
                <c:pt idx="689">
                  <c:v>2007.4166666666149</c:v>
                </c:pt>
                <c:pt idx="690">
                  <c:v>2007.4999999999479</c:v>
                </c:pt>
                <c:pt idx="691">
                  <c:v>2007.583333333281</c:v>
                </c:pt>
                <c:pt idx="692">
                  <c:v>2007.666666666614</c:v>
                </c:pt>
                <c:pt idx="693">
                  <c:v>2007.749999999947</c:v>
                </c:pt>
                <c:pt idx="694">
                  <c:v>2007.833333333281</c:v>
                </c:pt>
                <c:pt idx="695">
                  <c:v>2007.916666666614</c:v>
                </c:pt>
                <c:pt idx="696">
                  <c:v>2007.999999999947</c:v>
                </c:pt>
                <c:pt idx="697">
                  <c:v>2008.0833333332801</c:v>
                </c:pt>
                <c:pt idx="698">
                  <c:v>2008.166666666614</c:v>
                </c:pt>
                <c:pt idx="699">
                  <c:v>2008.249999999947</c:v>
                </c:pt>
                <c:pt idx="700">
                  <c:v>2008.3333333332801</c:v>
                </c:pt>
                <c:pt idx="701">
                  <c:v>2008.416666666614</c:v>
                </c:pt>
                <c:pt idx="702">
                  <c:v>2008.499999999947</c:v>
                </c:pt>
                <c:pt idx="703">
                  <c:v>2008.5833333332801</c:v>
                </c:pt>
                <c:pt idx="704">
                  <c:v>2008.6666666666131</c:v>
                </c:pt>
                <c:pt idx="705">
                  <c:v>2008.749999999947</c:v>
                </c:pt>
                <c:pt idx="706">
                  <c:v>2008.8333333332801</c:v>
                </c:pt>
                <c:pt idx="707">
                  <c:v>2008.9166666666131</c:v>
                </c:pt>
                <c:pt idx="708">
                  <c:v>2008.9999999999461</c:v>
                </c:pt>
                <c:pt idx="709">
                  <c:v>2009.0833333332801</c:v>
                </c:pt>
                <c:pt idx="710">
                  <c:v>2009.1666666666131</c:v>
                </c:pt>
                <c:pt idx="711">
                  <c:v>2009.2499999999461</c:v>
                </c:pt>
                <c:pt idx="712">
                  <c:v>2009.3333333332789</c:v>
                </c:pt>
                <c:pt idx="713">
                  <c:v>2009.4166666666131</c:v>
                </c:pt>
                <c:pt idx="714">
                  <c:v>2009.4999999999461</c:v>
                </c:pt>
                <c:pt idx="715">
                  <c:v>2009.5833333332789</c:v>
                </c:pt>
                <c:pt idx="716">
                  <c:v>2009.6666666666131</c:v>
                </c:pt>
                <c:pt idx="717">
                  <c:v>2009.7499999999461</c:v>
                </c:pt>
                <c:pt idx="718">
                  <c:v>2009.8333333332789</c:v>
                </c:pt>
                <c:pt idx="719">
                  <c:v>2009.9166666666131</c:v>
                </c:pt>
                <c:pt idx="720">
                  <c:v>2009.999999999945</c:v>
                </c:pt>
                <c:pt idx="721">
                  <c:v>2010.083333333278</c:v>
                </c:pt>
                <c:pt idx="722">
                  <c:v>2010.1666666666119</c:v>
                </c:pt>
                <c:pt idx="723">
                  <c:v>2010.249999999945</c:v>
                </c:pt>
                <c:pt idx="724">
                  <c:v>2010.333333333278</c:v>
                </c:pt>
                <c:pt idx="725">
                  <c:v>2010.4166666666119</c:v>
                </c:pt>
                <c:pt idx="726">
                  <c:v>2010.499999999945</c:v>
                </c:pt>
                <c:pt idx="727">
                  <c:v>2010.583333333278</c:v>
                </c:pt>
                <c:pt idx="728">
                  <c:v>2010.666666666611</c:v>
                </c:pt>
                <c:pt idx="729">
                  <c:v>2010.749999999945</c:v>
                </c:pt>
                <c:pt idx="730">
                  <c:v>2010.833333333278</c:v>
                </c:pt>
                <c:pt idx="731">
                  <c:v>2010.916666666611</c:v>
                </c:pt>
                <c:pt idx="732">
                  <c:v>2010.999999999945</c:v>
                </c:pt>
                <c:pt idx="733">
                  <c:v>2011.083333333278</c:v>
                </c:pt>
                <c:pt idx="734">
                  <c:v>2011.166666666611</c:v>
                </c:pt>
                <c:pt idx="735">
                  <c:v>2011.2499999999441</c:v>
                </c:pt>
                <c:pt idx="736">
                  <c:v>2011.333333333278</c:v>
                </c:pt>
                <c:pt idx="737">
                  <c:v>2011.416666666611</c:v>
                </c:pt>
                <c:pt idx="738">
                  <c:v>2011.4999999999441</c:v>
                </c:pt>
                <c:pt idx="739">
                  <c:v>2011.5833333332771</c:v>
                </c:pt>
                <c:pt idx="740">
                  <c:v>2011.666666666611</c:v>
                </c:pt>
                <c:pt idx="741">
                  <c:v>2011.7499999999441</c:v>
                </c:pt>
                <c:pt idx="742">
                  <c:v>2011.8333333332771</c:v>
                </c:pt>
                <c:pt idx="743">
                  <c:v>2011.916666666611</c:v>
                </c:pt>
                <c:pt idx="744">
                  <c:v>2011.9999999999441</c:v>
                </c:pt>
                <c:pt idx="745">
                  <c:v>2012.0833333332771</c:v>
                </c:pt>
                <c:pt idx="746">
                  <c:v>2012.1666666666099</c:v>
                </c:pt>
                <c:pt idx="747">
                  <c:v>2012.2499999999429</c:v>
                </c:pt>
                <c:pt idx="748">
                  <c:v>2012.333333333276</c:v>
                </c:pt>
                <c:pt idx="749">
                  <c:v>2012.4166666666099</c:v>
                </c:pt>
                <c:pt idx="750">
                  <c:v>2012.4999999999429</c:v>
                </c:pt>
                <c:pt idx="751">
                  <c:v>2012.583333333276</c:v>
                </c:pt>
                <c:pt idx="752">
                  <c:v>2012.6666666666099</c:v>
                </c:pt>
                <c:pt idx="753">
                  <c:v>2012.7499999999429</c:v>
                </c:pt>
                <c:pt idx="754">
                  <c:v>2012.833333333276</c:v>
                </c:pt>
                <c:pt idx="755">
                  <c:v>2012.9166666666099</c:v>
                </c:pt>
                <c:pt idx="756">
                  <c:v>2012.9999999999429</c:v>
                </c:pt>
                <c:pt idx="757">
                  <c:v>2013.083333333276</c:v>
                </c:pt>
                <c:pt idx="758">
                  <c:v>2013.1666666666099</c:v>
                </c:pt>
                <c:pt idx="759">
                  <c:v>2013.249999999942</c:v>
                </c:pt>
                <c:pt idx="760">
                  <c:v>2013.333333333276</c:v>
                </c:pt>
                <c:pt idx="761">
                  <c:v>2013.4166666666099</c:v>
                </c:pt>
                <c:pt idx="762">
                  <c:v>2013.499999999942</c:v>
                </c:pt>
                <c:pt idx="763">
                  <c:v>2013.583333333275</c:v>
                </c:pt>
                <c:pt idx="764">
                  <c:v>2013.6666666666099</c:v>
                </c:pt>
                <c:pt idx="765">
                  <c:v>2013.749999999942</c:v>
                </c:pt>
                <c:pt idx="766">
                  <c:v>2013.833333333275</c:v>
                </c:pt>
                <c:pt idx="767">
                  <c:v>2013.9166666666099</c:v>
                </c:pt>
                <c:pt idx="768">
                  <c:v>2013.999999999942</c:v>
                </c:pt>
                <c:pt idx="769">
                  <c:v>2014.083333333275</c:v>
                </c:pt>
                <c:pt idx="770">
                  <c:v>2014.1666666666081</c:v>
                </c:pt>
                <c:pt idx="771">
                  <c:v>2014.249999999942</c:v>
                </c:pt>
                <c:pt idx="772">
                  <c:v>2014.333333333275</c:v>
                </c:pt>
              </c:numCache>
            </c:numRef>
          </c:xVal>
          <c:yVal>
            <c:numRef>
              <c:f>'data for graph'!$C$5:$C$777</c:f>
              <c:numCache>
                <c:formatCode>0.00</c:formatCode>
                <c:ptCount val="773"/>
                <c:pt idx="0">
                  <c:v>7.3112717992343699</c:v>
                </c:pt>
                <c:pt idx="1">
                  <c:v>7.2803049555273196</c:v>
                </c:pt>
                <c:pt idx="2">
                  <c:v>7.2710659898477159</c:v>
                </c:pt>
                <c:pt idx="3">
                  <c:v>7.2679915433403766</c:v>
                </c:pt>
                <c:pt idx="4">
                  <c:v>7.2312999579301698</c:v>
                </c:pt>
                <c:pt idx="5">
                  <c:v>7.1979899497487292</c:v>
                </c:pt>
                <c:pt idx="6">
                  <c:v>7.1411715828832572</c:v>
                </c:pt>
                <c:pt idx="7">
                  <c:v>7.1028099173553656</c:v>
                </c:pt>
                <c:pt idx="8">
                  <c:v>7.0619556285948981</c:v>
                </c:pt>
                <c:pt idx="9">
                  <c:v>7.0158367346938784</c:v>
                </c:pt>
                <c:pt idx="10">
                  <c:v>6.9873170731707317</c:v>
                </c:pt>
                <c:pt idx="11">
                  <c:v>6.8810248198558801</c:v>
                </c:pt>
                <c:pt idx="12">
                  <c:v>6.7725768321513007</c:v>
                </c:pt>
                <c:pt idx="13">
                  <c:v>6.6545876887340256</c:v>
                </c:pt>
                <c:pt idx="14">
                  <c:v>6.6417310664605846</c:v>
                </c:pt>
                <c:pt idx="15">
                  <c:v>6.6314814814814813</c:v>
                </c:pt>
                <c:pt idx="16">
                  <c:v>6.6136206233166606</c:v>
                </c:pt>
                <c:pt idx="17">
                  <c:v>6.6289240262244347</c:v>
                </c:pt>
                <c:pt idx="18">
                  <c:v>6.6340409108452256</c:v>
                </c:pt>
                <c:pt idx="19">
                  <c:v>6.646867749419954</c:v>
                </c:pt>
                <c:pt idx="20">
                  <c:v>6.6034575489819352</c:v>
                </c:pt>
                <c:pt idx="21">
                  <c:v>6.57064220183487</c:v>
                </c:pt>
                <c:pt idx="22">
                  <c:v>6.5306990881458971</c:v>
                </c:pt>
                <c:pt idx="23">
                  <c:v>6.4936909709104649</c:v>
                </c:pt>
                <c:pt idx="24">
                  <c:v>6.4986011342155017</c:v>
                </c:pt>
                <c:pt idx="25">
                  <c:v>6.5084437712987508</c:v>
                </c:pt>
                <c:pt idx="26">
                  <c:v>6.5133762788935146</c:v>
                </c:pt>
                <c:pt idx="27">
                  <c:v>6.4961451247165529</c:v>
                </c:pt>
                <c:pt idx="28">
                  <c:v>6.4936909709104649</c:v>
                </c:pt>
                <c:pt idx="29">
                  <c:v>6.4790049001130798</c:v>
                </c:pt>
                <c:pt idx="30">
                  <c:v>6.4425787106446801</c:v>
                </c:pt>
                <c:pt idx="31">
                  <c:v>6.4401648557512177</c:v>
                </c:pt>
                <c:pt idx="32">
                  <c:v>6.4546751783702536</c:v>
                </c:pt>
                <c:pt idx="33">
                  <c:v>6.4401648557512177</c:v>
                </c:pt>
                <c:pt idx="34">
                  <c:v>6.4401648557512177</c:v>
                </c:pt>
                <c:pt idx="35">
                  <c:v>6.4353425683264698</c:v>
                </c:pt>
                <c:pt idx="36">
                  <c:v>6.4522522522522516</c:v>
                </c:pt>
                <c:pt idx="37">
                  <c:v>6.4643851071831486</c:v>
                </c:pt>
                <c:pt idx="38">
                  <c:v>6.4546751783702536</c:v>
                </c:pt>
                <c:pt idx="39">
                  <c:v>6.4401648557512177</c:v>
                </c:pt>
                <c:pt idx="40">
                  <c:v>6.4377528089887646</c:v>
                </c:pt>
                <c:pt idx="41">
                  <c:v>6.4209189391109369</c:v>
                </c:pt>
                <c:pt idx="42">
                  <c:v>6.4161254199328113</c:v>
                </c:pt>
                <c:pt idx="43">
                  <c:v>6.4017877094972064</c:v>
                </c:pt>
                <c:pt idx="44">
                  <c:v>6.3922647824470067</c:v>
                </c:pt>
                <c:pt idx="45">
                  <c:v>6.3780333951762529</c:v>
                </c:pt>
                <c:pt idx="46">
                  <c:v>6.4017877094972064</c:v>
                </c:pt>
                <c:pt idx="47">
                  <c:v>6.3970227018980284</c:v>
                </c:pt>
                <c:pt idx="48">
                  <c:v>6.3804008908685956</c:v>
                </c:pt>
                <c:pt idx="49">
                  <c:v>6.3685809559095867</c:v>
                </c:pt>
                <c:pt idx="50">
                  <c:v>6.3827701448199026</c:v>
                </c:pt>
                <c:pt idx="51">
                  <c:v>6.3994043186894913</c:v>
                </c:pt>
                <c:pt idx="52">
                  <c:v>6.3827701448199026</c:v>
                </c:pt>
                <c:pt idx="53">
                  <c:v>6.3804008908685956</c:v>
                </c:pt>
                <c:pt idx="54">
                  <c:v>6.3994043186894913</c:v>
                </c:pt>
                <c:pt idx="55">
                  <c:v>6.4017877094972064</c:v>
                </c:pt>
                <c:pt idx="56">
                  <c:v>6.4113390525923171</c:v>
                </c:pt>
                <c:pt idx="57">
                  <c:v>6.4329341317365278</c:v>
                </c:pt>
                <c:pt idx="58">
                  <c:v>6.4185212845407023</c:v>
                </c:pt>
                <c:pt idx="59">
                  <c:v>6.4209189391109369</c:v>
                </c:pt>
                <c:pt idx="60">
                  <c:v>6.4209189391109369</c:v>
                </c:pt>
                <c:pt idx="61">
                  <c:v>6.408948545861298</c:v>
                </c:pt>
                <c:pt idx="62">
                  <c:v>6.4161254199328113</c:v>
                </c:pt>
                <c:pt idx="63">
                  <c:v>6.4161254199328113</c:v>
                </c:pt>
                <c:pt idx="64">
                  <c:v>6.4209189391109369</c:v>
                </c:pt>
                <c:pt idx="65">
                  <c:v>6.4353425683264698</c:v>
                </c:pt>
                <c:pt idx="66">
                  <c:v>6.4233183856502301</c:v>
                </c:pt>
                <c:pt idx="67">
                  <c:v>6.4329341317365278</c:v>
                </c:pt>
                <c:pt idx="68">
                  <c:v>6.4017877094972064</c:v>
                </c:pt>
                <c:pt idx="69">
                  <c:v>6.408948545861298</c:v>
                </c:pt>
                <c:pt idx="70">
                  <c:v>6.3946428571428546</c:v>
                </c:pt>
                <c:pt idx="71">
                  <c:v>6.3970227018980284</c:v>
                </c:pt>
                <c:pt idx="72">
                  <c:v>6.4065598210957866</c:v>
                </c:pt>
                <c:pt idx="73">
                  <c:v>6.3994043186894913</c:v>
                </c:pt>
                <c:pt idx="74">
                  <c:v>8.5230197099293452</c:v>
                </c:pt>
                <c:pt idx="75">
                  <c:v>8.5103601930931898</c:v>
                </c:pt>
                <c:pt idx="76">
                  <c:v>8.4788753237143766</c:v>
                </c:pt>
                <c:pt idx="77">
                  <c:v>8.4413996316758606</c:v>
                </c:pt>
                <c:pt idx="78">
                  <c:v>8.3980945401245872</c:v>
                </c:pt>
                <c:pt idx="79">
                  <c:v>8.3919443427316001</c:v>
                </c:pt>
                <c:pt idx="80">
                  <c:v>8.3796709323583194</c:v>
                </c:pt>
                <c:pt idx="81">
                  <c:v>8.33093420574337</c:v>
                </c:pt>
                <c:pt idx="82">
                  <c:v>8.33093420574337</c:v>
                </c:pt>
                <c:pt idx="83">
                  <c:v>8.294752081071298</c:v>
                </c:pt>
                <c:pt idx="84">
                  <c:v>8.2827611131189016</c:v>
                </c:pt>
                <c:pt idx="85">
                  <c:v>8.2440287769783929</c:v>
                </c:pt>
                <c:pt idx="86">
                  <c:v>8.2262742282842787</c:v>
                </c:pt>
                <c:pt idx="87">
                  <c:v>8.2056569996419704</c:v>
                </c:pt>
                <c:pt idx="88">
                  <c:v>8.1851428571428606</c:v>
                </c:pt>
                <c:pt idx="89">
                  <c:v>8.1531127712557812</c:v>
                </c:pt>
                <c:pt idx="90">
                  <c:v>8.129975168499449</c:v>
                </c:pt>
                <c:pt idx="91">
                  <c:v>8.1041018387553034</c:v>
                </c:pt>
                <c:pt idx="92">
                  <c:v>8.0926553672316377</c:v>
                </c:pt>
                <c:pt idx="93">
                  <c:v>8.0926553672316377</c:v>
                </c:pt>
                <c:pt idx="94">
                  <c:v>8.067018655403027</c:v>
                </c:pt>
                <c:pt idx="95">
                  <c:v>8.0500175623463299</c:v>
                </c:pt>
                <c:pt idx="96">
                  <c:v>8.0022346368715098</c:v>
                </c:pt>
                <c:pt idx="97">
                  <c:v>7.9855052264808366</c:v>
                </c:pt>
                <c:pt idx="98">
                  <c:v>7.9384828541738823</c:v>
                </c:pt>
                <c:pt idx="99">
                  <c:v>7.9192812715964056</c:v>
                </c:pt>
                <c:pt idx="100">
                  <c:v>7.9192812715964056</c:v>
                </c:pt>
                <c:pt idx="101">
                  <c:v>7.9274991352473201</c:v>
                </c:pt>
                <c:pt idx="102">
                  <c:v>7.9329871928002769</c:v>
                </c:pt>
                <c:pt idx="103">
                  <c:v>7.9192812715964056</c:v>
                </c:pt>
                <c:pt idx="104">
                  <c:v>7.9274991352473201</c:v>
                </c:pt>
                <c:pt idx="105">
                  <c:v>7.9274991352473201</c:v>
                </c:pt>
                <c:pt idx="106">
                  <c:v>7.9165457685664853</c:v>
                </c:pt>
                <c:pt idx="107">
                  <c:v>7.9110804280289946</c:v>
                </c:pt>
                <c:pt idx="108">
                  <c:v>7.9001723543605671</c:v>
                </c:pt>
                <c:pt idx="109">
                  <c:v>7.9028965517241376</c:v>
                </c:pt>
                <c:pt idx="110">
                  <c:v>7.9110804280289946</c:v>
                </c:pt>
                <c:pt idx="111">
                  <c:v>7.9083505866114558</c:v>
                </c:pt>
                <c:pt idx="112">
                  <c:v>7.89201101928374</c:v>
                </c:pt>
                <c:pt idx="113">
                  <c:v>7.8730333218825148</c:v>
                </c:pt>
                <c:pt idx="114">
                  <c:v>7.8622298456260706</c:v>
                </c:pt>
                <c:pt idx="115">
                  <c:v>7.8541466758053371</c:v>
                </c:pt>
                <c:pt idx="116">
                  <c:v>7.8353504273504271</c:v>
                </c:pt>
                <c:pt idx="117">
                  <c:v>7.8086541737649062</c:v>
                </c:pt>
                <c:pt idx="118">
                  <c:v>7.8086541737649062</c:v>
                </c:pt>
                <c:pt idx="119">
                  <c:v>7.792723563413805</c:v>
                </c:pt>
                <c:pt idx="120">
                  <c:v>7.8033367381681966</c:v>
                </c:pt>
                <c:pt idx="121">
                  <c:v>7.792723563413805</c:v>
                </c:pt>
                <c:pt idx="122">
                  <c:v>7.792723563413805</c:v>
                </c:pt>
                <c:pt idx="123">
                  <c:v>7.7584292484766406</c:v>
                </c:pt>
                <c:pt idx="124">
                  <c:v>7.7505579979709101</c:v>
                </c:pt>
                <c:pt idx="125">
                  <c:v>7.7400878081729063</c:v>
                </c:pt>
                <c:pt idx="126">
                  <c:v>7.75580372250423</c:v>
                </c:pt>
                <c:pt idx="127">
                  <c:v>7.7400878081729063</c:v>
                </c:pt>
                <c:pt idx="128">
                  <c:v>7.7400878081729063</c:v>
                </c:pt>
                <c:pt idx="129">
                  <c:v>7.7036638655462184</c:v>
                </c:pt>
                <c:pt idx="130">
                  <c:v>7.695903290799194</c:v>
                </c:pt>
                <c:pt idx="131">
                  <c:v>7.6881583361288071</c:v>
                </c:pt>
                <c:pt idx="132">
                  <c:v>7.6804289544235926</c:v>
                </c:pt>
                <c:pt idx="133">
                  <c:v>7.6804289544235926</c:v>
                </c:pt>
                <c:pt idx="134">
                  <c:v>7.6804289544235926</c:v>
                </c:pt>
                <c:pt idx="135">
                  <c:v>7.6881583361288071</c:v>
                </c:pt>
                <c:pt idx="136">
                  <c:v>7.6804289544235926</c:v>
                </c:pt>
                <c:pt idx="137">
                  <c:v>7.6804289544235926</c:v>
                </c:pt>
                <c:pt idx="138">
                  <c:v>7.6598930481283407</c:v>
                </c:pt>
                <c:pt idx="139">
                  <c:v>7.6547762191048756</c:v>
                </c:pt>
                <c:pt idx="140">
                  <c:v>8.7912474983322184</c:v>
                </c:pt>
                <c:pt idx="141">
                  <c:v>8.7912474983322184</c:v>
                </c:pt>
                <c:pt idx="142">
                  <c:v>8.7912474983322184</c:v>
                </c:pt>
                <c:pt idx="143">
                  <c:v>8.7824591802732428</c:v>
                </c:pt>
                <c:pt idx="144">
                  <c:v>8.7736884154460721</c:v>
                </c:pt>
                <c:pt idx="145">
                  <c:v>8.7532912653603443</c:v>
                </c:pt>
                <c:pt idx="146">
                  <c:v>8.7358833278090806</c:v>
                </c:pt>
                <c:pt idx="147">
                  <c:v>8.7243164515061107</c:v>
                </c:pt>
                <c:pt idx="148">
                  <c:v>8.715661375661373</c:v>
                </c:pt>
                <c:pt idx="149">
                  <c:v>8.7243164515061107</c:v>
                </c:pt>
                <c:pt idx="150">
                  <c:v>8.7214295168762508</c:v>
                </c:pt>
                <c:pt idx="151">
                  <c:v>8.7041479524438472</c:v>
                </c:pt>
                <c:pt idx="152">
                  <c:v>8.6640894148586494</c:v>
                </c:pt>
                <c:pt idx="153">
                  <c:v>8.6754970375246891</c:v>
                </c:pt>
                <c:pt idx="154">
                  <c:v>8.6754970375246891</c:v>
                </c:pt>
                <c:pt idx="155">
                  <c:v>8.6754970375246891</c:v>
                </c:pt>
                <c:pt idx="156">
                  <c:v>8.6583968462549272</c:v>
                </c:pt>
                <c:pt idx="157">
                  <c:v>8.647034120734908</c:v>
                </c:pt>
                <c:pt idx="158">
                  <c:v>8.6385316289740981</c:v>
                </c:pt>
                <c:pt idx="159">
                  <c:v>8.647034120734908</c:v>
                </c:pt>
                <c:pt idx="160">
                  <c:v>8.6385316289740981</c:v>
                </c:pt>
                <c:pt idx="161">
                  <c:v>8.6103103560927678</c:v>
                </c:pt>
                <c:pt idx="162">
                  <c:v>8.5878657543173649</c:v>
                </c:pt>
                <c:pt idx="163">
                  <c:v>8.5711089430894312</c:v>
                </c:pt>
                <c:pt idx="164">
                  <c:v>9.3255208333333393</c:v>
                </c:pt>
                <c:pt idx="165">
                  <c:v>9.3164227642276494</c:v>
                </c:pt>
                <c:pt idx="166">
                  <c:v>9.3073424301494505</c:v>
                </c:pt>
                <c:pt idx="167">
                  <c:v>9.2772020725388611</c:v>
                </c:pt>
                <c:pt idx="168">
                  <c:v>9.259211376858433</c:v>
                </c:pt>
                <c:pt idx="169">
                  <c:v>9.2681979941766421</c:v>
                </c:pt>
                <c:pt idx="170">
                  <c:v>9.259211376858433</c:v>
                </c:pt>
                <c:pt idx="171">
                  <c:v>9.2562197092084002</c:v>
                </c:pt>
                <c:pt idx="172">
                  <c:v>9.2472562943834689</c:v>
                </c:pt>
                <c:pt idx="173">
                  <c:v>9.2383102225088525</c:v>
                </c:pt>
                <c:pt idx="174">
                  <c:v>9.235332043842682</c:v>
                </c:pt>
                <c:pt idx="175">
                  <c:v>9.2264090177133706</c:v>
                </c:pt>
                <c:pt idx="176">
                  <c:v>9.2175032175032197</c:v>
                </c:pt>
                <c:pt idx="177">
                  <c:v>9.2056555269922899</c:v>
                </c:pt>
                <c:pt idx="178">
                  <c:v>9.1791092598526198</c:v>
                </c:pt>
                <c:pt idx="179">
                  <c:v>9.1673600000000004</c:v>
                </c:pt>
                <c:pt idx="180">
                  <c:v>9.1585677749360617</c:v>
                </c:pt>
                <c:pt idx="181">
                  <c:v>9.1585677749360617</c:v>
                </c:pt>
                <c:pt idx="182">
                  <c:v>9.1497923985947001</c:v>
                </c:pt>
                <c:pt idx="183">
                  <c:v>9.1293817718291912</c:v>
                </c:pt>
                <c:pt idx="184">
                  <c:v>9.1003811944091488</c:v>
                </c:pt>
                <c:pt idx="185">
                  <c:v>9.0629547611515235</c:v>
                </c:pt>
                <c:pt idx="186">
                  <c:v>9.0715642811906285</c:v>
                </c:pt>
                <c:pt idx="187">
                  <c:v>9.0801901743264661</c:v>
                </c:pt>
                <c:pt idx="188">
                  <c:v>9.0600885515496596</c:v>
                </c:pt>
                <c:pt idx="189">
                  <c:v>9.0515007898894204</c:v>
                </c:pt>
                <c:pt idx="190">
                  <c:v>9.0229921259842527</c:v>
                </c:pt>
                <c:pt idx="191">
                  <c:v>8.9946624803767534</c:v>
                </c:pt>
                <c:pt idx="192">
                  <c:v>8.9861982434127992</c:v>
                </c:pt>
                <c:pt idx="193">
                  <c:v>8.9301745635910184</c:v>
                </c:pt>
                <c:pt idx="194">
                  <c:v>8.9024238657551287</c:v>
                </c:pt>
                <c:pt idx="195">
                  <c:v>8.8748451053283777</c:v>
                </c:pt>
                <c:pt idx="196">
                  <c:v>8.8556414219474497</c:v>
                </c:pt>
                <c:pt idx="197">
                  <c:v>8.8474366893143994</c:v>
                </c:pt>
                <c:pt idx="198">
                  <c:v>8.8283513097072426</c:v>
                </c:pt>
                <c:pt idx="199">
                  <c:v>8.7742725880551138</c:v>
                </c:pt>
                <c:pt idx="200">
                  <c:v>8.7474809160305309</c:v>
                </c:pt>
                <c:pt idx="201">
                  <c:v>8.7208523592085232</c:v>
                </c:pt>
                <c:pt idx="202">
                  <c:v>8.7128953771289552</c:v>
                </c:pt>
                <c:pt idx="203">
                  <c:v>8.7023086269744674</c:v>
                </c:pt>
                <c:pt idx="204">
                  <c:v>8.7075987841945057</c:v>
                </c:pt>
                <c:pt idx="205">
                  <c:v>9.7229575757575688</c:v>
                </c:pt>
                <c:pt idx="206">
                  <c:v>9.7229575757575688</c:v>
                </c:pt>
                <c:pt idx="207">
                  <c:v>9.6935830815709956</c:v>
                </c:pt>
                <c:pt idx="208">
                  <c:v>9.6935830815709956</c:v>
                </c:pt>
                <c:pt idx="209">
                  <c:v>9.6353633633633535</c:v>
                </c:pt>
                <c:pt idx="210">
                  <c:v>9.6065149700598802</c:v>
                </c:pt>
                <c:pt idx="211">
                  <c:v>9.5778388059701491</c:v>
                </c:pt>
                <c:pt idx="212">
                  <c:v>9.5493333333333332</c:v>
                </c:pt>
                <c:pt idx="213">
                  <c:v>9.5209970326409508</c:v>
                </c:pt>
                <c:pt idx="214">
                  <c:v>9.4648259587020647</c:v>
                </c:pt>
                <c:pt idx="215">
                  <c:v>9.4369882352941197</c:v>
                </c:pt>
                <c:pt idx="216">
                  <c:v>9.4093137829911786</c:v>
                </c:pt>
                <c:pt idx="217">
                  <c:v>10.72205847953216</c:v>
                </c:pt>
                <c:pt idx="218">
                  <c:v>10.690798833819249</c:v>
                </c:pt>
                <c:pt idx="219">
                  <c:v>10.65972093023256</c:v>
                </c:pt>
                <c:pt idx="220">
                  <c:v>10.6288231884058</c:v>
                </c:pt>
                <c:pt idx="221">
                  <c:v>10.56756195965418</c:v>
                </c:pt>
                <c:pt idx="222">
                  <c:v>10.50700286532952</c:v>
                </c:pt>
                <c:pt idx="223">
                  <c:v>10.476982857142859</c:v>
                </c:pt>
                <c:pt idx="224">
                  <c:v>10.447133903133899</c:v>
                </c:pt>
                <c:pt idx="225">
                  <c:v>10.387943342776209</c:v>
                </c:pt>
                <c:pt idx="226">
                  <c:v>10.3585988700565</c:v>
                </c:pt>
                <c:pt idx="227">
                  <c:v>10.300404494382031</c:v>
                </c:pt>
                <c:pt idx="228">
                  <c:v>10.2715518207283</c:v>
                </c:pt>
                <c:pt idx="229">
                  <c:v>10.24286033519553</c:v>
                </c:pt>
                <c:pt idx="230">
                  <c:v>10.157739612188371</c:v>
                </c:pt>
                <c:pt idx="231">
                  <c:v>10.1017741046832</c:v>
                </c:pt>
                <c:pt idx="232">
                  <c:v>10.07402197802198</c:v>
                </c:pt>
                <c:pt idx="233">
                  <c:v>10.018972677595629</c:v>
                </c:pt>
                <c:pt idx="234">
                  <c:v>9.9645217391304328</c:v>
                </c:pt>
                <c:pt idx="235">
                  <c:v>9.9375176151761533</c:v>
                </c:pt>
                <c:pt idx="236">
                  <c:v>9.8839460916442103</c:v>
                </c:pt>
                <c:pt idx="237">
                  <c:v>9.8309490616621993</c:v>
                </c:pt>
                <c:pt idx="238">
                  <c:v>9.7785173333333333</c:v>
                </c:pt>
                <c:pt idx="239">
                  <c:v>9.7266419098143189</c:v>
                </c:pt>
                <c:pt idx="240">
                  <c:v>9.6753139841688629</c:v>
                </c:pt>
                <c:pt idx="241">
                  <c:v>9.6245249343832047</c:v>
                </c:pt>
                <c:pt idx="242">
                  <c:v>9.5742663185378607</c:v>
                </c:pt>
                <c:pt idx="243">
                  <c:v>9.5245298701298715</c:v>
                </c:pt>
                <c:pt idx="244">
                  <c:v>9.4998549222797948</c:v>
                </c:pt>
                <c:pt idx="245">
                  <c:v>9.4508865979381493</c:v>
                </c:pt>
                <c:pt idx="246">
                  <c:v>9.4265912596401051</c:v>
                </c:pt>
                <c:pt idx="247">
                  <c:v>9.4024205128205196</c:v>
                </c:pt>
                <c:pt idx="248">
                  <c:v>9.3544489795918366</c:v>
                </c:pt>
                <c:pt idx="249">
                  <c:v>9.3069644670050771</c:v>
                </c:pt>
                <c:pt idx="250">
                  <c:v>9.2599595959595966</c:v>
                </c:pt>
                <c:pt idx="251">
                  <c:v>9.2134271356783941</c:v>
                </c:pt>
                <c:pt idx="252">
                  <c:v>9.1903358395989994</c:v>
                </c:pt>
                <c:pt idx="253">
                  <c:v>9.1903358395989994</c:v>
                </c:pt>
                <c:pt idx="254">
                  <c:v>9.1673600000000004</c:v>
                </c:pt>
                <c:pt idx="255">
                  <c:v>9.1444987531172082</c:v>
                </c:pt>
                <c:pt idx="256">
                  <c:v>9.0991166253101685</c:v>
                </c:pt>
                <c:pt idx="257">
                  <c:v>9.0541827160493895</c:v>
                </c:pt>
                <c:pt idx="258">
                  <c:v>9.0318817733990109</c:v>
                </c:pt>
                <c:pt idx="259">
                  <c:v>9.00969041769042</c:v>
                </c:pt>
                <c:pt idx="260">
                  <c:v>8.9876078431372566</c:v>
                </c:pt>
                <c:pt idx="261">
                  <c:v>8.9656332518337507</c:v>
                </c:pt>
                <c:pt idx="262">
                  <c:v>8.9437658536585349</c:v>
                </c:pt>
                <c:pt idx="263">
                  <c:v>8.9220048661800497</c:v>
                </c:pt>
                <c:pt idx="264">
                  <c:v>8.9003495145631106</c:v>
                </c:pt>
                <c:pt idx="265">
                  <c:v>8.8573526570048404</c:v>
                </c:pt>
                <c:pt idx="266">
                  <c:v>8.8573526570048404</c:v>
                </c:pt>
                <c:pt idx="267">
                  <c:v>8.8360096385542288</c:v>
                </c:pt>
                <c:pt idx="268">
                  <c:v>8.8147692307692402</c:v>
                </c:pt>
                <c:pt idx="269">
                  <c:v>8.7936306954436496</c:v>
                </c:pt>
                <c:pt idx="270">
                  <c:v>8.7725933014354087</c:v>
                </c:pt>
                <c:pt idx="271">
                  <c:v>8.7516563245823402</c:v>
                </c:pt>
                <c:pt idx="272">
                  <c:v>8.7100807600949981</c:v>
                </c:pt>
                <c:pt idx="273">
                  <c:v>8.6894407582938396</c:v>
                </c:pt>
                <c:pt idx="274">
                  <c:v>8.6484528301886794</c:v>
                </c:pt>
                <c:pt idx="275">
                  <c:v>8.6281035294117494</c:v>
                </c:pt>
                <c:pt idx="276">
                  <c:v>8.5876908665105383</c:v>
                </c:pt>
                <c:pt idx="277">
                  <c:v>8.5277767441860473</c:v>
                </c:pt>
                <c:pt idx="278">
                  <c:v>8.4491797235022972</c:v>
                </c:pt>
                <c:pt idx="279">
                  <c:v>8.3911762013729998</c:v>
                </c:pt>
                <c:pt idx="280">
                  <c:v>8.3529476082004592</c:v>
                </c:pt>
                <c:pt idx="281">
                  <c:v>8.2962533936651486</c:v>
                </c:pt>
                <c:pt idx="282">
                  <c:v>8.2962533936651486</c:v>
                </c:pt>
                <c:pt idx="283">
                  <c:v>8.1487644444444314</c:v>
                </c:pt>
                <c:pt idx="284">
                  <c:v>8.1127079646017695</c:v>
                </c:pt>
                <c:pt idx="285">
                  <c:v>8.0415438596491224</c:v>
                </c:pt>
                <c:pt idx="286">
                  <c:v>7.9889847494553354</c:v>
                </c:pt>
                <c:pt idx="287">
                  <c:v>7.91996544276458</c:v>
                </c:pt>
                <c:pt idx="288">
                  <c:v>7.8353504273504289</c:v>
                </c:pt>
                <c:pt idx="289">
                  <c:v>7.7525243128963979</c:v>
                </c:pt>
                <c:pt idx="290">
                  <c:v>7.6714309623430976</c:v>
                </c:pt>
                <c:pt idx="291">
                  <c:v>7.6235841995841946</c:v>
                </c:pt>
                <c:pt idx="292">
                  <c:v>9.4314403292181073</c:v>
                </c:pt>
                <c:pt idx="293">
                  <c:v>9.3544489795918366</c:v>
                </c:pt>
                <c:pt idx="294">
                  <c:v>9.2975253549695687</c:v>
                </c:pt>
                <c:pt idx="295">
                  <c:v>9.1857314629258511</c:v>
                </c:pt>
                <c:pt idx="296">
                  <c:v>9.0586561264822194</c:v>
                </c:pt>
                <c:pt idx="297">
                  <c:v>8.9876078431372548</c:v>
                </c:pt>
                <c:pt idx="298">
                  <c:v>8.9003495145631106</c:v>
                </c:pt>
                <c:pt idx="299">
                  <c:v>8.8317533718689791</c:v>
                </c:pt>
                <c:pt idx="300">
                  <c:v>9.2024168260038248</c:v>
                </c:pt>
                <c:pt idx="301">
                  <c:v>9.1499315589353607</c:v>
                </c:pt>
                <c:pt idx="302">
                  <c:v>9.1152727272727176</c:v>
                </c:pt>
                <c:pt idx="303">
                  <c:v>9.0808754716981035</c:v>
                </c:pt>
                <c:pt idx="304">
                  <c:v>9.0637740112994347</c:v>
                </c:pt>
                <c:pt idx="305">
                  <c:v>8.9960074766355138</c:v>
                </c:pt>
                <c:pt idx="306">
                  <c:v>8.9127111111111113</c:v>
                </c:pt>
                <c:pt idx="307">
                  <c:v>8.87982287822879</c:v>
                </c:pt>
                <c:pt idx="308">
                  <c:v>8.8147692307692402</c:v>
                </c:pt>
                <c:pt idx="309">
                  <c:v>8.7666010928961686</c:v>
                </c:pt>
                <c:pt idx="310">
                  <c:v>8.7031898734177222</c:v>
                </c:pt>
                <c:pt idx="311">
                  <c:v>8.6562302158273408</c:v>
                </c:pt>
                <c:pt idx="312">
                  <c:v>9.4466523297491047</c:v>
                </c:pt>
                <c:pt idx="313">
                  <c:v>9.4297531305903401</c:v>
                </c:pt>
                <c:pt idx="314">
                  <c:v>9.4129142857142867</c:v>
                </c:pt>
                <c:pt idx="315">
                  <c:v>9.3961354723707657</c:v>
                </c:pt>
                <c:pt idx="316">
                  <c:v>9.3461560283687994</c:v>
                </c:pt>
                <c:pt idx="317">
                  <c:v>9.2967054673721172</c:v>
                </c:pt>
                <c:pt idx="318">
                  <c:v>9.2477754385964683</c:v>
                </c:pt>
                <c:pt idx="319">
                  <c:v>9.1993577661430983</c:v>
                </c:pt>
                <c:pt idx="320">
                  <c:v>9.1514444444444507</c:v>
                </c:pt>
                <c:pt idx="321">
                  <c:v>9.1040276338514534</c:v>
                </c:pt>
                <c:pt idx="322">
                  <c:v>9.0726884681583506</c:v>
                </c:pt>
                <c:pt idx="323">
                  <c:v>9.0260821917808229</c:v>
                </c:pt>
                <c:pt idx="324">
                  <c:v>8.9799522998296606</c:v>
                </c:pt>
                <c:pt idx="325">
                  <c:v>8.8890927487352496</c:v>
                </c:pt>
                <c:pt idx="326">
                  <c:v>8.844348993288591</c:v>
                </c:pt>
                <c:pt idx="327">
                  <c:v>8.7853866666666693</c:v>
                </c:pt>
                <c:pt idx="328">
                  <c:v>8.7561993355481746</c:v>
                </c:pt>
                <c:pt idx="329">
                  <c:v>8.7127801652892565</c:v>
                </c:pt>
                <c:pt idx="330">
                  <c:v>8.6697894736842205</c:v>
                </c:pt>
                <c:pt idx="331">
                  <c:v>8.6272209492634886</c:v>
                </c:pt>
                <c:pt idx="332">
                  <c:v>8.5990734094616634</c:v>
                </c:pt>
                <c:pt idx="333">
                  <c:v>8.5571948051948041</c:v>
                </c:pt>
                <c:pt idx="334">
                  <c:v>8.5019870967741937</c:v>
                </c:pt>
                <c:pt idx="335">
                  <c:v>8.46104654895667</c:v>
                </c:pt>
                <c:pt idx="336">
                  <c:v>9.6864051036682604</c:v>
                </c:pt>
                <c:pt idx="337">
                  <c:v>9.6402793650793477</c:v>
                </c:pt>
                <c:pt idx="338">
                  <c:v>9.5794574132492105</c:v>
                </c:pt>
                <c:pt idx="339">
                  <c:v>9.5045007824726131</c:v>
                </c:pt>
                <c:pt idx="340">
                  <c:v>9.4160868217054308</c:v>
                </c:pt>
                <c:pt idx="341">
                  <c:v>9.3436553846153831</c:v>
                </c:pt>
                <c:pt idx="342">
                  <c:v>9.2723297709923536</c:v>
                </c:pt>
                <c:pt idx="343">
                  <c:v>9.2160485584218517</c:v>
                </c:pt>
                <c:pt idx="344">
                  <c:v>9.1328962406015037</c:v>
                </c:pt>
                <c:pt idx="345">
                  <c:v>9.0512309985096895</c:v>
                </c:pt>
                <c:pt idx="346">
                  <c:v>8.9975940740740725</c:v>
                </c:pt>
                <c:pt idx="347">
                  <c:v>8.9445891016200285</c:v>
                </c:pt>
                <c:pt idx="348">
                  <c:v>9.7026802919708022</c:v>
                </c:pt>
                <c:pt idx="349">
                  <c:v>9.6045317919075135</c:v>
                </c:pt>
                <c:pt idx="350">
                  <c:v>9.5083490701001416</c:v>
                </c:pt>
                <c:pt idx="351">
                  <c:v>9.4140736543909309</c:v>
                </c:pt>
                <c:pt idx="352">
                  <c:v>9.3085938375350192</c:v>
                </c:pt>
                <c:pt idx="353">
                  <c:v>9.2054515235457064</c:v>
                </c:pt>
                <c:pt idx="354">
                  <c:v>9.1045698630136993</c:v>
                </c:pt>
                <c:pt idx="355">
                  <c:v>9.0180949796472198</c:v>
                </c:pt>
                <c:pt idx="356">
                  <c:v>8.9332473118279605</c:v>
                </c:pt>
                <c:pt idx="357">
                  <c:v>8.8382127659574312</c:v>
                </c:pt>
                <c:pt idx="358">
                  <c:v>8.7451789473684105</c:v>
                </c:pt>
                <c:pt idx="359">
                  <c:v>8.6428296488946685</c:v>
                </c:pt>
                <c:pt idx="360">
                  <c:v>9.108594871794871</c:v>
                </c:pt>
                <c:pt idx="361">
                  <c:v>8.9932962025316492</c:v>
                </c:pt>
                <c:pt idx="362">
                  <c:v>8.8697927590511867</c:v>
                </c:pt>
                <c:pt idx="363">
                  <c:v>8.7820815822002505</c:v>
                </c:pt>
                <c:pt idx="364">
                  <c:v>8.6960881272949813</c:v>
                </c:pt>
                <c:pt idx="365">
                  <c:v>8.6117624242424107</c:v>
                </c:pt>
                <c:pt idx="366">
                  <c:v>8.6013365617433433</c:v>
                </c:pt>
                <c:pt idx="367">
                  <c:v>8.5393076923076947</c:v>
                </c:pt>
                <c:pt idx="368">
                  <c:v>8.4680619785458884</c:v>
                </c:pt>
                <c:pt idx="369">
                  <c:v>8.3880802833530108</c:v>
                </c:pt>
                <c:pt idx="370">
                  <c:v>8.2998878504673002</c:v>
                </c:pt>
                <c:pt idx="371">
                  <c:v>8.2230370370370363</c:v>
                </c:pt>
                <c:pt idx="372">
                  <c:v>8.8046605504587152</c:v>
                </c:pt>
                <c:pt idx="373">
                  <c:v>8.7246181818181512</c:v>
                </c:pt>
                <c:pt idx="374">
                  <c:v>8.6655349887133202</c:v>
                </c:pt>
                <c:pt idx="375">
                  <c:v>8.6169068462401803</c:v>
                </c:pt>
                <c:pt idx="376">
                  <c:v>8.5592686733556285</c:v>
                </c:pt>
                <c:pt idx="377">
                  <c:v>8.4836066298342594</c:v>
                </c:pt>
                <c:pt idx="378">
                  <c:v>8.3908896174863408</c:v>
                </c:pt>
                <c:pt idx="379">
                  <c:v>8.3271843817787428</c:v>
                </c:pt>
                <c:pt idx="380">
                  <c:v>8.2466852846401686</c:v>
                </c:pt>
                <c:pt idx="381">
                  <c:v>8.2201970021413189</c:v>
                </c:pt>
                <c:pt idx="382">
                  <c:v>8.1851428571428606</c:v>
                </c:pt>
                <c:pt idx="383">
                  <c:v>8.1590478214665261</c:v>
                </c:pt>
                <c:pt idx="384">
                  <c:v>8.1331186440677836</c:v>
                </c:pt>
                <c:pt idx="385">
                  <c:v>8.107353748680028</c:v>
                </c:pt>
                <c:pt idx="386">
                  <c:v>8.107353748680028</c:v>
                </c:pt>
                <c:pt idx="387">
                  <c:v>8.0817515789473706</c:v>
                </c:pt>
                <c:pt idx="388">
                  <c:v>8.0059061522419288</c:v>
                </c:pt>
                <c:pt idx="389">
                  <c:v>7.915117525773196</c:v>
                </c:pt>
                <c:pt idx="390">
                  <c:v>7.8745271794871776</c:v>
                </c:pt>
                <c:pt idx="391">
                  <c:v>7.8584073694984538</c:v>
                </c:pt>
                <c:pt idx="392">
                  <c:v>7.8584073694984538</c:v>
                </c:pt>
                <c:pt idx="393">
                  <c:v>7.8263649337410808</c:v>
                </c:pt>
                <c:pt idx="394">
                  <c:v>7.834351020408163</c:v>
                </c:pt>
                <c:pt idx="395">
                  <c:v>7.8584073694984538</c:v>
                </c:pt>
                <c:pt idx="396">
                  <c:v>7.8423534218590403</c:v>
                </c:pt>
                <c:pt idx="397">
                  <c:v>7.834351020408163</c:v>
                </c:pt>
                <c:pt idx="398">
                  <c:v>7.8263649337410808</c:v>
                </c:pt>
                <c:pt idx="399">
                  <c:v>7.770914979757074</c:v>
                </c:pt>
                <c:pt idx="400">
                  <c:v>7.7395806451612899</c:v>
                </c:pt>
                <c:pt idx="401">
                  <c:v>7.72400804828973</c:v>
                </c:pt>
                <c:pt idx="402">
                  <c:v>7.6930501002003977</c:v>
                </c:pt>
                <c:pt idx="403">
                  <c:v>7.6699940059940062</c:v>
                </c:pt>
                <c:pt idx="404">
                  <c:v>7.6470756972111547</c:v>
                </c:pt>
                <c:pt idx="405">
                  <c:v>7.6167301587301557</c:v>
                </c:pt>
                <c:pt idx="406">
                  <c:v>7.5941285855588516</c:v>
                </c:pt>
                <c:pt idx="407">
                  <c:v>7.5716607495069024</c:v>
                </c:pt>
                <c:pt idx="408">
                  <c:v>7.5197492654260527</c:v>
                </c:pt>
                <c:pt idx="409">
                  <c:v>7.4831033138401581</c:v>
                </c:pt>
                <c:pt idx="410">
                  <c:v>7.461286686103012</c:v>
                </c:pt>
                <c:pt idx="411">
                  <c:v>7.4323949661181006</c:v>
                </c:pt>
                <c:pt idx="412">
                  <c:v>7.4180328502415458</c:v>
                </c:pt>
                <c:pt idx="413">
                  <c:v>7.403726133076181</c:v>
                </c:pt>
                <c:pt idx="414">
                  <c:v>7.3752776176753096</c:v>
                </c:pt>
                <c:pt idx="415">
                  <c:v>7.3540842911877258</c:v>
                </c:pt>
                <c:pt idx="416">
                  <c:v>7.3330124164278887</c:v>
                </c:pt>
                <c:pt idx="417">
                  <c:v>7.3051037107516681</c:v>
                </c:pt>
                <c:pt idx="418">
                  <c:v>7.2912288698955363</c:v>
                </c:pt>
                <c:pt idx="419">
                  <c:v>7.27740663507109</c:v>
                </c:pt>
                <c:pt idx="420">
                  <c:v>7.2636367076631974</c:v>
                </c:pt>
                <c:pt idx="421">
                  <c:v>7.2226378174976444</c:v>
                </c:pt>
                <c:pt idx="422">
                  <c:v>7.1888239700374443</c:v>
                </c:pt>
                <c:pt idx="423">
                  <c:v>7.1753869158878496</c:v>
                </c:pt>
                <c:pt idx="424">
                  <c:v>7.1619999999999946</c:v>
                </c:pt>
                <c:pt idx="425">
                  <c:v>7.1420130232558066</c:v>
                </c:pt>
                <c:pt idx="426">
                  <c:v>7.1287502321262668</c:v>
                </c:pt>
                <c:pt idx="427">
                  <c:v>7.1155366079703333</c:v>
                </c:pt>
                <c:pt idx="428">
                  <c:v>7.1023718778908336</c:v>
                </c:pt>
                <c:pt idx="429">
                  <c:v>7.0761880184331796</c:v>
                </c:pt>
                <c:pt idx="430">
                  <c:v>7.043728440366972</c:v>
                </c:pt>
                <c:pt idx="431">
                  <c:v>7.0115652968036528</c:v>
                </c:pt>
                <c:pt idx="432">
                  <c:v>6.9860454959053699</c:v>
                </c:pt>
                <c:pt idx="433">
                  <c:v>6.9987821330902458</c:v>
                </c:pt>
                <c:pt idx="434">
                  <c:v>7.0372722273143902</c:v>
                </c:pt>
                <c:pt idx="435">
                  <c:v>7.06316835326587</c:v>
                </c:pt>
                <c:pt idx="436">
                  <c:v>7.043728440366972</c:v>
                </c:pt>
                <c:pt idx="437">
                  <c:v>7.0179744058500866</c:v>
                </c:pt>
                <c:pt idx="438">
                  <c:v>7.0115652968036528</c:v>
                </c:pt>
                <c:pt idx="439">
                  <c:v>7.0051678832116799</c:v>
                </c:pt>
                <c:pt idx="440">
                  <c:v>6.9796945454545503</c:v>
                </c:pt>
                <c:pt idx="441">
                  <c:v>6.9670272232304846</c:v>
                </c:pt>
                <c:pt idx="442">
                  <c:v>6.9544057971014466</c:v>
                </c:pt>
                <c:pt idx="443">
                  <c:v>6.9292996389891703</c:v>
                </c:pt>
                <c:pt idx="444">
                  <c:v>6.8919784560143622</c:v>
                </c:pt>
                <c:pt idx="445">
                  <c:v>6.8673202146690446</c:v>
                </c:pt>
                <c:pt idx="446">
                  <c:v>6.8428377896613188</c:v>
                </c:pt>
                <c:pt idx="447">
                  <c:v>6.8124791481810076</c:v>
                </c:pt>
                <c:pt idx="448">
                  <c:v>6.7943929203539817</c:v>
                </c:pt>
                <c:pt idx="449">
                  <c:v>6.7644616740088086</c:v>
                </c:pt>
                <c:pt idx="450">
                  <c:v>6.7466291739894562</c:v>
                </c:pt>
                <c:pt idx="451">
                  <c:v>6.7171163604549333</c:v>
                </c:pt>
                <c:pt idx="452">
                  <c:v>6.6936913687881416</c:v>
                </c:pt>
                <c:pt idx="453">
                  <c:v>6.6762295652173913</c:v>
                </c:pt>
                <c:pt idx="454">
                  <c:v>6.6530883882149041</c:v>
                </c:pt>
                <c:pt idx="455">
                  <c:v>6.6415778546712767</c:v>
                </c:pt>
                <c:pt idx="456">
                  <c:v>6.6186758620689554</c:v>
                </c:pt>
                <c:pt idx="457">
                  <c:v>6.6072839931153178</c:v>
                </c:pt>
                <c:pt idx="458">
                  <c:v>6.5902695278969956</c:v>
                </c:pt>
                <c:pt idx="459">
                  <c:v>6.5509078498293434</c:v>
                </c:pt>
                <c:pt idx="460">
                  <c:v>6.534182127659574</c:v>
                </c:pt>
                <c:pt idx="461">
                  <c:v>6.5064949152542368</c:v>
                </c:pt>
                <c:pt idx="462">
                  <c:v>6.4790413502109701</c:v>
                </c:pt>
                <c:pt idx="463">
                  <c:v>6.4518184873949576</c:v>
                </c:pt>
                <c:pt idx="464">
                  <c:v>6.4248234309623431</c:v>
                </c:pt>
                <c:pt idx="465">
                  <c:v>6.4033894912427103</c:v>
                </c:pt>
                <c:pt idx="466">
                  <c:v>6.3820980881130502</c:v>
                </c:pt>
                <c:pt idx="467">
                  <c:v>6.3609478044738976</c:v>
                </c:pt>
                <c:pt idx="468">
                  <c:v>6.3347062706270538</c:v>
                </c:pt>
                <c:pt idx="469">
                  <c:v>6.3138684210526321</c:v>
                </c:pt>
                <c:pt idx="470">
                  <c:v>6.2828674304419003</c:v>
                </c:pt>
                <c:pt idx="471">
                  <c:v>6.2369325751421609</c:v>
                </c:pt>
                <c:pt idx="472">
                  <c:v>6.2066806790622469</c:v>
                </c:pt>
                <c:pt idx="473">
                  <c:v>6.1866752618855756</c:v>
                </c:pt>
                <c:pt idx="474">
                  <c:v>6.1667983935742967</c:v>
                </c:pt>
                <c:pt idx="475">
                  <c:v>6.1667983935742967</c:v>
                </c:pt>
                <c:pt idx="476">
                  <c:v>6.1519743589743507</c:v>
                </c:pt>
                <c:pt idx="477">
                  <c:v>6.1225390749601267</c:v>
                </c:pt>
                <c:pt idx="478">
                  <c:v>6.0982239872915009</c:v>
                </c:pt>
                <c:pt idx="479">
                  <c:v>6.07891053048297</c:v>
                </c:pt>
                <c:pt idx="480">
                  <c:v>6.0216972549019614</c:v>
                </c:pt>
                <c:pt idx="481">
                  <c:v>5.9981749999999936</c:v>
                </c:pt>
                <c:pt idx="482">
                  <c:v>5.9701897356143103</c:v>
                </c:pt>
                <c:pt idx="483">
                  <c:v>6.7563941039565547</c:v>
                </c:pt>
                <c:pt idx="484">
                  <c:v>6.7459271882261813</c:v>
                </c:pt>
                <c:pt idx="485">
                  <c:v>6.7043818321785897</c:v>
                </c:pt>
                <c:pt idx="486">
                  <c:v>6.673557088122605</c:v>
                </c:pt>
                <c:pt idx="487">
                  <c:v>6.6177750759878347</c:v>
                </c:pt>
                <c:pt idx="488">
                  <c:v>6.5728241509433962</c:v>
                </c:pt>
                <c:pt idx="489">
                  <c:v>6.5284797601199376</c:v>
                </c:pt>
                <c:pt idx="490">
                  <c:v>6.5138309648466706</c:v>
                </c:pt>
                <c:pt idx="491">
                  <c:v>6.4895618479880781</c:v>
                </c:pt>
                <c:pt idx="492">
                  <c:v>6.4654729027468454</c:v>
                </c:pt>
                <c:pt idx="493">
                  <c:v>6.4606765578635006</c:v>
                </c:pt>
                <c:pt idx="494">
                  <c:v>6.4606765578635006</c:v>
                </c:pt>
                <c:pt idx="495">
                  <c:v>7.209711324944486</c:v>
                </c:pt>
                <c:pt idx="496">
                  <c:v>7.18312684365781</c:v>
                </c:pt>
                <c:pt idx="497">
                  <c:v>7.1619999999999946</c:v>
                </c:pt>
                <c:pt idx="498">
                  <c:v>7.1514831130690171</c:v>
                </c:pt>
                <c:pt idx="499">
                  <c:v>7.1305417276720364</c:v>
                </c:pt>
                <c:pt idx="500">
                  <c:v>7.1097226277372263</c:v>
                </c:pt>
                <c:pt idx="501">
                  <c:v>7.0993586005830913</c:v>
                </c:pt>
                <c:pt idx="502">
                  <c:v>7.0684470246734401</c:v>
                </c:pt>
                <c:pt idx="503">
                  <c:v>7.0479884225759699</c:v>
                </c:pt>
                <c:pt idx="504">
                  <c:v>7.0428922631959434</c:v>
                </c:pt>
                <c:pt idx="505">
                  <c:v>7.0276479076478999</c:v>
                </c:pt>
                <c:pt idx="506">
                  <c:v>7.0023867721063908</c:v>
                </c:pt>
                <c:pt idx="507">
                  <c:v>6.9873170731707317</c:v>
                </c:pt>
                <c:pt idx="508">
                  <c:v>6.9723120973514678</c:v>
                </c:pt>
                <c:pt idx="509">
                  <c:v>6.9524054246966456</c:v>
                </c:pt>
                <c:pt idx="510">
                  <c:v>6.9326120996441301</c:v>
                </c:pt>
                <c:pt idx="511">
                  <c:v>6.9178409090909074</c:v>
                </c:pt>
                <c:pt idx="512">
                  <c:v>6.9031325301204776</c:v>
                </c:pt>
                <c:pt idx="513">
                  <c:v>6.8739026111503181</c:v>
                </c:pt>
                <c:pt idx="514">
                  <c:v>6.8545531315974646</c:v>
                </c:pt>
                <c:pt idx="515">
                  <c:v>6.8449191848208004</c:v>
                </c:pt>
                <c:pt idx="516">
                  <c:v>6.8209523809523809</c:v>
                </c:pt>
                <c:pt idx="517">
                  <c:v>6.8066526904262759</c:v>
                </c:pt>
                <c:pt idx="518">
                  <c:v>6.7971528262386487</c:v>
                </c:pt>
                <c:pt idx="519">
                  <c:v>6.7735187760778857</c:v>
                </c:pt>
                <c:pt idx="520">
                  <c:v>6.7547295423023588</c:v>
                </c:pt>
                <c:pt idx="521">
                  <c:v>6.7500485100485097</c:v>
                </c:pt>
                <c:pt idx="522">
                  <c:v>6.7407058823529411</c:v>
                </c:pt>
                <c:pt idx="523">
                  <c:v>6.7267403314917127</c:v>
                </c:pt>
                <c:pt idx="524">
                  <c:v>6.7174620689655091</c:v>
                </c:pt>
                <c:pt idx="525">
                  <c:v>6.6897802197802161</c:v>
                </c:pt>
                <c:pt idx="526">
                  <c:v>6.6714520547945204</c:v>
                </c:pt>
                <c:pt idx="527">
                  <c:v>6.6577717019822282</c:v>
                </c:pt>
                <c:pt idx="528">
                  <c:v>6.6577717019822282</c:v>
                </c:pt>
                <c:pt idx="529">
                  <c:v>6.6396182685753242</c:v>
                </c:pt>
                <c:pt idx="530">
                  <c:v>6.6215635622025841</c:v>
                </c:pt>
                <c:pt idx="531">
                  <c:v>6.6170652173912954</c:v>
                </c:pt>
                <c:pt idx="532">
                  <c:v>6.6036067796610176</c:v>
                </c:pt>
                <c:pt idx="533">
                  <c:v>6.5857471264367806</c:v>
                </c:pt>
                <c:pt idx="534">
                  <c:v>6.5635579514824736</c:v>
                </c:pt>
                <c:pt idx="535">
                  <c:v>6.5371275167785159</c:v>
                </c:pt>
                <c:pt idx="536">
                  <c:v>6.5239919624916274</c:v>
                </c:pt>
                <c:pt idx="537">
                  <c:v>6.5196251673360086</c:v>
                </c:pt>
                <c:pt idx="538">
                  <c:v>6.5022162883845116</c:v>
                </c:pt>
                <c:pt idx="539">
                  <c:v>6.4892205196535704</c:v>
                </c:pt>
                <c:pt idx="540">
                  <c:v>6.4719734219269114</c:v>
                </c:pt>
                <c:pt idx="541">
                  <c:v>6.4548177601060246</c:v>
                </c:pt>
                <c:pt idx="542">
                  <c:v>6.4420105820105826</c:v>
                </c:pt>
                <c:pt idx="543">
                  <c:v>6.4165480895915703</c:v>
                </c:pt>
                <c:pt idx="544">
                  <c:v>6.4038921761998697</c:v>
                </c:pt>
                <c:pt idx="545">
                  <c:v>6.3912860892388448</c:v>
                </c:pt>
                <c:pt idx="546">
                  <c:v>6.3829095674967089</c:v>
                </c:pt>
                <c:pt idx="547">
                  <c:v>6.3703858731196856</c:v>
                </c:pt>
                <c:pt idx="548">
                  <c:v>6.3620640104506867</c:v>
                </c:pt>
                <c:pt idx="549">
                  <c:v>6.3454853420195363</c:v>
                </c:pt>
                <c:pt idx="550">
                  <c:v>6.3372283669486018</c:v>
                </c:pt>
                <c:pt idx="551">
                  <c:v>6.3289928525016244</c:v>
                </c:pt>
                <c:pt idx="552">
                  <c:v>6.2962637362637404</c:v>
                </c:pt>
                <c:pt idx="553">
                  <c:v>6.2840774193548397</c:v>
                </c:pt>
                <c:pt idx="554">
                  <c:v>6.2638713826366574</c:v>
                </c:pt>
                <c:pt idx="555">
                  <c:v>6.2397950032030796</c:v>
                </c:pt>
                <c:pt idx="556">
                  <c:v>6.2278260869565161</c:v>
                </c:pt>
                <c:pt idx="557">
                  <c:v>6.2159029993618384</c:v>
                </c:pt>
                <c:pt idx="558">
                  <c:v>6.204025477706999</c:v>
                </c:pt>
                <c:pt idx="559">
                  <c:v>6.1961323155216297</c:v>
                </c:pt>
                <c:pt idx="560">
                  <c:v>6.1764870006341157</c:v>
                </c:pt>
                <c:pt idx="561">
                  <c:v>6.8813147914032884</c:v>
                </c:pt>
                <c:pt idx="562">
                  <c:v>6.8596345305608066</c:v>
                </c:pt>
                <c:pt idx="563">
                  <c:v>6.8423884349465736</c:v>
                </c:pt>
                <c:pt idx="564">
                  <c:v>6.8295106649937267</c:v>
                </c:pt>
                <c:pt idx="565">
                  <c:v>6.8166812773951069</c:v>
                </c:pt>
                <c:pt idx="566">
                  <c:v>6.8124155193992326</c:v>
                </c:pt>
                <c:pt idx="567">
                  <c:v>6.8081550969355762</c:v>
                </c:pt>
                <c:pt idx="568">
                  <c:v>6.8081550969355762</c:v>
                </c:pt>
                <c:pt idx="569">
                  <c:v>6.7954057428214707</c:v>
                </c:pt>
                <c:pt idx="570">
                  <c:v>6.7869326683291771</c:v>
                </c:pt>
                <c:pt idx="571">
                  <c:v>6.7700497512437812</c:v>
                </c:pt>
                <c:pt idx="572">
                  <c:v>7.3219454094292766</c:v>
                </c:pt>
                <c:pt idx="573">
                  <c:v>7.3083442724458161</c:v>
                </c:pt>
                <c:pt idx="574">
                  <c:v>7.2993048855906011</c:v>
                </c:pt>
                <c:pt idx="575">
                  <c:v>7.2947935723114901</c:v>
                </c:pt>
                <c:pt idx="576">
                  <c:v>7.2857876543209876</c:v>
                </c:pt>
                <c:pt idx="577">
                  <c:v>7.2857876543209876</c:v>
                </c:pt>
                <c:pt idx="578">
                  <c:v>7.2857876543209876</c:v>
                </c:pt>
                <c:pt idx="579">
                  <c:v>7.2768039457459937</c:v>
                </c:pt>
                <c:pt idx="580">
                  <c:v>7.2589028290282833</c:v>
                </c:pt>
                <c:pt idx="581">
                  <c:v>7.2499852579852426</c:v>
                </c:pt>
                <c:pt idx="582">
                  <c:v>7.2322156862745111</c:v>
                </c:pt>
                <c:pt idx="583">
                  <c:v>7.2233635250918002</c:v>
                </c:pt>
                <c:pt idx="584">
                  <c:v>7.2189455657492356</c:v>
                </c:pt>
                <c:pt idx="585">
                  <c:v>7.2013276388041501</c:v>
                </c:pt>
                <c:pt idx="586">
                  <c:v>7.1925508836075487</c:v>
                </c:pt>
                <c:pt idx="587">
                  <c:v>7.1794257907542596</c:v>
                </c:pt>
                <c:pt idx="588">
                  <c:v>7.1663485124468744</c:v>
                </c:pt>
                <c:pt idx="589">
                  <c:v>7.1663485124468744</c:v>
                </c:pt>
                <c:pt idx="590">
                  <c:v>7.1619999999999946</c:v>
                </c:pt>
                <c:pt idx="591">
                  <c:v>7.1145123568414537</c:v>
                </c:pt>
                <c:pt idx="592">
                  <c:v>7.1102265060240946</c:v>
                </c:pt>
                <c:pt idx="593">
                  <c:v>7.1102265060240946</c:v>
                </c:pt>
                <c:pt idx="594">
                  <c:v>7.0803695260947821</c:v>
                </c:pt>
                <c:pt idx="595">
                  <c:v>7.0634207061639742</c:v>
                </c:pt>
                <c:pt idx="596">
                  <c:v>7.0339547079856954</c:v>
                </c:pt>
                <c:pt idx="597">
                  <c:v>7.0214015466983861</c:v>
                </c:pt>
                <c:pt idx="598">
                  <c:v>7.0088931116389563</c:v>
                </c:pt>
                <c:pt idx="599">
                  <c:v>6.9922843601895686</c:v>
                </c:pt>
                <c:pt idx="600">
                  <c:v>6.9716337861783897</c:v>
                </c:pt>
                <c:pt idx="601">
                  <c:v>6.9429270588235301</c:v>
                </c:pt>
                <c:pt idx="602">
                  <c:v>6.9023251461988311</c:v>
                </c:pt>
                <c:pt idx="603">
                  <c:v>6.9063639555295504</c:v>
                </c:pt>
                <c:pt idx="604">
                  <c:v>6.8942616822429921</c:v>
                </c:pt>
                <c:pt idx="605">
                  <c:v>6.8542253193960434</c:v>
                </c:pt>
                <c:pt idx="606">
                  <c:v>6.8343810075274964</c:v>
                </c:pt>
                <c:pt idx="607">
                  <c:v>6.8343810075274964</c:v>
                </c:pt>
                <c:pt idx="608">
                  <c:v>6.7989493087557609</c:v>
                </c:pt>
                <c:pt idx="609">
                  <c:v>6.7872202415181144</c:v>
                </c:pt>
                <c:pt idx="610">
                  <c:v>6.7755315729047076</c:v>
                </c:pt>
                <c:pt idx="611">
                  <c:v>6.7600091638029802</c:v>
                </c:pt>
                <c:pt idx="612">
                  <c:v>6.7215125284738049</c:v>
                </c:pt>
                <c:pt idx="613">
                  <c:v>6.7062363636363651</c:v>
                </c:pt>
                <c:pt idx="614">
                  <c:v>6.7024281658148803</c:v>
                </c:pt>
                <c:pt idx="615">
                  <c:v>6.6910294784580486</c:v>
                </c:pt>
                <c:pt idx="616">
                  <c:v>6.6570648618161226</c:v>
                </c:pt>
                <c:pt idx="617">
                  <c:v>6.6420799099606089</c:v>
                </c:pt>
                <c:pt idx="618">
                  <c:v>6.6533122886133027</c:v>
                </c:pt>
                <c:pt idx="619">
                  <c:v>6.6533122886133027</c:v>
                </c:pt>
                <c:pt idx="620">
                  <c:v>6.6271622683885338</c:v>
                </c:pt>
                <c:pt idx="621">
                  <c:v>6.6458198198198106</c:v>
                </c:pt>
                <c:pt idx="622">
                  <c:v>6.6495639436619722</c:v>
                </c:pt>
                <c:pt idx="623">
                  <c:v>6.6533122886133027</c:v>
                </c:pt>
                <c:pt idx="624">
                  <c:v>6.6420799099606089</c:v>
                </c:pt>
                <c:pt idx="625">
                  <c:v>6.6308853932584277</c:v>
                </c:pt>
                <c:pt idx="626">
                  <c:v>6.612311484593838</c:v>
                </c:pt>
                <c:pt idx="627">
                  <c:v>6.5828087005019524</c:v>
                </c:pt>
                <c:pt idx="628">
                  <c:v>6.5754740947075216</c:v>
                </c:pt>
                <c:pt idx="629">
                  <c:v>6.5718129175946558</c:v>
                </c:pt>
                <c:pt idx="630">
                  <c:v>6.5572088888888898</c:v>
                </c:pt>
                <c:pt idx="631">
                  <c:v>6.5390448753462609</c:v>
                </c:pt>
                <c:pt idx="632">
                  <c:v>6.5281946902654768</c:v>
                </c:pt>
                <c:pt idx="633">
                  <c:v>6.5137836644591633</c:v>
                </c:pt>
                <c:pt idx="634">
                  <c:v>6.5030170798898066</c:v>
                </c:pt>
                <c:pt idx="635">
                  <c:v>6.4922860286028614</c:v>
                </c:pt>
                <c:pt idx="636">
                  <c:v>6.4638422782037246</c:v>
                </c:pt>
                <c:pt idx="637">
                  <c:v>6.428636165577343</c:v>
                </c:pt>
                <c:pt idx="638">
                  <c:v>6.4181489940184884</c:v>
                </c:pt>
                <c:pt idx="639">
                  <c:v>6.4426724890829803</c:v>
                </c:pt>
                <c:pt idx="640">
                  <c:v>6.4532400218698802</c:v>
                </c:pt>
                <c:pt idx="641">
                  <c:v>6.4461911523757518</c:v>
                </c:pt>
                <c:pt idx="642">
                  <c:v>6.4251366358192676</c:v>
                </c:pt>
                <c:pt idx="643">
                  <c:v>6.3972769647696479</c:v>
                </c:pt>
                <c:pt idx="644">
                  <c:v>6.376540248514317</c:v>
                </c:pt>
                <c:pt idx="645">
                  <c:v>6.3834375338020557</c:v>
                </c:pt>
                <c:pt idx="646">
                  <c:v>6.3799870270270276</c:v>
                </c:pt>
                <c:pt idx="647">
                  <c:v>6.3627902964959429</c:v>
                </c:pt>
                <c:pt idx="648">
                  <c:v>6.3354675254965116</c:v>
                </c:pt>
                <c:pt idx="649">
                  <c:v>6.3218939475093743</c:v>
                </c:pt>
                <c:pt idx="650">
                  <c:v>6.3083784072688411</c:v>
                </c:pt>
                <c:pt idx="651">
                  <c:v>6.2982796157950913</c:v>
                </c:pt>
                <c:pt idx="652">
                  <c:v>6.2715069075451657</c:v>
                </c:pt>
                <c:pt idx="653">
                  <c:v>6.24826680783484</c:v>
                </c:pt>
                <c:pt idx="654">
                  <c:v>6.2416583818085698</c:v>
                </c:pt>
                <c:pt idx="655">
                  <c:v>6.2383594080338298</c:v>
                </c:pt>
                <c:pt idx="656">
                  <c:v>6.2186385669125386</c:v>
                </c:pt>
                <c:pt idx="657">
                  <c:v>6.1860461215932911</c:v>
                </c:pt>
                <c:pt idx="658">
                  <c:v>6.1570036515388624</c:v>
                </c:pt>
                <c:pt idx="659">
                  <c:v>6.1570036515388624</c:v>
                </c:pt>
                <c:pt idx="660">
                  <c:v>6.1602171189979043</c:v>
                </c:pt>
                <c:pt idx="661">
                  <c:v>6.1346029106029114</c:v>
                </c:pt>
                <c:pt idx="662">
                  <c:v>6.1123645779388811</c:v>
                </c:pt>
                <c:pt idx="663">
                  <c:v>6.093431078988127</c:v>
                </c:pt>
                <c:pt idx="664">
                  <c:v>6.0965785123966949</c:v>
                </c:pt>
                <c:pt idx="665">
                  <c:v>6.093431078988127</c:v>
                </c:pt>
                <c:pt idx="666">
                  <c:v>6.0559138019497096</c:v>
                </c:pt>
                <c:pt idx="667">
                  <c:v>6.0188556858745548</c:v>
                </c:pt>
                <c:pt idx="668">
                  <c:v>5.937110663983904</c:v>
                </c:pt>
                <c:pt idx="669">
                  <c:v>5.9281647413360066</c:v>
                </c:pt>
                <c:pt idx="670">
                  <c:v>5.9580898536092866</c:v>
                </c:pt>
                <c:pt idx="671">
                  <c:v>5.9580898536092866</c:v>
                </c:pt>
                <c:pt idx="672">
                  <c:v>5.922215755143001</c:v>
                </c:pt>
                <c:pt idx="673">
                  <c:v>5.9192457372116403</c:v>
                </c:pt>
                <c:pt idx="674">
                  <c:v>5.9103535302954384</c:v>
                </c:pt>
                <c:pt idx="675">
                  <c:v>5.8809048330841982</c:v>
                </c:pt>
                <c:pt idx="676">
                  <c:v>5.8633760556383496</c:v>
                </c:pt>
                <c:pt idx="677">
                  <c:v>5.8488483647175427</c:v>
                </c:pt>
                <c:pt idx="678">
                  <c:v>5.8171394775751493</c:v>
                </c:pt>
                <c:pt idx="679">
                  <c:v>5.7914504416094212</c:v>
                </c:pt>
                <c:pt idx="680">
                  <c:v>5.8200078895463436</c:v>
                </c:pt>
                <c:pt idx="681">
                  <c:v>5.8459514611193661</c:v>
                </c:pt>
                <c:pt idx="682">
                  <c:v>5.8430574257425771</c:v>
                </c:pt>
                <c:pt idx="683">
                  <c:v>5.811411127523388</c:v>
                </c:pt>
                <c:pt idx="684">
                  <c:v>5.8017843361826946</c:v>
                </c:pt>
                <c:pt idx="685">
                  <c:v>5.7793699137230403</c:v>
                </c:pt>
                <c:pt idx="686">
                  <c:v>5.749471961342115</c:v>
                </c:pt>
                <c:pt idx="687">
                  <c:v>5.7322713497552273</c:v>
                </c:pt>
                <c:pt idx="688">
                  <c:v>5.7086774201349426</c:v>
                </c:pt>
                <c:pt idx="689">
                  <c:v>5.6954824015364247</c:v>
                </c:pt>
                <c:pt idx="690">
                  <c:v>5.6853590747725216</c:v>
                </c:pt>
                <c:pt idx="691">
                  <c:v>6.4561360254638434</c:v>
                </c:pt>
                <c:pt idx="692">
                  <c:v>6.4288932470857807</c:v>
                </c:pt>
                <c:pt idx="693">
                  <c:v>6.4091323677040011</c:v>
                </c:pt>
                <c:pt idx="694">
                  <c:v>6.3591564927857887</c:v>
                </c:pt>
                <c:pt idx="695">
                  <c:v>6.3407808177067233</c:v>
                </c:pt>
                <c:pt idx="696">
                  <c:v>6.3189947872972096</c:v>
                </c:pt>
                <c:pt idx="697">
                  <c:v>6.3037534028878124</c:v>
                </c:pt>
                <c:pt idx="698">
                  <c:v>6.2812788126382069</c:v>
                </c:pt>
                <c:pt idx="699">
                  <c:v>6.2667751072720641</c:v>
                </c:pt>
                <c:pt idx="700">
                  <c:v>6.2299096687855444</c:v>
                </c:pt>
                <c:pt idx="701">
                  <c:v>6.1653081213815684</c:v>
                </c:pt>
                <c:pt idx="702">
                  <c:v>6.1215911166307464</c:v>
                </c:pt>
                <c:pt idx="703">
                  <c:v>6.8643065526544333</c:v>
                </c:pt>
                <c:pt idx="704">
                  <c:v>6.8584419559844108</c:v>
                </c:pt>
                <c:pt idx="705">
                  <c:v>6.9179252978179129</c:v>
                </c:pt>
                <c:pt idx="706">
                  <c:v>7.0426182132083506</c:v>
                </c:pt>
                <c:pt idx="707">
                  <c:v>7.1010851569078151</c:v>
                </c:pt>
                <c:pt idx="708">
                  <c:v>7.0831593003449198</c:v>
                </c:pt>
                <c:pt idx="709">
                  <c:v>7.0574513998260464</c:v>
                </c:pt>
                <c:pt idx="710">
                  <c:v>7.0644259864937906</c:v>
                </c:pt>
                <c:pt idx="711">
                  <c:v>7.0573186842117632</c:v>
                </c:pt>
                <c:pt idx="712">
                  <c:v>7.0469491414032399</c:v>
                </c:pt>
                <c:pt idx="713">
                  <c:v>6.9889436193491319</c:v>
                </c:pt>
                <c:pt idx="714">
                  <c:v>6.9910267037992604</c:v>
                </c:pt>
                <c:pt idx="715">
                  <c:v>7.7123349346701007</c:v>
                </c:pt>
                <c:pt idx="716">
                  <c:v>7.6974719842861852</c:v>
                </c:pt>
                <c:pt idx="717">
                  <c:v>7.6744338572530388</c:v>
                </c:pt>
                <c:pt idx="718">
                  <c:v>7.6488210869385087</c:v>
                </c:pt>
                <c:pt idx="719">
                  <c:v>7.6448444192926477</c:v>
                </c:pt>
                <c:pt idx="720">
                  <c:v>7.6406610688567387</c:v>
                </c:pt>
                <c:pt idx="721">
                  <c:v>7.6482225628420588</c:v>
                </c:pt>
                <c:pt idx="722">
                  <c:v>7.6463219898299624</c:v>
                </c:pt>
                <c:pt idx="723">
                  <c:v>7.6438245252465746</c:v>
                </c:pt>
                <c:pt idx="724">
                  <c:v>7.6465331179618863</c:v>
                </c:pt>
                <c:pt idx="725">
                  <c:v>7.6470257956140557</c:v>
                </c:pt>
                <c:pt idx="726">
                  <c:v>7.6332547765726284</c:v>
                </c:pt>
                <c:pt idx="727">
                  <c:v>7.6215254206190437</c:v>
                </c:pt>
                <c:pt idx="728">
                  <c:v>7.6121329845474337</c:v>
                </c:pt>
                <c:pt idx="729">
                  <c:v>7.5863101760537663</c:v>
                </c:pt>
                <c:pt idx="730">
                  <c:v>7.5683416536092976</c:v>
                </c:pt>
                <c:pt idx="731">
                  <c:v>7.5376819680906557</c:v>
                </c:pt>
                <c:pt idx="732">
                  <c:v>7.5156910105752619</c:v>
                </c:pt>
                <c:pt idx="733">
                  <c:v>7.4908212211923404</c:v>
                </c:pt>
                <c:pt idx="734">
                  <c:v>7.4525532058038619</c:v>
                </c:pt>
                <c:pt idx="735">
                  <c:v>7.4159317313528756</c:v>
                </c:pt>
                <c:pt idx="736">
                  <c:v>7.3875101147973856</c:v>
                </c:pt>
                <c:pt idx="737">
                  <c:v>7.385146006489177</c:v>
                </c:pt>
                <c:pt idx="738">
                  <c:v>7.3667120366388366</c:v>
                </c:pt>
                <c:pt idx="739">
                  <c:v>7.3472975781453744</c:v>
                </c:pt>
                <c:pt idx="740">
                  <c:v>7.3302804909252917</c:v>
                </c:pt>
                <c:pt idx="741">
                  <c:v>7.3274681272352744</c:v>
                </c:pt>
                <c:pt idx="742">
                  <c:v>7.3153705269089757</c:v>
                </c:pt>
                <c:pt idx="743">
                  <c:v>7.3167556903999689</c:v>
                </c:pt>
                <c:pt idx="744">
                  <c:v>7.2983405515096678</c:v>
                </c:pt>
                <c:pt idx="745">
                  <c:v>7.2832408454531903</c:v>
                </c:pt>
                <c:pt idx="746">
                  <c:v>7.2643268104156764</c:v>
                </c:pt>
                <c:pt idx="747">
                  <c:v>7.25</c:v>
                </c:pt>
                <c:pt idx="748">
                  <c:v>7.2595026301532659</c:v>
                </c:pt>
                <c:pt idx="749">
                  <c:v>7.2613744127608451</c:v>
                </c:pt>
                <c:pt idx="750">
                  <c:v>7.2628344384755454</c:v>
                </c:pt>
                <c:pt idx="751">
                  <c:v>7.2257862510436954</c:v>
                </c:pt>
                <c:pt idx="752">
                  <c:v>7.1903274105744179</c:v>
                </c:pt>
                <c:pt idx="753">
                  <c:v>7.1727591387080629</c:v>
                </c:pt>
                <c:pt idx="754">
                  <c:v>7.1870928673385412</c:v>
                </c:pt>
                <c:pt idx="755">
                  <c:v>7.1899229334614176</c:v>
                </c:pt>
                <c:pt idx="756">
                  <c:v>7.1830227259954782</c:v>
                </c:pt>
                <c:pt idx="757">
                  <c:v>7.1435560771972257</c:v>
                </c:pt>
                <c:pt idx="758">
                  <c:v>7.1596854465151356</c:v>
                </c:pt>
                <c:pt idx="759">
                  <c:v>7.1710565498668499</c:v>
                </c:pt>
                <c:pt idx="760">
                  <c:v>7.1581740793713644</c:v>
                </c:pt>
                <c:pt idx="761">
                  <c:v>7.13554925706433</c:v>
                </c:pt>
                <c:pt idx="762">
                  <c:v>7.1235573542777679</c:v>
                </c:pt>
                <c:pt idx="763">
                  <c:v>7.1180338683904871</c:v>
                </c:pt>
                <c:pt idx="764">
                  <c:v>7.108593626333195</c:v>
                </c:pt>
                <c:pt idx="765">
                  <c:v>7.1074077559435711</c:v>
                </c:pt>
                <c:pt idx="766">
                  <c:v>7.0997850730452461</c:v>
                </c:pt>
                <c:pt idx="767">
                  <c:v>7.082806891906869</c:v>
                </c:pt>
                <c:pt idx="768">
                  <c:v>7.0725866523647154</c:v>
                </c:pt>
                <c:pt idx="769">
                  <c:v>7.0654890738149936</c:v>
                </c:pt>
                <c:pt idx="770">
                  <c:v>7.051366491257852</c:v>
                </c:pt>
                <c:pt idx="771">
                  <c:v>7.0330407104218402</c:v>
                </c:pt>
                <c:pt idx="772">
                  <c:v>7.0084485180295486</c:v>
                </c:pt>
              </c:numCache>
            </c:numRef>
          </c:yVal>
          <c:smooth val="0"/>
        </c:ser>
        <c:dLbls>
          <c:showLegendKey val="0"/>
          <c:showVal val="0"/>
          <c:showCatName val="0"/>
          <c:showSerName val="0"/>
          <c:showPercent val="0"/>
          <c:showBubbleSize val="0"/>
        </c:dLbls>
        <c:axId val="193665664"/>
        <c:axId val="193708416"/>
      </c:scatterChart>
      <c:valAx>
        <c:axId val="193665664"/>
        <c:scaling>
          <c:orientation val="minMax"/>
          <c:max val="2015"/>
          <c:min val="195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93708416"/>
        <c:crosses val="autoZero"/>
        <c:crossBetween val="midCat"/>
        <c:majorUnit val="5"/>
      </c:valAx>
      <c:valAx>
        <c:axId val="193708416"/>
        <c:scaling>
          <c:orientation val="minMax"/>
          <c:max val="11"/>
          <c:min val="0"/>
        </c:scaling>
        <c:delete val="0"/>
        <c:axPos val="l"/>
        <c:majorGridlines>
          <c:spPr>
            <a:ln>
              <a:solidFill>
                <a:srgbClr val="BFBFBF"/>
              </a:solidFill>
            </a:ln>
          </c:spPr>
        </c:majorGridlines>
        <c:title>
          <c:tx>
            <c:rich>
              <a:bodyPr rot="-5400000" vert="horz"/>
              <a:lstStyle/>
              <a:p>
                <a:pPr>
                  <a:defRPr sz="2400" b="0">
                    <a:latin typeface="Arial" pitchFamily="34" charset="0"/>
                    <a:cs typeface="Arial" pitchFamily="34" charset="0"/>
                  </a:defRPr>
                </a:pPr>
                <a:r>
                  <a:rPr lang="en-US" sz="2400" b="0">
                    <a:latin typeface="Arial" pitchFamily="34" charset="0"/>
                    <a:cs typeface="Arial" pitchFamily="34" charset="0"/>
                  </a:rPr>
                  <a:t>Dollars per hour</a:t>
                </a:r>
              </a:p>
            </c:rich>
          </c:tx>
          <c:layout>
            <c:manualLayout>
              <c:xMode val="edge"/>
              <c:yMode val="edge"/>
              <c:x val="1.2500000000000001E-2"/>
              <c:y val="0.24581307344594699"/>
            </c:manualLayout>
          </c:layout>
          <c:overlay val="0"/>
        </c:title>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93665664"/>
        <c:crosses val="autoZero"/>
        <c:crossBetween val="midCat"/>
        <c:majorUnit val="1"/>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669010696473494E-2"/>
          <c:y val="0.120401260707237"/>
          <c:w val="0.87407443786940098"/>
          <c:h val="0.77559770417505902"/>
        </c:manualLayout>
      </c:layout>
      <c:scatterChart>
        <c:scatterStyle val="lineMarker"/>
        <c:varyColors val="0"/>
        <c:ser>
          <c:idx val="0"/>
          <c:order val="0"/>
          <c:tx>
            <c:strRef>
              <c:f>Sheet1!$L$7</c:f>
              <c:strCache>
                <c:ptCount val="1"/>
                <c:pt idx="0">
                  <c:v>Real oil prices</c:v>
                </c:pt>
              </c:strCache>
            </c:strRef>
          </c:tx>
          <c:spPr>
            <a:ln w="38100">
              <a:solidFill>
                <a:srgbClr val="996633"/>
              </a:solidFill>
            </a:ln>
          </c:spPr>
          <c:marker>
            <c:symbol val="none"/>
          </c:marker>
          <c:xVal>
            <c:numRef>
              <c:f>Sheet1!$K$8:$K$200</c:f>
              <c:numCache>
                <c:formatCode>0.00</c:formatCode>
                <c:ptCount val="193"/>
                <c:pt idx="0">
                  <c:v>1965</c:v>
                </c:pt>
                <c:pt idx="1">
                  <c:v>1965.25</c:v>
                </c:pt>
                <c:pt idx="2">
                  <c:v>1965.5</c:v>
                </c:pt>
                <c:pt idx="3">
                  <c:v>1965.75</c:v>
                </c:pt>
                <c:pt idx="4">
                  <c:v>1966</c:v>
                </c:pt>
                <c:pt idx="5">
                  <c:v>1966.25</c:v>
                </c:pt>
                <c:pt idx="6">
                  <c:v>1966.5</c:v>
                </c:pt>
                <c:pt idx="7">
                  <c:v>1966.75</c:v>
                </c:pt>
                <c:pt idx="8">
                  <c:v>1967</c:v>
                </c:pt>
                <c:pt idx="9">
                  <c:v>1967.25</c:v>
                </c:pt>
                <c:pt idx="10">
                  <c:v>1967.5</c:v>
                </c:pt>
                <c:pt idx="11">
                  <c:v>1967.75</c:v>
                </c:pt>
                <c:pt idx="12">
                  <c:v>1968</c:v>
                </c:pt>
                <c:pt idx="13">
                  <c:v>1968.25</c:v>
                </c:pt>
                <c:pt idx="14">
                  <c:v>1968.5</c:v>
                </c:pt>
                <c:pt idx="15">
                  <c:v>1968.75</c:v>
                </c:pt>
                <c:pt idx="16">
                  <c:v>1969</c:v>
                </c:pt>
                <c:pt idx="17">
                  <c:v>1969.25</c:v>
                </c:pt>
                <c:pt idx="18">
                  <c:v>1969.5</c:v>
                </c:pt>
                <c:pt idx="19">
                  <c:v>1969.75</c:v>
                </c:pt>
                <c:pt idx="20">
                  <c:v>1970</c:v>
                </c:pt>
                <c:pt idx="21">
                  <c:v>1970.25</c:v>
                </c:pt>
                <c:pt idx="22">
                  <c:v>1970.5</c:v>
                </c:pt>
                <c:pt idx="23">
                  <c:v>1970.75</c:v>
                </c:pt>
                <c:pt idx="24">
                  <c:v>1971</c:v>
                </c:pt>
                <c:pt idx="25">
                  <c:v>1971.25</c:v>
                </c:pt>
                <c:pt idx="26">
                  <c:v>1971.5</c:v>
                </c:pt>
                <c:pt idx="27">
                  <c:v>1971.75</c:v>
                </c:pt>
                <c:pt idx="28">
                  <c:v>1972</c:v>
                </c:pt>
                <c:pt idx="29">
                  <c:v>1972.25</c:v>
                </c:pt>
                <c:pt idx="30">
                  <c:v>1972.5</c:v>
                </c:pt>
                <c:pt idx="31">
                  <c:v>1972.75</c:v>
                </c:pt>
                <c:pt idx="32">
                  <c:v>1973</c:v>
                </c:pt>
                <c:pt idx="33">
                  <c:v>1973.25</c:v>
                </c:pt>
                <c:pt idx="34">
                  <c:v>1973.5</c:v>
                </c:pt>
                <c:pt idx="35">
                  <c:v>1973.75</c:v>
                </c:pt>
                <c:pt idx="36">
                  <c:v>1974</c:v>
                </c:pt>
                <c:pt idx="37">
                  <c:v>1974.25</c:v>
                </c:pt>
                <c:pt idx="38">
                  <c:v>1974.5</c:v>
                </c:pt>
                <c:pt idx="39">
                  <c:v>1974.75</c:v>
                </c:pt>
                <c:pt idx="40">
                  <c:v>1975</c:v>
                </c:pt>
                <c:pt idx="41">
                  <c:v>1975.25</c:v>
                </c:pt>
                <c:pt idx="42">
                  <c:v>1975.5</c:v>
                </c:pt>
                <c:pt idx="43">
                  <c:v>1975.75</c:v>
                </c:pt>
                <c:pt idx="44">
                  <c:v>1976</c:v>
                </c:pt>
                <c:pt idx="45">
                  <c:v>1976.25</c:v>
                </c:pt>
                <c:pt idx="46">
                  <c:v>1976.5</c:v>
                </c:pt>
                <c:pt idx="47">
                  <c:v>1976.75</c:v>
                </c:pt>
                <c:pt idx="48">
                  <c:v>1977</c:v>
                </c:pt>
                <c:pt idx="49">
                  <c:v>1977.25</c:v>
                </c:pt>
                <c:pt idx="50">
                  <c:v>1977.5</c:v>
                </c:pt>
                <c:pt idx="51">
                  <c:v>1977.75</c:v>
                </c:pt>
                <c:pt idx="52">
                  <c:v>1978</c:v>
                </c:pt>
                <c:pt idx="53">
                  <c:v>1978.25</c:v>
                </c:pt>
                <c:pt idx="54">
                  <c:v>1978.5</c:v>
                </c:pt>
                <c:pt idx="55">
                  <c:v>1978.75</c:v>
                </c:pt>
                <c:pt idx="56">
                  <c:v>1979</c:v>
                </c:pt>
                <c:pt idx="57">
                  <c:v>1979.25</c:v>
                </c:pt>
                <c:pt idx="58">
                  <c:v>1979.5</c:v>
                </c:pt>
                <c:pt idx="59">
                  <c:v>1979.75</c:v>
                </c:pt>
                <c:pt idx="60">
                  <c:v>1980</c:v>
                </c:pt>
                <c:pt idx="61">
                  <c:v>1980.25</c:v>
                </c:pt>
                <c:pt idx="62">
                  <c:v>1980.5</c:v>
                </c:pt>
                <c:pt idx="63">
                  <c:v>1980.75</c:v>
                </c:pt>
                <c:pt idx="64">
                  <c:v>1981</c:v>
                </c:pt>
                <c:pt idx="65">
                  <c:v>1981.25</c:v>
                </c:pt>
                <c:pt idx="66">
                  <c:v>1981.5</c:v>
                </c:pt>
                <c:pt idx="67">
                  <c:v>1981.75</c:v>
                </c:pt>
                <c:pt idx="68">
                  <c:v>1982</c:v>
                </c:pt>
                <c:pt idx="69">
                  <c:v>1982.25</c:v>
                </c:pt>
                <c:pt idx="70">
                  <c:v>1982.5</c:v>
                </c:pt>
                <c:pt idx="71">
                  <c:v>1982.75</c:v>
                </c:pt>
                <c:pt idx="72">
                  <c:v>1983</c:v>
                </c:pt>
                <c:pt idx="73">
                  <c:v>1983.25</c:v>
                </c:pt>
                <c:pt idx="74">
                  <c:v>1983.5</c:v>
                </c:pt>
                <c:pt idx="75">
                  <c:v>1983.75</c:v>
                </c:pt>
                <c:pt idx="76">
                  <c:v>1984</c:v>
                </c:pt>
                <c:pt idx="77">
                  <c:v>1984.25</c:v>
                </c:pt>
                <c:pt idx="78">
                  <c:v>1984.5</c:v>
                </c:pt>
                <c:pt idx="79">
                  <c:v>1984.75</c:v>
                </c:pt>
                <c:pt idx="80">
                  <c:v>1985</c:v>
                </c:pt>
                <c:pt idx="81">
                  <c:v>1985.25</c:v>
                </c:pt>
                <c:pt idx="82">
                  <c:v>1985.5</c:v>
                </c:pt>
                <c:pt idx="83">
                  <c:v>1985.75</c:v>
                </c:pt>
                <c:pt idx="84">
                  <c:v>1986</c:v>
                </c:pt>
                <c:pt idx="85">
                  <c:v>1986.25</c:v>
                </c:pt>
                <c:pt idx="86">
                  <c:v>1986.5</c:v>
                </c:pt>
                <c:pt idx="87">
                  <c:v>1986.75</c:v>
                </c:pt>
                <c:pt idx="88">
                  <c:v>1987</c:v>
                </c:pt>
                <c:pt idx="89">
                  <c:v>1987.25</c:v>
                </c:pt>
                <c:pt idx="90">
                  <c:v>1987.5</c:v>
                </c:pt>
                <c:pt idx="91">
                  <c:v>1987.75</c:v>
                </c:pt>
                <c:pt idx="92">
                  <c:v>1988</c:v>
                </c:pt>
                <c:pt idx="93">
                  <c:v>1988.25</c:v>
                </c:pt>
                <c:pt idx="94">
                  <c:v>1988.5</c:v>
                </c:pt>
                <c:pt idx="95">
                  <c:v>1988.75</c:v>
                </c:pt>
                <c:pt idx="96">
                  <c:v>1989</c:v>
                </c:pt>
                <c:pt idx="97">
                  <c:v>1989.25</c:v>
                </c:pt>
                <c:pt idx="98">
                  <c:v>1989.5</c:v>
                </c:pt>
                <c:pt idx="99">
                  <c:v>1989.75</c:v>
                </c:pt>
                <c:pt idx="100">
                  <c:v>1990</c:v>
                </c:pt>
                <c:pt idx="101">
                  <c:v>1990.25</c:v>
                </c:pt>
                <c:pt idx="102">
                  <c:v>1990.5</c:v>
                </c:pt>
                <c:pt idx="103">
                  <c:v>1990.75</c:v>
                </c:pt>
                <c:pt idx="104">
                  <c:v>1991</c:v>
                </c:pt>
                <c:pt idx="105">
                  <c:v>1991.25</c:v>
                </c:pt>
                <c:pt idx="106">
                  <c:v>1991.5</c:v>
                </c:pt>
                <c:pt idx="107">
                  <c:v>1991.75</c:v>
                </c:pt>
                <c:pt idx="108">
                  <c:v>1992</c:v>
                </c:pt>
                <c:pt idx="109">
                  <c:v>1992.25</c:v>
                </c:pt>
                <c:pt idx="110">
                  <c:v>1992.5</c:v>
                </c:pt>
                <c:pt idx="111">
                  <c:v>1992.75</c:v>
                </c:pt>
                <c:pt idx="112">
                  <c:v>1993</c:v>
                </c:pt>
                <c:pt idx="113">
                  <c:v>1993.25</c:v>
                </c:pt>
                <c:pt idx="114">
                  <c:v>1993.5</c:v>
                </c:pt>
                <c:pt idx="115">
                  <c:v>1993.75</c:v>
                </c:pt>
                <c:pt idx="116">
                  <c:v>1994</c:v>
                </c:pt>
                <c:pt idx="117">
                  <c:v>1994.25</c:v>
                </c:pt>
                <c:pt idx="118">
                  <c:v>1994.5</c:v>
                </c:pt>
                <c:pt idx="119">
                  <c:v>1994.75</c:v>
                </c:pt>
                <c:pt idx="120">
                  <c:v>1995</c:v>
                </c:pt>
                <c:pt idx="121">
                  <c:v>1995.25</c:v>
                </c:pt>
                <c:pt idx="122">
                  <c:v>1995.5</c:v>
                </c:pt>
                <c:pt idx="123">
                  <c:v>1995.75</c:v>
                </c:pt>
                <c:pt idx="124">
                  <c:v>1996</c:v>
                </c:pt>
                <c:pt idx="125">
                  <c:v>1996.25</c:v>
                </c:pt>
                <c:pt idx="126">
                  <c:v>1996.5</c:v>
                </c:pt>
                <c:pt idx="127">
                  <c:v>1996.75</c:v>
                </c:pt>
                <c:pt idx="128">
                  <c:v>1997</c:v>
                </c:pt>
                <c:pt idx="129">
                  <c:v>1997.25</c:v>
                </c:pt>
                <c:pt idx="130">
                  <c:v>1997.5</c:v>
                </c:pt>
                <c:pt idx="131">
                  <c:v>1997.75</c:v>
                </c:pt>
                <c:pt idx="132">
                  <c:v>1998</c:v>
                </c:pt>
                <c:pt idx="133">
                  <c:v>1998.25</c:v>
                </c:pt>
                <c:pt idx="134">
                  <c:v>1998.5</c:v>
                </c:pt>
                <c:pt idx="135">
                  <c:v>1998.75</c:v>
                </c:pt>
                <c:pt idx="136">
                  <c:v>1999</c:v>
                </c:pt>
                <c:pt idx="137">
                  <c:v>1999.25</c:v>
                </c:pt>
                <c:pt idx="138">
                  <c:v>1999.5</c:v>
                </c:pt>
                <c:pt idx="139">
                  <c:v>1999.75</c:v>
                </c:pt>
                <c:pt idx="140">
                  <c:v>2000</c:v>
                </c:pt>
                <c:pt idx="141">
                  <c:v>2000.25</c:v>
                </c:pt>
                <c:pt idx="142">
                  <c:v>2000.5</c:v>
                </c:pt>
                <c:pt idx="143">
                  <c:v>2000.75</c:v>
                </c:pt>
                <c:pt idx="144">
                  <c:v>2001</c:v>
                </c:pt>
                <c:pt idx="145">
                  <c:v>2001.25</c:v>
                </c:pt>
                <c:pt idx="146">
                  <c:v>2001.5</c:v>
                </c:pt>
                <c:pt idx="147">
                  <c:v>2001.75</c:v>
                </c:pt>
                <c:pt idx="148">
                  <c:v>2002</c:v>
                </c:pt>
                <c:pt idx="149">
                  <c:v>2002.25</c:v>
                </c:pt>
                <c:pt idx="150">
                  <c:v>2002.5</c:v>
                </c:pt>
                <c:pt idx="151">
                  <c:v>2002.75</c:v>
                </c:pt>
                <c:pt idx="152">
                  <c:v>2003</c:v>
                </c:pt>
                <c:pt idx="153">
                  <c:v>2003.25</c:v>
                </c:pt>
                <c:pt idx="154">
                  <c:v>2003.5</c:v>
                </c:pt>
                <c:pt idx="155">
                  <c:v>2003.75</c:v>
                </c:pt>
                <c:pt idx="156">
                  <c:v>2004</c:v>
                </c:pt>
                <c:pt idx="157">
                  <c:v>2004.25</c:v>
                </c:pt>
                <c:pt idx="158">
                  <c:v>2004.5</c:v>
                </c:pt>
                <c:pt idx="159">
                  <c:v>2004.75</c:v>
                </c:pt>
                <c:pt idx="160">
                  <c:v>2005</c:v>
                </c:pt>
                <c:pt idx="161">
                  <c:v>2005.25</c:v>
                </c:pt>
                <c:pt idx="162">
                  <c:v>2005.5</c:v>
                </c:pt>
                <c:pt idx="163">
                  <c:v>2005.75</c:v>
                </c:pt>
                <c:pt idx="164">
                  <c:v>2006</c:v>
                </c:pt>
                <c:pt idx="165">
                  <c:v>2006.25</c:v>
                </c:pt>
                <c:pt idx="166">
                  <c:v>2006.5</c:v>
                </c:pt>
                <c:pt idx="167">
                  <c:v>2006.75</c:v>
                </c:pt>
                <c:pt idx="168">
                  <c:v>2007</c:v>
                </c:pt>
                <c:pt idx="169">
                  <c:v>2007.25</c:v>
                </c:pt>
                <c:pt idx="170">
                  <c:v>2007.5</c:v>
                </c:pt>
                <c:pt idx="171">
                  <c:v>2007.75</c:v>
                </c:pt>
                <c:pt idx="172">
                  <c:v>2008</c:v>
                </c:pt>
                <c:pt idx="173">
                  <c:v>2008.25</c:v>
                </c:pt>
                <c:pt idx="174">
                  <c:v>2008.5</c:v>
                </c:pt>
                <c:pt idx="175">
                  <c:v>2008.75</c:v>
                </c:pt>
                <c:pt idx="176">
                  <c:v>2009</c:v>
                </c:pt>
                <c:pt idx="177">
                  <c:v>2009.25</c:v>
                </c:pt>
                <c:pt idx="178">
                  <c:v>2009.5</c:v>
                </c:pt>
                <c:pt idx="179">
                  <c:v>2009.75</c:v>
                </c:pt>
                <c:pt idx="180">
                  <c:v>2010</c:v>
                </c:pt>
                <c:pt idx="181">
                  <c:v>2010.25</c:v>
                </c:pt>
                <c:pt idx="182">
                  <c:v>2010.5</c:v>
                </c:pt>
                <c:pt idx="183">
                  <c:v>2010.75</c:v>
                </c:pt>
                <c:pt idx="184">
                  <c:v>2011</c:v>
                </c:pt>
                <c:pt idx="185">
                  <c:v>2011.25</c:v>
                </c:pt>
                <c:pt idx="186">
                  <c:v>2011.5</c:v>
                </c:pt>
                <c:pt idx="187">
                  <c:v>2011.75</c:v>
                </c:pt>
                <c:pt idx="188">
                  <c:v>2012</c:v>
                </c:pt>
                <c:pt idx="189">
                  <c:v>2012.25</c:v>
                </c:pt>
                <c:pt idx="190">
                  <c:v>2012.5</c:v>
                </c:pt>
                <c:pt idx="191">
                  <c:v>2012.75</c:v>
                </c:pt>
                <c:pt idx="192">
                  <c:v>2013</c:v>
                </c:pt>
              </c:numCache>
            </c:numRef>
          </c:xVal>
          <c:yVal>
            <c:numRef>
              <c:f>Sheet1!$L$8:$L$200</c:f>
              <c:numCache>
                <c:formatCode>General</c:formatCode>
                <c:ptCount val="193"/>
                <c:pt idx="0">
                  <c:v>20.724534356024289</c:v>
                </c:pt>
                <c:pt idx="1">
                  <c:v>20.59290822483328</c:v>
                </c:pt>
                <c:pt idx="2">
                  <c:v>20.53226989203052</c:v>
                </c:pt>
                <c:pt idx="3">
                  <c:v>20.424273385826769</c:v>
                </c:pt>
                <c:pt idx="4">
                  <c:v>20.234988610478371</c:v>
                </c:pt>
                <c:pt idx="5">
                  <c:v>20.053520116275479</c:v>
                </c:pt>
                <c:pt idx="6">
                  <c:v>19.997118772419292</c:v>
                </c:pt>
                <c:pt idx="7">
                  <c:v>20.058225526867989</c:v>
                </c:pt>
                <c:pt idx="8">
                  <c:v>20.141845178511851</c:v>
                </c:pt>
                <c:pt idx="9">
                  <c:v>20.087345855820541</c:v>
                </c:pt>
                <c:pt idx="10">
                  <c:v>20.199245164179111</c:v>
                </c:pt>
                <c:pt idx="11">
                  <c:v>20.131175775828979</c:v>
                </c:pt>
                <c:pt idx="12">
                  <c:v>19.93516169590643</c:v>
                </c:pt>
                <c:pt idx="13">
                  <c:v>19.742927924014719</c:v>
                </c:pt>
                <c:pt idx="14">
                  <c:v>19.479500857142849</c:v>
                </c:pt>
                <c:pt idx="15">
                  <c:v>19.241456551801981</c:v>
                </c:pt>
                <c:pt idx="16">
                  <c:v>19.38013410656032</c:v>
                </c:pt>
                <c:pt idx="17">
                  <c:v>20.42007657892562</c:v>
                </c:pt>
                <c:pt idx="18">
                  <c:v>20.143629003871869</c:v>
                </c:pt>
                <c:pt idx="19">
                  <c:v>19.839057333333329</c:v>
                </c:pt>
                <c:pt idx="20">
                  <c:v>19.526631233595779</c:v>
                </c:pt>
                <c:pt idx="21">
                  <c:v>19.25723215903502</c:v>
                </c:pt>
                <c:pt idx="22">
                  <c:v>18.832308303230601</c:v>
                </c:pt>
                <c:pt idx="23">
                  <c:v>19.02813249999998</c:v>
                </c:pt>
                <c:pt idx="24">
                  <c:v>19.798192973230119</c:v>
                </c:pt>
                <c:pt idx="25">
                  <c:v>19.617896774193561</c:v>
                </c:pt>
                <c:pt idx="26">
                  <c:v>19.425091891891881</c:v>
                </c:pt>
                <c:pt idx="27">
                  <c:v>19.282957073170721</c:v>
                </c:pt>
                <c:pt idx="28">
                  <c:v>19.127603609706529</c:v>
                </c:pt>
                <c:pt idx="29">
                  <c:v>19.004837500000001</c:v>
                </c:pt>
                <c:pt idx="30">
                  <c:v>18.85391553191997</c:v>
                </c:pt>
                <c:pt idx="31">
                  <c:v>18.660779380177889</c:v>
                </c:pt>
                <c:pt idx="32">
                  <c:v>18.371975925452599</c:v>
                </c:pt>
                <c:pt idx="33">
                  <c:v>17.995612409805819</c:v>
                </c:pt>
                <c:pt idx="34">
                  <c:v>20.125909374999999</c:v>
                </c:pt>
                <c:pt idx="35">
                  <c:v>20.838188012975419</c:v>
                </c:pt>
                <c:pt idx="36">
                  <c:v>47.467625581395268</c:v>
                </c:pt>
                <c:pt idx="37">
                  <c:v>46.229305701402183</c:v>
                </c:pt>
                <c:pt idx="38">
                  <c:v>44.964626399375163</c:v>
                </c:pt>
                <c:pt idx="39">
                  <c:v>48.155160394038909</c:v>
                </c:pt>
                <c:pt idx="40">
                  <c:v>47.147481119333293</c:v>
                </c:pt>
                <c:pt idx="41">
                  <c:v>46.586496992481202</c:v>
                </c:pt>
                <c:pt idx="42">
                  <c:v>45.670511360495333</c:v>
                </c:pt>
                <c:pt idx="43">
                  <c:v>44.844150035283192</c:v>
                </c:pt>
                <c:pt idx="44">
                  <c:v>46.731936976744201</c:v>
                </c:pt>
                <c:pt idx="45">
                  <c:v>47.920238120567383</c:v>
                </c:pt>
                <c:pt idx="46">
                  <c:v>49.403857120418863</c:v>
                </c:pt>
                <c:pt idx="47">
                  <c:v>53.100615829219208</c:v>
                </c:pt>
                <c:pt idx="48">
                  <c:v>52.1435489864865</c:v>
                </c:pt>
                <c:pt idx="49">
                  <c:v>51.249283615293869</c:v>
                </c:pt>
                <c:pt idx="50">
                  <c:v>52.851361733833222</c:v>
                </c:pt>
                <c:pt idx="51">
                  <c:v>53.219829102586857</c:v>
                </c:pt>
                <c:pt idx="52">
                  <c:v>52.319787254295257</c:v>
                </c:pt>
                <c:pt idx="53">
                  <c:v>51.155989110707807</c:v>
                </c:pt>
                <c:pt idx="54">
                  <c:v>49.992771385692848</c:v>
                </c:pt>
                <c:pt idx="55">
                  <c:v>48.857379999999999</c:v>
                </c:pt>
                <c:pt idx="56">
                  <c:v>49.797685592485543</c:v>
                </c:pt>
                <c:pt idx="57">
                  <c:v>55.000321526610563</c:v>
                </c:pt>
                <c:pt idx="58">
                  <c:v>77.088833880597008</c:v>
                </c:pt>
                <c:pt idx="59">
                  <c:v>90.057761853405566</c:v>
                </c:pt>
                <c:pt idx="60">
                  <c:v>100.6890388445333</c:v>
                </c:pt>
                <c:pt idx="61">
                  <c:v>107.3698959608323</c:v>
                </c:pt>
                <c:pt idx="62">
                  <c:v>100.9445148799154</c:v>
                </c:pt>
                <c:pt idx="63">
                  <c:v>94.297992298432817</c:v>
                </c:pt>
                <c:pt idx="64">
                  <c:v>95.970818691503752</c:v>
                </c:pt>
                <c:pt idx="65">
                  <c:v>92.359946383414666</c:v>
                </c:pt>
                <c:pt idx="66">
                  <c:v>86.649007770925678</c:v>
                </c:pt>
                <c:pt idx="67">
                  <c:v>83.683143397997171</c:v>
                </c:pt>
                <c:pt idx="68">
                  <c:v>73.471527093023269</c:v>
                </c:pt>
                <c:pt idx="69">
                  <c:v>80.570660154011279</c:v>
                </c:pt>
                <c:pt idx="70">
                  <c:v>78.656722829371148</c:v>
                </c:pt>
                <c:pt idx="71">
                  <c:v>76.760378524092886</c:v>
                </c:pt>
                <c:pt idx="72">
                  <c:v>67.197026397959178</c:v>
                </c:pt>
                <c:pt idx="73">
                  <c:v>68.409373498229655</c:v>
                </c:pt>
                <c:pt idx="74">
                  <c:v>70.018114285714304</c:v>
                </c:pt>
                <c:pt idx="75">
                  <c:v>65.525386449060278</c:v>
                </c:pt>
                <c:pt idx="76">
                  <c:v>65.408831507904623</c:v>
                </c:pt>
                <c:pt idx="77">
                  <c:v>65.160338859903192</c:v>
                </c:pt>
                <c:pt idx="78">
                  <c:v>61.909839233716369</c:v>
                </c:pt>
                <c:pt idx="79">
                  <c:v>57.852317654320998</c:v>
                </c:pt>
                <c:pt idx="80">
                  <c:v>56.529655960928608</c:v>
                </c:pt>
                <c:pt idx="81">
                  <c:v>57.691705939402979</c:v>
                </c:pt>
                <c:pt idx="82">
                  <c:v>57.199235301204823</c:v>
                </c:pt>
                <c:pt idx="83">
                  <c:v>59.478460981651352</c:v>
                </c:pt>
                <c:pt idx="84">
                  <c:v>34.460988783119006</c:v>
                </c:pt>
                <c:pt idx="85">
                  <c:v>28.3523307622463</c:v>
                </c:pt>
                <c:pt idx="86">
                  <c:v>28.058477119416601</c:v>
                </c:pt>
                <c:pt idx="87">
                  <c:v>30.915394298749849</c:v>
                </c:pt>
                <c:pt idx="88">
                  <c:v>36.210000813953499</c:v>
                </c:pt>
                <c:pt idx="89">
                  <c:v>38.033535478963813</c:v>
                </c:pt>
                <c:pt idx="90">
                  <c:v>39.618441150988453</c:v>
                </c:pt>
                <c:pt idx="91">
                  <c:v>35.949944335099232</c:v>
                </c:pt>
                <c:pt idx="92">
                  <c:v>31.93437669164523</c:v>
                </c:pt>
                <c:pt idx="93">
                  <c:v>32.643064797094347</c:v>
                </c:pt>
                <c:pt idx="94">
                  <c:v>28.297343504201681</c:v>
                </c:pt>
                <c:pt idx="95">
                  <c:v>27.09991454696592</c:v>
                </c:pt>
                <c:pt idx="96">
                  <c:v>33.618409445453572</c:v>
                </c:pt>
                <c:pt idx="97">
                  <c:v>36.570384614140252</c:v>
                </c:pt>
                <c:pt idx="98">
                  <c:v>34.315304871589099</c:v>
                </c:pt>
                <c:pt idx="99">
                  <c:v>35.875426497811098</c:v>
                </c:pt>
                <c:pt idx="100">
                  <c:v>37.677786492544897</c:v>
                </c:pt>
                <c:pt idx="101">
                  <c:v>30.738962590873921</c:v>
                </c:pt>
                <c:pt idx="102">
                  <c:v>44.742334623250443</c:v>
                </c:pt>
                <c:pt idx="103">
                  <c:v>52.882118811067009</c:v>
                </c:pt>
                <c:pt idx="104">
                  <c:v>35.892337879451212</c:v>
                </c:pt>
                <c:pt idx="105">
                  <c:v>33.996514542624681</c:v>
                </c:pt>
                <c:pt idx="106">
                  <c:v>35.20586196925322</c:v>
                </c:pt>
                <c:pt idx="107">
                  <c:v>35.048472210726551</c:v>
                </c:pt>
                <c:pt idx="108">
                  <c:v>30.284883137300149</c:v>
                </c:pt>
                <c:pt idx="109">
                  <c:v>33.671113437770607</c:v>
                </c:pt>
                <c:pt idx="110">
                  <c:v>34.179346093749999</c:v>
                </c:pt>
                <c:pt idx="111">
                  <c:v>32.020416670773699</c:v>
                </c:pt>
                <c:pt idx="112">
                  <c:v>30.773806503246728</c:v>
                </c:pt>
                <c:pt idx="113">
                  <c:v>30.45302595419848</c:v>
                </c:pt>
                <c:pt idx="114">
                  <c:v>27.299853447263541</c:v>
                </c:pt>
                <c:pt idx="115">
                  <c:v>25.029093075832211</c:v>
                </c:pt>
                <c:pt idx="116">
                  <c:v>22.424377825494211</c:v>
                </c:pt>
                <c:pt idx="117">
                  <c:v>26.75942591149099</c:v>
                </c:pt>
                <c:pt idx="118">
                  <c:v>27.58761089993282</c:v>
                </c:pt>
                <c:pt idx="119">
                  <c:v>26.182329238083081</c:v>
                </c:pt>
                <c:pt idx="120">
                  <c:v>27.021841774543141</c:v>
                </c:pt>
                <c:pt idx="121">
                  <c:v>28.242433247863168</c:v>
                </c:pt>
                <c:pt idx="122">
                  <c:v>25.936116931711879</c:v>
                </c:pt>
                <c:pt idx="123">
                  <c:v>26.234797677293429</c:v>
                </c:pt>
                <c:pt idx="124">
                  <c:v>28.313579484996801</c:v>
                </c:pt>
                <c:pt idx="125">
                  <c:v>30.893687998721219</c:v>
                </c:pt>
                <c:pt idx="126">
                  <c:v>31.657199090909089</c:v>
                </c:pt>
                <c:pt idx="127">
                  <c:v>34.525280575040803</c:v>
                </c:pt>
                <c:pt idx="128">
                  <c:v>31.705101138235811</c:v>
                </c:pt>
                <c:pt idx="129">
                  <c:v>27.630791581250001</c:v>
                </c:pt>
                <c:pt idx="130">
                  <c:v>27.322070006218919</c:v>
                </c:pt>
                <c:pt idx="131">
                  <c:v>27.359618493570121</c:v>
                </c:pt>
                <c:pt idx="132">
                  <c:v>21.837768333333329</c:v>
                </c:pt>
                <c:pt idx="133">
                  <c:v>20.02131005395827</c:v>
                </c:pt>
                <c:pt idx="134">
                  <c:v>19.20814038330872</c:v>
                </c:pt>
                <c:pt idx="135">
                  <c:v>17.373071594377731</c:v>
                </c:pt>
                <c:pt idx="136">
                  <c:v>17.588854164010861</c:v>
                </c:pt>
                <c:pt idx="137">
                  <c:v>23.630692487060681</c:v>
                </c:pt>
                <c:pt idx="138">
                  <c:v>28.871598223684209</c:v>
                </c:pt>
                <c:pt idx="139">
                  <c:v>32.386328552005843</c:v>
                </c:pt>
                <c:pt idx="140">
                  <c:v>37.609816302175197</c:v>
                </c:pt>
                <c:pt idx="141">
                  <c:v>37.286285936779983</c:v>
                </c:pt>
                <c:pt idx="142">
                  <c:v>40.594244028901741</c:v>
                </c:pt>
                <c:pt idx="143">
                  <c:v>40.762005016271331</c:v>
                </c:pt>
                <c:pt idx="144">
                  <c:v>36.373484877771368</c:v>
                </c:pt>
                <c:pt idx="145">
                  <c:v>34.958075327578712</c:v>
                </c:pt>
                <c:pt idx="146">
                  <c:v>33.255652947369022</c:v>
                </c:pt>
                <c:pt idx="147">
                  <c:v>25.527199081690139</c:v>
                </c:pt>
                <c:pt idx="148">
                  <c:v>26.95124413844227</c:v>
                </c:pt>
                <c:pt idx="149">
                  <c:v>32.507454462380167</c:v>
                </c:pt>
                <c:pt idx="150">
                  <c:v>34.868888008291172</c:v>
                </c:pt>
                <c:pt idx="151">
                  <c:v>34.480364848484847</c:v>
                </c:pt>
                <c:pt idx="152">
                  <c:v>41.323332333516952</c:v>
                </c:pt>
                <c:pt idx="153">
                  <c:v>35.224851682717222</c:v>
                </c:pt>
                <c:pt idx="154">
                  <c:v>36.380001556120568</c:v>
                </c:pt>
                <c:pt idx="155">
                  <c:v>37.414421037848328</c:v>
                </c:pt>
                <c:pt idx="156">
                  <c:v>41.938078752008558</c:v>
                </c:pt>
                <c:pt idx="157">
                  <c:v>45.237943263165157</c:v>
                </c:pt>
                <c:pt idx="158">
                  <c:v>51.436548817903862</c:v>
                </c:pt>
                <c:pt idx="159">
                  <c:v>56.050001321839083</c:v>
                </c:pt>
                <c:pt idx="160">
                  <c:v>57.384483061023857</c:v>
                </c:pt>
                <c:pt idx="161">
                  <c:v>60.824695983311543</c:v>
                </c:pt>
                <c:pt idx="162">
                  <c:v>71.255052492370282</c:v>
                </c:pt>
                <c:pt idx="163">
                  <c:v>67.186751230893861</c:v>
                </c:pt>
                <c:pt idx="164">
                  <c:v>70.528149583640399</c:v>
                </c:pt>
                <c:pt idx="165">
                  <c:v>77.823149696671578</c:v>
                </c:pt>
                <c:pt idx="166">
                  <c:v>77.000255932311845</c:v>
                </c:pt>
                <c:pt idx="167">
                  <c:v>65.957571661567826</c:v>
                </c:pt>
                <c:pt idx="168">
                  <c:v>63.183446653973952</c:v>
                </c:pt>
                <c:pt idx="169">
                  <c:v>69.82724097545865</c:v>
                </c:pt>
                <c:pt idx="170">
                  <c:v>80.634053736913245</c:v>
                </c:pt>
                <c:pt idx="171">
                  <c:v>95.851950924034398</c:v>
                </c:pt>
                <c:pt idx="172">
                  <c:v>102.2385876157353</c:v>
                </c:pt>
                <c:pt idx="173">
                  <c:v>127.7249444506305</c:v>
                </c:pt>
                <c:pt idx="174">
                  <c:v>119.71775079616749</c:v>
                </c:pt>
                <c:pt idx="175">
                  <c:v>60.6163752460849</c:v>
                </c:pt>
                <c:pt idx="176">
                  <c:v>44.910695795850927</c:v>
                </c:pt>
                <c:pt idx="177">
                  <c:v>61.940818884027699</c:v>
                </c:pt>
                <c:pt idx="178">
                  <c:v>70.335105838483699</c:v>
                </c:pt>
                <c:pt idx="179">
                  <c:v>77.845953498553015</c:v>
                </c:pt>
                <c:pt idx="180">
                  <c:v>80.317405455256321</c:v>
                </c:pt>
                <c:pt idx="181">
                  <c:v>79.610333716862911</c:v>
                </c:pt>
                <c:pt idx="182">
                  <c:v>77.588602325581192</c:v>
                </c:pt>
                <c:pt idx="183">
                  <c:v>85.969228222814095</c:v>
                </c:pt>
                <c:pt idx="184">
                  <c:v>94.002010656361577</c:v>
                </c:pt>
                <c:pt idx="185">
                  <c:v>101.4177084006858</c:v>
                </c:pt>
                <c:pt idx="186">
                  <c:v>88.084195147184843</c:v>
                </c:pt>
                <c:pt idx="187">
                  <c:v>92.035621189491152</c:v>
                </c:pt>
                <c:pt idx="188">
                  <c:v>100.102837209608</c:v>
                </c:pt>
                <c:pt idx="189">
                  <c:v>90.71776875647285</c:v>
                </c:pt>
                <c:pt idx="190">
                  <c:v>89.080682215363211</c:v>
                </c:pt>
                <c:pt idx="191">
                  <c:v>84.653833455120846</c:v>
                </c:pt>
                <c:pt idx="192">
                  <c:v>90.278108800833905</c:v>
                </c:pt>
              </c:numCache>
            </c:numRef>
          </c:yVal>
          <c:smooth val="0"/>
        </c:ser>
        <c:dLbls>
          <c:showLegendKey val="0"/>
          <c:showVal val="0"/>
          <c:showCatName val="0"/>
          <c:showSerName val="0"/>
          <c:showPercent val="0"/>
          <c:showBubbleSize val="0"/>
        </c:dLbls>
        <c:axId val="192699776"/>
        <c:axId val="192701568"/>
      </c:scatterChart>
      <c:valAx>
        <c:axId val="192699776"/>
        <c:scaling>
          <c:orientation val="minMax"/>
          <c:max val="2014"/>
          <c:min val="1965"/>
        </c:scaling>
        <c:delete val="0"/>
        <c:axPos val="b"/>
        <c:numFmt formatCode="0" sourceLinked="0"/>
        <c:majorTickMark val="out"/>
        <c:minorTickMark val="none"/>
        <c:tickLblPos val="low"/>
        <c:txPr>
          <a:bodyPr/>
          <a:lstStyle/>
          <a:p>
            <a:pPr>
              <a:defRPr sz="1800">
                <a:latin typeface="Arial" pitchFamily="34" charset="0"/>
                <a:cs typeface="Arial" pitchFamily="34" charset="0"/>
              </a:defRPr>
            </a:pPr>
            <a:endParaRPr lang="en-US"/>
          </a:p>
        </c:txPr>
        <c:crossAx val="192701568"/>
        <c:crosses val="autoZero"/>
        <c:crossBetween val="midCat"/>
        <c:majorUnit val="5"/>
      </c:valAx>
      <c:valAx>
        <c:axId val="192701568"/>
        <c:scaling>
          <c:orientation val="minMax"/>
          <c:max val="140"/>
          <c:min val="0"/>
        </c:scaling>
        <c:delete val="0"/>
        <c:axPos val="l"/>
        <c:majorGridlines>
          <c:spPr>
            <a:ln>
              <a:solidFill>
                <a:srgbClr val="D9D9D9"/>
              </a:solidFill>
              <a:prstDash val="solid"/>
            </a:ln>
          </c:spPr>
        </c:majorGridlines>
        <c:title>
          <c:tx>
            <c:rich>
              <a:bodyPr/>
              <a:lstStyle/>
              <a:p>
                <a:pPr>
                  <a:defRPr b="0"/>
                </a:pPr>
                <a:endParaRPr lang="en-US"/>
              </a:p>
            </c:rich>
          </c:tx>
          <c:overlay val="0"/>
        </c:title>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192699776"/>
        <c:crosses val="autoZero"/>
        <c:crossBetween val="midCat"/>
        <c:majorUnit val="20"/>
        <c:minorUnit val="4"/>
      </c:valAx>
      <c:spPr>
        <a:solidFill>
          <a:schemeClr val="bg1"/>
        </a:solidFill>
        <a:ln>
          <a:solidFill>
            <a:schemeClr val="tx1"/>
          </a:solidFill>
        </a:ln>
      </c:spPr>
    </c:plotArea>
    <c:plotVisOnly val="1"/>
    <c:dispBlanksAs val="gap"/>
    <c:showDLblsOverMax val="0"/>
  </c:chart>
  <c:spPr>
    <a:noFill/>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469700849790895E-2"/>
          <c:y val="3.26205567907756E-2"/>
          <c:w val="0.89741106080132405"/>
          <c:h val="0.88618385942786804"/>
        </c:manualLayout>
      </c:layout>
      <c:scatterChart>
        <c:scatterStyle val="lineMarker"/>
        <c:varyColors val="0"/>
        <c:ser>
          <c:idx val="0"/>
          <c:order val="0"/>
          <c:tx>
            <c:strRef>
              <c:f>Sheet1!$K$7</c:f>
              <c:strCache>
                <c:ptCount val="1"/>
                <c:pt idx="0">
                  <c:v>France</c:v>
                </c:pt>
              </c:strCache>
            </c:strRef>
          </c:tx>
          <c:spPr>
            <a:ln w="44450">
              <a:solidFill>
                <a:srgbClr val="FF0000"/>
              </a:solidFill>
            </a:ln>
          </c:spPr>
          <c:marker>
            <c:symbol val="none"/>
          </c:marker>
          <c:xVal>
            <c:numRef>
              <c:f>Sheet1!$J$8:$J$50</c:f>
              <c:numCache>
                <c:formatCode>0</c:formatCode>
                <c:ptCount val="4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numCache>
            </c:numRef>
          </c:xVal>
          <c:yVal>
            <c:numRef>
              <c:f>Sheet1!$K$8:$K$50</c:f>
              <c:numCache>
                <c:formatCode>0.0</c:formatCode>
                <c:ptCount val="43"/>
                <c:pt idx="0">
                  <c:v>2.5</c:v>
                </c:pt>
                <c:pt idx="1">
                  <c:v>2.8</c:v>
                </c:pt>
                <c:pt idx="2">
                  <c:v>2.9</c:v>
                </c:pt>
                <c:pt idx="3">
                  <c:v>2.8</c:v>
                </c:pt>
                <c:pt idx="4">
                  <c:v>2.9</c:v>
                </c:pt>
                <c:pt idx="5">
                  <c:v>3.6</c:v>
                </c:pt>
                <c:pt idx="6">
                  <c:v>4</c:v>
                </c:pt>
                <c:pt idx="7">
                  <c:v>4.5</c:v>
                </c:pt>
                <c:pt idx="8">
                  <c:v>4.5999999999999996</c:v>
                </c:pt>
                <c:pt idx="9">
                  <c:v>5.2</c:v>
                </c:pt>
                <c:pt idx="10">
                  <c:v>5.6</c:v>
                </c:pt>
                <c:pt idx="11">
                  <c:v>6.6</c:v>
                </c:pt>
                <c:pt idx="12">
                  <c:v>6.9</c:v>
                </c:pt>
                <c:pt idx="13">
                  <c:v>7.3</c:v>
                </c:pt>
                <c:pt idx="14">
                  <c:v>8.5</c:v>
                </c:pt>
                <c:pt idx="15">
                  <c:v>9</c:v>
                </c:pt>
                <c:pt idx="16">
                  <c:v>9</c:v>
                </c:pt>
                <c:pt idx="17">
                  <c:v>9.2000000000000011</c:v>
                </c:pt>
                <c:pt idx="18">
                  <c:v>8.9</c:v>
                </c:pt>
                <c:pt idx="19">
                  <c:v>8.3000000000000007</c:v>
                </c:pt>
                <c:pt idx="20">
                  <c:v>8</c:v>
                </c:pt>
                <c:pt idx="21">
                  <c:v>8.2000000000000011</c:v>
                </c:pt>
                <c:pt idx="22">
                  <c:v>9.1</c:v>
                </c:pt>
                <c:pt idx="23">
                  <c:v>10.199999999999999</c:v>
                </c:pt>
                <c:pt idx="24">
                  <c:v>10.8</c:v>
                </c:pt>
                <c:pt idx="25">
                  <c:v>10.199999999999999</c:v>
                </c:pt>
                <c:pt idx="26">
                  <c:v>10.7</c:v>
                </c:pt>
                <c:pt idx="27">
                  <c:v>10.8</c:v>
                </c:pt>
                <c:pt idx="28">
                  <c:v>10.4</c:v>
                </c:pt>
                <c:pt idx="29">
                  <c:v>10.1</c:v>
                </c:pt>
                <c:pt idx="30">
                  <c:v>8.6</c:v>
                </c:pt>
                <c:pt idx="31">
                  <c:v>7.8</c:v>
                </c:pt>
                <c:pt idx="32">
                  <c:v>8</c:v>
                </c:pt>
                <c:pt idx="33">
                  <c:v>8.6</c:v>
                </c:pt>
                <c:pt idx="34">
                  <c:v>9</c:v>
                </c:pt>
                <c:pt idx="35">
                  <c:v>9</c:v>
                </c:pt>
                <c:pt idx="36">
                  <c:v>8.9</c:v>
                </c:pt>
                <c:pt idx="37">
                  <c:v>8.1</c:v>
                </c:pt>
                <c:pt idx="38">
                  <c:v>7.5</c:v>
                </c:pt>
                <c:pt idx="39">
                  <c:v>9.2000000000000011</c:v>
                </c:pt>
                <c:pt idx="40">
                  <c:v>9.4</c:v>
                </c:pt>
                <c:pt idx="41">
                  <c:v>9.3000000000000007</c:v>
                </c:pt>
                <c:pt idx="42">
                  <c:v>10</c:v>
                </c:pt>
              </c:numCache>
            </c:numRef>
          </c:yVal>
          <c:smooth val="0"/>
        </c:ser>
        <c:ser>
          <c:idx val="1"/>
          <c:order val="1"/>
          <c:tx>
            <c:strRef>
              <c:f>Sheet1!$L$7</c:f>
              <c:strCache>
                <c:ptCount val="1"/>
                <c:pt idx="0">
                  <c:v>Germany</c:v>
                </c:pt>
              </c:strCache>
            </c:strRef>
          </c:tx>
          <c:spPr>
            <a:ln w="44450">
              <a:solidFill>
                <a:srgbClr val="CC9900"/>
              </a:solidFill>
            </a:ln>
          </c:spPr>
          <c:marker>
            <c:symbol val="none"/>
          </c:marker>
          <c:xVal>
            <c:numRef>
              <c:f>Sheet1!$J$8:$J$50</c:f>
              <c:numCache>
                <c:formatCode>0</c:formatCode>
                <c:ptCount val="4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numCache>
            </c:numRef>
          </c:xVal>
          <c:yVal>
            <c:numRef>
              <c:f>Sheet1!$L$8:$L$50</c:f>
              <c:numCache>
                <c:formatCode>0.0</c:formatCode>
                <c:ptCount val="43"/>
                <c:pt idx="0">
                  <c:v>0.5</c:v>
                </c:pt>
                <c:pt idx="1">
                  <c:v>0.6</c:v>
                </c:pt>
                <c:pt idx="2">
                  <c:v>0.7</c:v>
                </c:pt>
                <c:pt idx="3">
                  <c:v>0.7</c:v>
                </c:pt>
                <c:pt idx="4">
                  <c:v>1.6</c:v>
                </c:pt>
                <c:pt idx="5">
                  <c:v>3.4</c:v>
                </c:pt>
                <c:pt idx="6">
                  <c:v>3.4</c:v>
                </c:pt>
                <c:pt idx="7">
                  <c:v>3.4</c:v>
                </c:pt>
                <c:pt idx="8">
                  <c:v>3.3</c:v>
                </c:pt>
                <c:pt idx="9">
                  <c:v>2.9</c:v>
                </c:pt>
                <c:pt idx="10">
                  <c:v>2.8</c:v>
                </c:pt>
                <c:pt idx="11">
                  <c:v>4</c:v>
                </c:pt>
                <c:pt idx="12">
                  <c:v>5.6</c:v>
                </c:pt>
                <c:pt idx="13">
                  <c:v>6.9</c:v>
                </c:pt>
                <c:pt idx="14">
                  <c:v>7.1</c:v>
                </c:pt>
                <c:pt idx="15">
                  <c:v>7.2</c:v>
                </c:pt>
                <c:pt idx="16">
                  <c:v>6.6</c:v>
                </c:pt>
                <c:pt idx="17">
                  <c:v>6.3</c:v>
                </c:pt>
                <c:pt idx="18">
                  <c:v>6.3</c:v>
                </c:pt>
                <c:pt idx="19">
                  <c:v>5.7</c:v>
                </c:pt>
                <c:pt idx="20">
                  <c:v>5</c:v>
                </c:pt>
                <c:pt idx="21">
                  <c:v>5.6</c:v>
                </c:pt>
                <c:pt idx="22">
                  <c:v>6.7</c:v>
                </c:pt>
                <c:pt idx="23">
                  <c:v>8</c:v>
                </c:pt>
                <c:pt idx="24">
                  <c:v>8.5</c:v>
                </c:pt>
                <c:pt idx="25">
                  <c:v>8.2000000000000011</c:v>
                </c:pt>
                <c:pt idx="26">
                  <c:v>9</c:v>
                </c:pt>
                <c:pt idx="27">
                  <c:v>9.9</c:v>
                </c:pt>
                <c:pt idx="28">
                  <c:v>9.3000000000000007</c:v>
                </c:pt>
                <c:pt idx="29">
                  <c:v>8.5</c:v>
                </c:pt>
                <c:pt idx="30">
                  <c:v>7.8</c:v>
                </c:pt>
                <c:pt idx="31">
                  <c:v>7.9</c:v>
                </c:pt>
                <c:pt idx="32">
                  <c:v>8.6</c:v>
                </c:pt>
                <c:pt idx="33">
                  <c:v>9.3000000000000007</c:v>
                </c:pt>
                <c:pt idx="34">
                  <c:v>10.3</c:v>
                </c:pt>
                <c:pt idx="35">
                  <c:v>11.2</c:v>
                </c:pt>
                <c:pt idx="36">
                  <c:v>10.3</c:v>
                </c:pt>
                <c:pt idx="37">
                  <c:v>8.7000000000000011</c:v>
                </c:pt>
                <c:pt idx="38">
                  <c:v>7.6</c:v>
                </c:pt>
                <c:pt idx="39">
                  <c:v>7.8</c:v>
                </c:pt>
                <c:pt idx="40">
                  <c:v>7.1</c:v>
                </c:pt>
                <c:pt idx="41">
                  <c:v>6</c:v>
                </c:pt>
                <c:pt idx="42">
                  <c:v>5.5</c:v>
                </c:pt>
              </c:numCache>
            </c:numRef>
          </c:yVal>
          <c:smooth val="0"/>
        </c:ser>
        <c:ser>
          <c:idx val="2"/>
          <c:order val="2"/>
          <c:tx>
            <c:strRef>
              <c:f>Sheet1!$M$7</c:f>
              <c:strCache>
                <c:ptCount val="1"/>
                <c:pt idx="0">
                  <c:v>Italy</c:v>
                </c:pt>
              </c:strCache>
            </c:strRef>
          </c:tx>
          <c:spPr>
            <a:ln w="44450">
              <a:solidFill>
                <a:srgbClr val="339933"/>
              </a:solidFill>
            </a:ln>
          </c:spPr>
          <c:marker>
            <c:symbol val="none"/>
          </c:marker>
          <c:xVal>
            <c:numRef>
              <c:f>Sheet1!$J$8:$J$50</c:f>
              <c:numCache>
                <c:formatCode>0</c:formatCode>
                <c:ptCount val="4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numCache>
            </c:numRef>
          </c:xVal>
          <c:yVal>
            <c:numRef>
              <c:f>Sheet1!$M$8:$M$50</c:f>
              <c:numCache>
                <c:formatCode>0.0</c:formatCode>
                <c:ptCount val="43"/>
                <c:pt idx="0">
                  <c:v>3.2</c:v>
                </c:pt>
                <c:pt idx="1">
                  <c:v>3.3</c:v>
                </c:pt>
                <c:pt idx="2">
                  <c:v>3.8</c:v>
                </c:pt>
                <c:pt idx="3">
                  <c:v>3.7</c:v>
                </c:pt>
                <c:pt idx="4">
                  <c:v>3.1</c:v>
                </c:pt>
                <c:pt idx="5">
                  <c:v>3.4</c:v>
                </c:pt>
                <c:pt idx="6">
                  <c:v>3.9</c:v>
                </c:pt>
                <c:pt idx="7">
                  <c:v>4.0999999999999996</c:v>
                </c:pt>
                <c:pt idx="8">
                  <c:v>4.0999999999999996</c:v>
                </c:pt>
                <c:pt idx="9">
                  <c:v>4.4000000000000004</c:v>
                </c:pt>
                <c:pt idx="10">
                  <c:v>4.4000000000000004</c:v>
                </c:pt>
                <c:pt idx="11">
                  <c:v>4.9000000000000004</c:v>
                </c:pt>
                <c:pt idx="12">
                  <c:v>5.4</c:v>
                </c:pt>
                <c:pt idx="13">
                  <c:v>5.9</c:v>
                </c:pt>
                <c:pt idx="14">
                  <c:v>5.9</c:v>
                </c:pt>
                <c:pt idx="15">
                  <c:v>6</c:v>
                </c:pt>
                <c:pt idx="16">
                  <c:v>7.5</c:v>
                </c:pt>
                <c:pt idx="17">
                  <c:v>7.9</c:v>
                </c:pt>
                <c:pt idx="18">
                  <c:v>7.9</c:v>
                </c:pt>
                <c:pt idx="19">
                  <c:v>7.8</c:v>
                </c:pt>
                <c:pt idx="20">
                  <c:v>7</c:v>
                </c:pt>
                <c:pt idx="21">
                  <c:v>6.9</c:v>
                </c:pt>
                <c:pt idx="22">
                  <c:v>7.3</c:v>
                </c:pt>
                <c:pt idx="23">
                  <c:v>9.8000000000000007</c:v>
                </c:pt>
                <c:pt idx="24">
                  <c:v>10.7</c:v>
                </c:pt>
                <c:pt idx="25">
                  <c:v>11.3</c:v>
                </c:pt>
                <c:pt idx="26">
                  <c:v>11.3</c:v>
                </c:pt>
                <c:pt idx="27">
                  <c:v>11.3</c:v>
                </c:pt>
                <c:pt idx="28">
                  <c:v>11.4</c:v>
                </c:pt>
                <c:pt idx="29">
                  <c:v>11</c:v>
                </c:pt>
                <c:pt idx="30">
                  <c:v>10.1</c:v>
                </c:pt>
                <c:pt idx="31">
                  <c:v>9.1</c:v>
                </c:pt>
                <c:pt idx="32">
                  <c:v>8.6</c:v>
                </c:pt>
                <c:pt idx="33">
                  <c:v>8.5</c:v>
                </c:pt>
                <c:pt idx="34">
                  <c:v>8.1</c:v>
                </c:pt>
                <c:pt idx="35">
                  <c:v>7.8</c:v>
                </c:pt>
                <c:pt idx="36">
                  <c:v>6.9</c:v>
                </c:pt>
                <c:pt idx="37">
                  <c:v>6.2</c:v>
                </c:pt>
                <c:pt idx="38">
                  <c:v>6.8</c:v>
                </c:pt>
                <c:pt idx="39">
                  <c:v>7.9</c:v>
                </c:pt>
                <c:pt idx="40">
                  <c:v>8.5</c:v>
                </c:pt>
                <c:pt idx="41">
                  <c:v>8.5</c:v>
                </c:pt>
                <c:pt idx="42">
                  <c:v>10.8</c:v>
                </c:pt>
              </c:numCache>
            </c:numRef>
          </c:yVal>
          <c:smooth val="0"/>
        </c:ser>
        <c:ser>
          <c:idx val="3"/>
          <c:order val="3"/>
          <c:tx>
            <c:strRef>
              <c:f>Sheet1!$N$7</c:f>
              <c:strCache>
                <c:ptCount val="1"/>
                <c:pt idx="0">
                  <c:v>United Kingdom</c:v>
                </c:pt>
              </c:strCache>
            </c:strRef>
          </c:tx>
          <c:spPr>
            <a:ln w="44450">
              <a:solidFill>
                <a:srgbClr val="0000FF"/>
              </a:solidFill>
            </a:ln>
          </c:spPr>
          <c:marker>
            <c:symbol val="none"/>
          </c:marker>
          <c:xVal>
            <c:numRef>
              <c:f>Sheet1!$J$8:$J$50</c:f>
              <c:numCache>
                <c:formatCode>0</c:formatCode>
                <c:ptCount val="43"/>
                <c:pt idx="0">
                  <c:v>1970</c:v>
                </c:pt>
                <c:pt idx="1">
                  <c:v>1971</c:v>
                </c:pt>
                <c:pt idx="2">
                  <c:v>1972</c:v>
                </c:pt>
                <c:pt idx="3">
                  <c:v>1973</c:v>
                </c:pt>
                <c:pt idx="4">
                  <c:v>1974</c:v>
                </c:pt>
                <c:pt idx="5">
                  <c:v>1975</c:v>
                </c:pt>
                <c:pt idx="6">
                  <c:v>1976</c:v>
                </c:pt>
                <c:pt idx="7">
                  <c:v>1977</c:v>
                </c:pt>
                <c:pt idx="8">
                  <c:v>1978</c:v>
                </c:pt>
                <c:pt idx="9">
                  <c:v>1979</c:v>
                </c:pt>
                <c:pt idx="10">
                  <c:v>1980</c:v>
                </c:pt>
                <c:pt idx="11">
                  <c:v>1981</c:v>
                </c:pt>
                <c:pt idx="12">
                  <c:v>1982</c:v>
                </c:pt>
                <c:pt idx="13">
                  <c:v>1983</c:v>
                </c:pt>
                <c:pt idx="14">
                  <c:v>1984</c:v>
                </c:pt>
                <c:pt idx="15">
                  <c:v>1985</c:v>
                </c:pt>
                <c:pt idx="16">
                  <c:v>1986</c:v>
                </c:pt>
                <c:pt idx="17">
                  <c:v>1987</c:v>
                </c:pt>
                <c:pt idx="18">
                  <c:v>1988</c:v>
                </c:pt>
                <c:pt idx="19">
                  <c:v>1989</c:v>
                </c:pt>
                <c:pt idx="20">
                  <c:v>1990</c:v>
                </c:pt>
                <c:pt idx="21">
                  <c:v>1991</c:v>
                </c:pt>
                <c:pt idx="22">
                  <c:v>1992</c:v>
                </c:pt>
                <c:pt idx="23">
                  <c:v>1993</c:v>
                </c:pt>
                <c:pt idx="24">
                  <c:v>1994</c:v>
                </c:pt>
                <c:pt idx="25">
                  <c:v>1995</c:v>
                </c:pt>
                <c:pt idx="26">
                  <c:v>1996</c:v>
                </c:pt>
                <c:pt idx="27">
                  <c:v>1997</c:v>
                </c:pt>
                <c:pt idx="28">
                  <c:v>1998</c:v>
                </c:pt>
                <c:pt idx="29">
                  <c:v>1999</c:v>
                </c:pt>
                <c:pt idx="30">
                  <c:v>2000</c:v>
                </c:pt>
                <c:pt idx="31">
                  <c:v>2001</c:v>
                </c:pt>
                <c:pt idx="32">
                  <c:v>2002</c:v>
                </c:pt>
                <c:pt idx="33">
                  <c:v>2003</c:v>
                </c:pt>
                <c:pt idx="34">
                  <c:v>2004</c:v>
                </c:pt>
                <c:pt idx="35">
                  <c:v>2005</c:v>
                </c:pt>
                <c:pt idx="36">
                  <c:v>2006</c:v>
                </c:pt>
                <c:pt idx="37">
                  <c:v>2007</c:v>
                </c:pt>
                <c:pt idx="38">
                  <c:v>2008</c:v>
                </c:pt>
                <c:pt idx="39">
                  <c:v>2009</c:v>
                </c:pt>
                <c:pt idx="40">
                  <c:v>2010</c:v>
                </c:pt>
                <c:pt idx="41">
                  <c:v>2011</c:v>
                </c:pt>
                <c:pt idx="42">
                  <c:v>2012</c:v>
                </c:pt>
              </c:numCache>
            </c:numRef>
          </c:xVal>
          <c:yVal>
            <c:numRef>
              <c:f>Sheet1!$N$8:$N$50</c:f>
              <c:numCache>
                <c:formatCode>0.0</c:formatCode>
                <c:ptCount val="43"/>
                <c:pt idx="1">
                  <c:v>4.2</c:v>
                </c:pt>
                <c:pt idx="2">
                  <c:v>4.4000000000000004</c:v>
                </c:pt>
                <c:pt idx="3">
                  <c:v>3.7</c:v>
                </c:pt>
                <c:pt idx="4">
                  <c:v>3.7</c:v>
                </c:pt>
                <c:pt idx="5">
                  <c:v>4.5</c:v>
                </c:pt>
                <c:pt idx="6">
                  <c:v>5.4</c:v>
                </c:pt>
                <c:pt idx="7">
                  <c:v>5.6</c:v>
                </c:pt>
                <c:pt idx="8">
                  <c:v>5.5</c:v>
                </c:pt>
                <c:pt idx="9">
                  <c:v>5.4</c:v>
                </c:pt>
                <c:pt idx="10">
                  <c:v>6.9</c:v>
                </c:pt>
                <c:pt idx="11">
                  <c:v>9.7000000000000011</c:v>
                </c:pt>
                <c:pt idx="12">
                  <c:v>10.8</c:v>
                </c:pt>
                <c:pt idx="13">
                  <c:v>11.5</c:v>
                </c:pt>
                <c:pt idx="14">
                  <c:v>11.8</c:v>
                </c:pt>
                <c:pt idx="15">
                  <c:v>11.4</c:v>
                </c:pt>
                <c:pt idx="16">
                  <c:v>11.4</c:v>
                </c:pt>
                <c:pt idx="17">
                  <c:v>10.5</c:v>
                </c:pt>
                <c:pt idx="18">
                  <c:v>8.6</c:v>
                </c:pt>
                <c:pt idx="19">
                  <c:v>7.3</c:v>
                </c:pt>
                <c:pt idx="20">
                  <c:v>7.1</c:v>
                </c:pt>
                <c:pt idx="21">
                  <c:v>8.9</c:v>
                </c:pt>
                <c:pt idx="22">
                  <c:v>10</c:v>
                </c:pt>
                <c:pt idx="23">
                  <c:v>10.4</c:v>
                </c:pt>
                <c:pt idx="24">
                  <c:v>9.5</c:v>
                </c:pt>
                <c:pt idx="25">
                  <c:v>8.7000000000000011</c:v>
                </c:pt>
                <c:pt idx="26">
                  <c:v>8.1</c:v>
                </c:pt>
                <c:pt idx="27">
                  <c:v>7</c:v>
                </c:pt>
                <c:pt idx="28">
                  <c:v>6.3</c:v>
                </c:pt>
                <c:pt idx="29">
                  <c:v>6</c:v>
                </c:pt>
                <c:pt idx="30">
                  <c:v>5.5</c:v>
                </c:pt>
                <c:pt idx="31">
                  <c:v>5.0999999999999996</c:v>
                </c:pt>
                <c:pt idx="32">
                  <c:v>5.2</c:v>
                </c:pt>
                <c:pt idx="33">
                  <c:v>5</c:v>
                </c:pt>
                <c:pt idx="34">
                  <c:v>4.8</c:v>
                </c:pt>
                <c:pt idx="35">
                  <c:v>4.9000000000000004</c:v>
                </c:pt>
                <c:pt idx="36">
                  <c:v>5.5</c:v>
                </c:pt>
                <c:pt idx="37">
                  <c:v>5.4</c:v>
                </c:pt>
                <c:pt idx="38">
                  <c:v>5.7</c:v>
                </c:pt>
                <c:pt idx="39">
                  <c:v>7.6</c:v>
                </c:pt>
                <c:pt idx="40">
                  <c:v>7.9</c:v>
                </c:pt>
                <c:pt idx="41">
                  <c:v>8.1</c:v>
                </c:pt>
                <c:pt idx="42">
                  <c:v>8</c:v>
                </c:pt>
              </c:numCache>
            </c:numRef>
          </c:yVal>
          <c:smooth val="0"/>
        </c:ser>
        <c:dLbls>
          <c:showLegendKey val="0"/>
          <c:showVal val="0"/>
          <c:showCatName val="0"/>
          <c:showSerName val="0"/>
          <c:showPercent val="0"/>
          <c:showBubbleSize val="0"/>
        </c:dLbls>
        <c:axId val="192661760"/>
        <c:axId val="192741376"/>
      </c:scatterChart>
      <c:valAx>
        <c:axId val="192661760"/>
        <c:scaling>
          <c:orientation val="minMax"/>
          <c:max val="2013"/>
          <c:min val="1970"/>
        </c:scaling>
        <c:delete val="0"/>
        <c:axPos val="b"/>
        <c:numFmt formatCode="0" sourceLinked="1"/>
        <c:majorTickMark val="out"/>
        <c:minorTickMark val="none"/>
        <c:tickLblPos val="nextTo"/>
        <c:txPr>
          <a:bodyPr/>
          <a:lstStyle/>
          <a:p>
            <a:pPr>
              <a:defRPr sz="1800">
                <a:latin typeface="Arial" pitchFamily="34" charset="0"/>
                <a:cs typeface="Arial" pitchFamily="34" charset="0"/>
              </a:defRPr>
            </a:pPr>
            <a:endParaRPr lang="en-US"/>
          </a:p>
        </c:txPr>
        <c:crossAx val="192741376"/>
        <c:crosses val="autoZero"/>
        <c:crossBetween val="midCat"/>
        <c:majorUnit val="5"/>
        <c:minorUnit val="1"/>
      </c:valAx>
      <c:valAx>
        <c:axId val="192741376"/>
        <c:scaling>
          <c:orientation val="minMax"/>
          <c:max val="12"/>
          <c:min val="0"/>
        </c:scaling>
        <c:delete val="0"/>
        <c:axPos val="l"/>
        <c:majorGridlines>
          <c:spPr>
            <a:ln>
              <a:solidFill>
                <a:srgbClr val="BFBFBF"/>
              </a:solid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192661760"/>
        <c:crosses val="autoZero"/>
        <c:crossBetween val="midCat"/>
        <c:majorUnit val="2"/>
        <c:minorUnit val="0.4"/>
      </c:valAx>
      <c:spPr>
        <a:solidFill>
          <a:schemeClr val="bg1"/>
        </a:solidFill>
        <a:ln>
          <a:solidFill>
            <a:schemeClr val="tx1"/>
          </a:solidFill>
        </a:ln>
      </c:spPr>
    </c:plotArea>
    <c:legend>
      <c:legendPos val="r"/>
      <c:legendEntry>
        <c:idx val="0"/>
        <c:txPr>
          <a:bodyPr/>
          <a:lstStyle/>
          <a:p>
            <a:pPr>
              <a:defRPr sz="2100" b="0">
                <a:latin typeface="Arial" pitchFamily="34" charset="0"/>
                <a:cs typeface="Arial" pitchFamily="34" charset="0"/>
              </a:defRPr>
            </a:pPr>
            <a:endParaRPr lang="en-US"/>
          </a:p>
        </c:txPr>
      </c:legendEntry>
      <c:legendEntry>
        <c:idx val="1"/>
        <c:txPr>
          <a:bodyPr/>
          <a:lstStyle/>
          <a:p>
            <a:pPr>
              <a:defRPr sz="2100">
                <a:latin typeface="Arial" pitchFamily="34" charset="0"/>
                <a:cs typeface="Arial" pitchFamily="34" charset="0"/>
              </a:defRPr>
            </a:pPr>
            <a:endParaRPr lang="en-US"/>
          </a:p>
        </c:txPr>
      </c:legendEntry>
      <c:legendEntry>
        <c:idx val="2"/>
        <c:txPr>
          <a:bodyPr/>
          <a:lstStyle/>
          <a:p>
            <a:pPr>
              <a:defRPr sz="2100">
                <a:latin typeface="Arial" pitchFamily="34" charset="0"/>
                <a:cs typeface="Arial" pitchFamily="34" charset="0"/>
              </a:defRPr>
            </a:pPr>
            <a:endParaRPr lang="en-US"/>
          </a:p>
        </c:txPr>
      </c:legendEntry>
      <c:legendEntry>
        <c:idx val="3"/>
        <c:txPr>
          <a:bodyPr/>
          <a:lstStyle/>
          <a:p>
            <a:pPr>
              <a:defRPr sz="2100">
                <a:latin typeface="Arial" pitchFamily="34" charset="0"/>
                <a:cs typeface="Arial" pitchFamily="34" charset="0"/>
              </a:defRPr>
            </a:pPr>
            <a:endParaRPr lang="en-US"/>
          </a:p>
        </c:txPr>
      </c:legendEntry>
      <c:layout>
        <c:manualLayout>
          <c:xMode val="edge"/>
          <c:yMode val="edge"/>
          <c:x val="0.65751954445264205"/>
          <c:y val="0.63979227148088602"/>
          <c:w val="0.27655556216919303"/>
          <c:h val="0.24685059775325699"/>
        </c:manualLayout>
      </c:layout>
      <c:overlay val="1"/>
      <c:spPr>
        <a:solidFill>
          <a:srgbClr val="BBE0E3"/>
        </a:solidFill>
        <a:effectLst>
          <a:outerShdw blurRad="50800" dist="38100" dir="2700000" algn="ctr" rotWithShape="0">
            <a:schemeClr val="tx1">
              <a:alpha val="40000"/>
            </a:schemeClr>
          </a:outerShdw>
        </a:effectLst>
      </c:spPr>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0.29625</cdr:x>
      <cdr:y>0.08925</cdr:y>
    </cdr:from>
    <cdr:to>
      <cdr:x>0.6875</cdr:x>
      <cdr:y>0.18</cdr:y>
    </cdr:to>
    <cdr:sp macro="" textlink="">
      <cdr:nvSpPr>
        <cdr:cNvPr id="1025" name="Text Box 1"/>
        <cdr:cNvSpPr txBox="1">
          <a:spLocks xmlns:a="http://schemas.openxmlformats.org/drawingml/2006/main" noChangeArrowheads="1"/>
        </cdr:cNvSpPr>
      </cdr:nvSpPr>
      <cdr:spPr bwMode="auto">
        <a:xfrm xmlns:a="http://schemas.openxmlformats.org/drawingml/2006/main">
          <a:off x="1125891" y="376597"/>
          <a:ext cx="1486936" cy="38292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99" mc:Ignorable="a14" a14:legacySpreadsheetColorIndex="4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u="sng" strike="noStrike" baseline="0">
              <a:solidFill>
                <a:srgbClr val="000000"/>
              </a:solidFill>
              <a:latin typeface="Arial"/>
              <a:cs typeface="Arial"/>
            </a:rPr>
            <a:t>2012</a:t>
          </a:r>
        </a:p>
      </cdr:txBody>
    </cdr:sp>
  </cdr:relSizeAnchor>
</c:userShapes>
</file>

<file path=ppt/drawings/drawing2.xml><?xml version="1.0" encoding="utf-8"?>
<c:userShapes xmlns:c="http://schemas.openxmlformats.org/drawingml/2006/chart">
  <cdr:relSizeAnchor xmlns:cdr="http://schemas.openxmlformats.org/drawingml/2006/chartDrawing">
    <cdr:from>
      <cdr:x>0.15675</cdr:x>
      <cdr:y>0.132</cdr:y>
    </cdr:from>
    <cdr:to>
      <cdr:x>0.369</cdr:x>
      <cdr:y>0.2225</cdr:y>
    </cdr:to>
    <cdr:sp macro="" textlink="">
      <cdr:nvSpPr>
        <cdr:cNvPr id="1025" name="Text Box 1"/>
        <cdr:cNvSpPr txBox="1">
          <a:spLocks xmlns:a="http://schemas.openxmlformats.org/drawingml/2006/main" noChangeArrowheads="1"/>
        </cdr:cNvSpPr>
      </cdr:nvSpPr>
      <cdr:spPr bwMode="auto">
        <a:xfrm xmlns:a="http://schemas.openxmlformats.org/drawingml/2006/main">
          <a:off x="1083950" y="599732"/>
          <a:ext cx="1467740" cy="41118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99" mc:Ignorable="a14" a14:legacySpreadsheetColorIndex="4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vertOverflow="clip" wrap="square" lIns="54864" tIns="41148" rIns="54864" bIns="41148" anchor="ctr" upright="1"/>
        <a:lstStyle xmlns:a="http://schemas.openxmlformats.org/drawingml/2006/main"/>
        <a:p xmlns:a="http://schemas.openxmlformats.org/drawingml/2006/main">
          <a:pPr algn="ctr" rtl="0">
            <a:defRPr sz="1000"/>
          </a:pPr>
          <a:r>
            <a:rPr lang="en-US" sz="2400" b="1" i="0" u="sng" strike="noStrike" baseline="0">
              <a:solidFill>
                <a:srgbClr val="000000"/>
              </a:solidFill>
              <a:latin typeface="Arial"/>
              <a:cs typeface="Arial"/>
            </a:rPr>
            <a:t>1960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has lots of data.  Some of it is in the textbook (or updated versions of what’s in the textbook), plus some additional data, including data that supports some of the textbook’s key points about the causes of the natural rate of unemployment.  </a:t>
            </a:r>
          </a:p>
          <a:p>
            <a:endParaRPr lang="en-US" dirty="0" smtClean="0"/>
          </a:p>
          <a:p>
            <a:r>
              <a:rPr lang="en-US" dirty="0" smtClean="0"/>
              <a:t>Yet, it is one of the shorter chapters.  It is also less difficult than the preceding chapters.  So, most professors are able to cover this material more quickly than usual. </a:t>
            </a:r>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CAE4FA-BD3F-4A4A-B9F0-0DC4D18B2663}" type="slidenum">
              <a:rPr lang="en-US"/>
              <a:pPr>
                <a:defRPr/>
              </a:pPr>
              <a:t>9</a:t>
            </a:fld>
            <a:endParaRPr lang="en-US"/>
          </a:p>
        </p:txBody>
      </p:sp>
      <p:sp>
        <p:nvSpPr>
          <p:cNvPr id="89091" name="Rectangle 2"/>
          <p:cNvSpPr>
            <a:spLocks noGrp="1" noRot="1" noChangeAspect="1" noChangeArrowheads="1" noTextEdit="1"/>
          </p:cNvSpPr>
          <p:nvPr>
            <p:ph type="sldImg"/>
          </p:nvPr>
        </p:nvSpPr>
        <p:spPr>
          <a:xfrm>
            <a:off x="1144588" y="685800"/>
            <a:ext cx="4572000" cy="3429000"/>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76721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875354A-C7B7-44E1-A793-662FC475EE57}" type="slidenum">
              <a:rPr lang="en-US"/>
              <a:pPr>
                <a:defRPr/>
              </a:pPr>
              <a:t>10</a:t>
            </a:fld>
            <a:endParaRPr lang="en-US"/>
          </a:p>
        </p:txBody>
      </p:sp>
      <p:sp>
        <p:nvSpPr>
          <p:cNvPr id="90115" name="Rectangle 2"/>
          <p:cNvSpPr>
            <a:spLocks noGrp="1" noRot="1" noChangeAspect="1" noChangeArrowheads="1" noTextEdit="1"/>
          </p:cNvSpPr>
          <p:nvPr>
            <p:ph type="sldImg"/>
          </p:nvPr>
        </p:nvSpPr>
        <p:spPr>
          <a:xfrm>
            <a:off x="1144588" y="685800"/>
            <a:ext cx="4572000" cy="3429000"/>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110987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FE8A639-2E01-4B81-B52B-3555487EB25E}" type="slidenum">
              <a:rPr lang="en-US"/>
              <a:pPr>
                <a:defRPr/>
              </a:pPr>
              <a:t>11</a:t>
            </a:fld>
            <a:endParaRPr lang="en-US"/>
          </a:p>
        </p:txBody>
      </p:sp>
      <p:sp>
        <p:nvSpPr>
          <p:cNvPr id="91139" name="Rectangle 2"/>
          <p:cNvSpPr>
            <a:spLocks noGrp="1" noRot="1" noChangeAspect="1" noChangeArrowheads="1" noTextEdit="1"/>
          </p:cNvSpPr>
          <p:nvPr>
            <p:ph type="sldImg"/>
          </p:nvPr>
        </p:nvSpPr>
        <p:spPr>
          <a:xfrm>
            <a:off x="1144588" y="685800"/>
            <a:ext cx="4572000" cy="3429000"/>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95322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541075-CD70-437E-976F-1F4FB6973E3F}" type="slidenum">
              <a:rPr lang="en-US"/>
              <a:pPr>
                <a:defRPr/>
              </a:pPr>
              <a:t>12</a:t>
            </a:fld>
            <a:endParaRPr lang="en-US"/>
          </a:p>
        </p:txBody>
      </p:sp>
      <p:sp>
        <p:nvSpPr>
          <p:cNvPr id="92163" name="Rectangle 2"/>
          <p:cNvSpPr>
            <a:spLocks noGrp="1" noRot="1" noChangeAspect="1" noChangeArrowheads="1" noTextEdit="1"/>
          </p:cNvSpPr>
          <p:nvPr>
            <p:ph type="sldImg"/>
          </p:nvPr>
        </p:nvSpPr>
        <p:spPr>
          <a:xfrm>
            <a:off x="1144588" y="685800"/>
            <a:ext cx="4572000" cy="3429000"/>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959027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F321FAE-6CD2-4706-B2AD-7B11A8C0A7D7}" type="slidenum">
              <a:rPr lang="en-US"/>
              <a:pPr>
                <a:defRPr/>
              </a:pPr>
              <a:t>13</a:t>
            </a:fld>
            <a:endParaRPr lang="en-US"/>
          </a:p>
        </p:txBody>
      </p:sp>
      <p:sp>
        <p:nvSpPr>
          <p:cNvPr id="93187" name="Rectangle 2"/>
          <p:cNvSpPr>
            <a:spLocks noGrp="1" noRot="1" noChangeAspect="1" noChangeArrowheads="1" noTextEdit="1"/>
          </p:cNvSpPr>
          <p:nvPr>
            <p:ph type="sldImg"/>
          </p:nvPr>
        </p:nvSpPr>
        <p:spPr>
          <a:xfrm>
            <a:off x="1144588" y="685800"/>
            <a:ext cx="4572000" cy="3429000"/>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Sometimes the unemployment caused by </a:t>
            </a:r>
            <a:r>
              <a:rPr lang="en-US" dirty="0" err="1" smtClean="0"/>
              <a:t>sectoral</a:t>
            </a:r>
            <a:r>
              <a:rPr lang="en-US" dirty="0" smtClean="0"/>
              <a:t> shifts is severe.  </a:t>
            </a:r>
          </a:p>
          <a:p>
            <a:endParaRPr lang="en-US" dirty="0"/>
          </a:p>
          <a:p>
            <a:r>
              <a:rPr lang="en-US" dirty="0" smtClean="0"/>
              <a:t>Due to increasing imports of cheaper foreign-made textiles (particularly since the expiration in 2005 of long-standing quotas on textiles from China), the U.S. textile industry has been in decline for years.  Tens of thousands of workers in this industry have lost jobs.  </a:t>
            </a:r>
          </a:p>
          <a:p>
            <a:endParaRPr lang="en-US" dirty="0" smtClean="0"/>
          </a:p>
          <a:p>
            <a:r>
              <a:rPr lang="en-US" dirty="0" smtClean="0"/>
              <a:t>Many of these workers are in their 50s and have worked in this industry for decades.  Such workers are unlikely to have the skills necessary to get jobs available in newly booming industries, and they are less likely to invest in the acquisition of the necessary skills for these jobs.  Hence, such workers are at greater risk for becoming “discouraged workers.”  </a:t>
            </a:r>
          </a:p>
          <a:p>
            <a:endParaRPr lang="en-US" dirty="0" smtClean="0"/>
          </a:p>
        </p:txBody>
      </p:sp>
    </p:spTree>
    <p:extLst>
      <p:ext uri="{BB962C8B-B14F-4D97-AF65-F5344CB8AC3E}">
        <p14:creationId xmlns:p14="http://schemas.microsoft.com/office/powerpoint/2010/main" val="39097828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040C661-16E2-4673-97F0-16F5A7722720}" type="slidenum">
              <a:rPr lang="en-US">
                <a:solidFill>
                  <a:srgbClr val="000000"/>
                </a:solidFill>
              </a:rPr>
              <a:pPr>
                <a:defRPr/>
              </a:pPr>
              <a:t>14</a:t>
            </a:fld>
            <a:endParaRPr lang="en-US">
              <a:solidFill>
                <a:srgbClr val="000000"/>
              </a:solidFill>
            </a:endParaRPr>
          </a:p>
        </p:txBody>
      </p:sp>
      <p:sp>
        <p:nvSpPr>
          <p:cNvPr id="94211" name="Rectangle 2"/>
          <p:cNvSpPr>
            <a:spLocks noGrp="1" noRot="1" noChangeAspect="1" noChangeArrowheads="1" noTextEdit="1"/>
          </p:cNvSpPr>
          <p:nvPr>
            <p:ph type="sldImg"/>
          </p:nvPr>
        </p:nvSpPr>
        <p:spPr>
          <a:xfrm>
            <a:off x="1144588" y="685800"/>
            <a:ext cx="4572000" cy="3429000"/>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All figures are industry shares in U.S. GDP.   “Other industry” includes construction, mining, electricity, water, and gas. </a:t>
            </a:r>
          </a:p>
          <a:p>
            <a:endParaRPr lang="en-US" dirty="0" smtClean="0"/>
          </a:p>
          <a:p>
            <a:r>
              <a:rPr lang="en-US" dirty="0" smtClean="0"/>
              <a:t>From 1960 to 2012, there are huge changes in all four categories.   </a:t>
            </a:r>
            <a:br>
              <a:rPr lang="en-US" dirty="0" smtClean="0"/>
            </a:br>
            <a:r>
              <a:rPr lang="en-US" dirty="0" smtClean="0"/>
              <a:t>Manufacturing falls by over half.  </a:t>
            </a:r>
          </a:p>
          <a:p>
            <a:r>
              <a:rPr lang="en-US" dirty="0" smtClean="0"/>
              <a:t>Even the “tiny” category of agriculture drops by about three-fourths. </a:t>
            </a:r>
          </a:p>
          <a:p>
            <a:endParaRPr lang="en-US" dirty="0" smtClean="0"/>
          </a:p>
          <a:p>
            <a:r>
              <a:rPr lang="en-US" dirty="0" smtClean="0"/>
              <a:t>As a result of these huge structural shifts, the types of jobs available now are vastly different than just two generations ago.  </a:t>
            </a:r>
          </a:p>
          <a:p>
            <a:endParaRPr lang="en-US" dirty="0" smtClean="0"/>
          </a:p>
          <a:p>
            <a:r>
              <a:rPr lang="en-US" dirty="0" smtClean="0"/>
              <a:t>Source:  World Development Indicators, World Bank.</a:t>
            </a:r>
          </a:p>
          <a:p>
            <a:endParaRPr lang="en-US" baseline="0" dirty="0" smtClean="0"/>
          </a:p>
          <a:p>
            <a:r>
              <a:rPr lang="en-US" sz="1200" b="0" i="0" u="none" strike="noStrike" kern="1200" dirty="0" smtClean="0">
                <a:solidFill>
                  <a:schemeClr val="tx1"/>
                </a:solidFill>
                <a:effectLst/>
                <a:latin typeface="Arial" charset="0"/>
                <a:ea typeface="+mn-ea"/>
                <a:cs typeface="+mn-cs"/>
              </a:rPr>
              <a:t>Series Name</a:t>
            </a:r>
            <a:r>
              <a:rPr lang="en-US" dirty="0" smtClean="0"/>
              <a:t> </a:t>
            </a:r>
            <a:r>
              <a:rPr lang="en-US" sz="1200" b="0" i="0" u="none" strike="noStrike" kern="1200" dirty="0" smtClean="0">
                <a:solidFill>
                  <a:schemeClr val="tx1"/>
                </a:solidFill>
                <a:effectLst/>
                <a:latin typeface="Arial" charset="0"/>
                <a:ea typeface="+mn-ea"/>
                <a:cs typeface="+mn-cs"/>
              </a:rPr>
              <a:t>Series Code</a:t>
            </a:r>
            <a:r>
              <a:rPr lang="en-US" dirty="0" smtClean="0"/>
              <a:t> </a:t>
            </a:r>
          </a:p>
          <a:p>
            <a:r>
              <a:rPr lang="en-US" sz="1200" b="0" i="0" u="none" strike="noStrike" kern="1200" dirty="0" smtClean="0">
                <a:solidFill>
                  <a:schemeClr val="tx1"/>
                </a:solidFill>
                <a:effectLst/>
                <a:latin typeface="Arial" charset="0"/>
                <a:ea typeface="+mn-ea"/>
                <a:cs typeface="+mn-cs"/>
              </a:rPr>
              <a:t>Agriculture, value added (% of GDP)</a:t>
            </a:r>
            <a:r>
              <a:rPr lang="en-US" dirty="0" smtClean="0"/>
              <a:t> </a:t>
            </a:r>
            <a:r>
              <a:rPr lang="en-US" sz="1200" b="0" i="0" u="none" strike="noStrike" kern="1200" dirty="0" smtClean="0">
                <a:solidFill>
                  <a:schemeClr val="tx1"/>
                </a:solidFill>
                <a:effectLst/>
                <a:latin typeface="Arial" charset="0"/>
                <a:ea typeface="+mn-ea"/>
                <a:cs typeface="+mn-cs"/>
              </a:rPr>
              <a:t>NV.AGR.TOTL.ZS</a:t>
            </a:r>
            <a:r>
              <a:rPr lang="en-US" dirty="0" smtClean="0"/>
              <a:t> </a:t>
            </a:r>
          </a:p>
          <a:p>
            <a:r>
              <a:rPr lang="en-US" sz="1200" b="0" i="0" u="none" strike="noStrike" kern="1200" dirty="0" smtClean="0">
                <a:solidFill>
                  <a:schemeClr val="tx1"/>
                </a:solidFill>
                <a:effectLst/>
                <a:latin typeface="Arial" charset="0"/>
                <a:ea typeface="+mn-ea"/>
                <a:cs typeface="+mn-cs"/>
              </a:rPr>
              <a:t>Manufacturing, value added (% of GDP)</a:t>
            </a:r>
            <a:r>
              <a:rPr lang="en-US" dirty="0" smtClean="0"/>
              <a:t> </a:t>
            </a:r>
            <a:r>
              <a:rPr lang="en-US" sz="1200" b="0" i="0" u="none" strike="noStrike" kern="1200" dirty="0" smtClean="0">
                <a:solidFill>
                  <a:schemeClr val="tx1"/>
                </a:solidFill>
                <a:effectLst/>
                <a:latin typeface="Arial" charset="0"/>
                <a:ea typeface="+mn-ea"/>
                <a:cs typeface="+mn-cs"/>
              </a:rPr>
              <a:t>NV.IND.MANF.ZS</a:t>
            </a:r>
            <a:r>
              <a:rPr lang="en-US" dirty="0" smtClean="0"/>
              <a:t> </a:t>
            </a:r>
          </a:p>
          <a:p>
            <a:r>
              <a:rPr lang="en-US" sz="1200" b="0" i="0" u="none" strike="noStrike" kern="1200" dirty="0" smtClean="0">
                <a:solidFill>
                  <a:schemeClr val="tx1"/>
                </a:solidFill>
                <a:effectLst/>
                <a:latin typeface="Arial" charset="0"/>
                <a:ea typeface="+mn-ea"/>
                <a:cs typeface="+mn-cs"/>
              </a:rPr>
              <a:t>Services, etc., value added (% of GDP)</a:t>
            </a:r>
            <a:r>
              <a:rPr lang="en-US" dirty="0" smtClean="0"/>
              <a:t> </a:t>
            </a:r>
            <a:r>
              <a:rPr lang="en-US" sz="1200" b="0" i="0" u="none" strike="noStrike" kern="1200" dirty="0" smtClean="0">
                <a:solidFill>
                  <a:schemeClr val="tx1"/>
                </a:solidFill>
                <a:effectLst/>
                <a:latin typeface="Arial" charset="0"/>
                <a:ea typeface="+mn-ea"/>
                <a:cs typeface="+mn-cs"/>
              </a:rPr>
              <a:t>NV.SRV.TETC.ZS</a:t>
            </a:r>
            <a:r>
              <a:rPr lang="en-US" dirty="0" smtClean="0"/>
              <a:t> </a:t>
            </a:r>
            <a:endParaRPr lang="en-US" baseline="0" dirty="0" smtClean="0"/>
          </a:p>
          <a:p>
            <a:endParaRPr lang="en-US" dirty="0" smtClean="0"/>
          </a:p>
        </p:txBody>
      </p:sp>
    </p:spTree>
    <p:extLst>
      <p:ext uri="{BB962C8B-B14F-4D97-AF65-F5344CB8AC3E}">
        <p14:creationId xmlns:p14="http://schemas.microsoft.com/office/powerpoint/2010/main" val="3848324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1F88D49-380D-4281-B98E-7FCB26B3840B}" type="slidenum">
              <a:rPr lang="en-US" smtClean="0"/>
              <a:pPr/>
              <a:t>15</a:t>
            </a:fld>
            <a:endParaRPr lang="en-US"/>
          </a:p>
        </p:txBody>
      </p:sp>
      <p:sp>
        <p:nvSpPr>
          <p:cNvPr id="95236" name="Rectangle 3"/>
          <p:cNvSpPr>
            <a:spLocks noGrp="1" noChangeArrowheads="1"/>
          </p:cNvSpPr>
          <p:nvPr>
            <p:ph type="body" idx="1"/>
          </p:nvPr>
        </p:nvSpPr>
        <p:spPr/>
        <p:txBody>
          <a:bodyPr/>
          <a:lstStyle/>
          <a:p>
            <a:r>
              <a:rPr lang="en-US" smtClean="0"/>
              <a:t>Most of the examples on this and the previous slides are big changes that have occurred over many years.  These examples give students a good idea of what sectoral shifts are.   Perhaps more important for the natural rate, though, are the many smaller changes that occur more frequently.  Ours is a dynamic economy:  the structure of demand is shifting almost continuously, due to changes in preferences, technology, and the location of production.  </a:t>
            </a:r>
            <a:br>
              <a:rPr lang="en-US" smtClean="0"/>
            </a:br>
            <a:r>
              <a:rPr lang="en-US" smtClean="0"/>
              <a:t>As a result, there is a near-continual flow of newly frictionally unemployed workers.  </a:t>
            </a:r>
          </a:p>
          <a:p>
            <a:endParaRPr lang="en-US" smtClean="0"/>
          </a:p>
          <a:p>
            <a:r>
              <a:rPr lang="en-US" smtClean="0"/>
              <a:t>Sectoral shifts are distinct from recessions (which also cause unemployment).   In recessions, there is a general fall in demand across industries, and the unemployment that results is cyclical.  Sectoral shifts, though, are changes in the composition of demand across industries, and lead to frictional unemployment as described above. </a:t>
            </a:r>
          </a:p>
          <a:p>
            <a:endParaRPr lang="en-US" smtClean="0"/>
          </a:p>
          <a:p>
            <a:r>
              <a:rPr lang="en-US" smtClean="0"/>
              <a:t>Source of health expenditure data:</a:t>
            </a:r>
          </a:p>
          <a:p>
            <a:r>
              <a:rPr lang="en-US" smtClean="0"/>
              <a:t>http://www.cms.hhs.gov/NationalHealthExpendData/02_NationalHealthAccountsHistorical.asp#TopOfPage</a:t>
            </a:r>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extLst>
      <p:ext uri="{BB962C8B-B14F-4D97-AF65-F5344CB8AC3E}">
        <p14:creationId xmlns:p14="http://schemas.microsoft.com/office/powerpoint/2010/main" val="779422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286E8E-196F-4383-9AA2-F661DF4D4089}" type="slidenum">
              <a:rPr lang="en-US"/>
              <a:pPr>
                <a:defRPr/>
              </a:pPr>
              <a:t>16</a:t>
            </a:fld>
            <a:endParaRPr lang="en-US"/>
          </a:p>
        </p:txBody>
      </p:sp>
      <p:sp>
        <p:nvSpPr>
          <p:cNvPr id="9625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626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mtClean="0"/>
              <a:t>You might want to “hide” (omit) this slide from your presentation if you plan on doing the class discussion in Slide 27, which asks students to think of things the government can do to try to reduce the natural rate of unemployment.  </a:t>
            </a:r>
          </a:p>
        </p:txBody>
      </p:sp>
    </p:spTree>
    <p:extLst>
      <p:ext uri="{BB962C8B-B14F-4D97-AF65-F5344CB8AC3E}">
        <p14:creationId xmlns:p14="http://schemas.microsoft.com/office/powerpoint/2010/main" val="31300799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5EBE884-67BC-43B6-9A2C-9E1256BE4D14}" type="slidenum">
              <a:rPr lang="en-US"/>
              <a:pPr>
                <a:defRPr/>
              </a:pPr>
              <a:t>17</a:t>
            </a:fld>
            <a:endParaRPr lang="en-US"/>
          </a:p>
        </p:txBody>
      </p:sp>
      <p:sp>
        <p:nvSpPr>
          <p:cNvPr id="97283"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dirty="0" smtClean="0"/>
              <a:t>The text includes a nice case study on unemployment insurance (p.189).   It discusses evidence that unemployment insurance reduces the job finding rate.  </a:t>
            </a:r>
          </a:p>
        </p:txBody>
      </p:sp>
    </p:spTree>
    <p:extLst>
      <p:ext uri="{BB962C8B-B14F-4D97-AF65-F5344CB8AC3E}">
        <p14:creationId xmlns:p14="http://schemas.microsoft.com/office/powerpoint/2010/main" val="3225888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2363E18-A66A-40B3-BB07-75E98550BB45}" type="slidenum">
              <a:rPr lang="en-US"/>
              <a:pPr>
                <a:defRPr/>
              </a:pPr>
              <a:t>18</a:t>
            </a:fld>
            <a:endParaRPr lang="en-US"/>
          </a:p>
        </p:txBody>
      </p:sp>
      <p:sp>
        <p:nvSpPr>
          <p:cNvPr id="98307"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9830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endParaRPr lang="en-US" smtClean="0"/>
          </a:p>
        </p:txBody>
      </p:sp>
    </p:spTree>
    <p:extLst>
      <p:ext uri="{BB962C8B-B14F-4D97-AF65-F5344CB8AC3E}">
        <p14:creationId xmlns:p14="http://schemas.microsoft.com/office/powerpoint/2010/main" val="628477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E83EA7E-89B6-400D-87F7-EAE0B1EF4A6A}" type="slidenum">
              <a:rPr lang="en-US"/>
              <a:pPr>
                <a:defRPr/>
              </a:pPr>
              <a:t>19</a:t>
            </a:fld>
            <a:endParaRPr lang="en-US"/>
          </a:p>
        </p:txBody>
      </p:sp>
      <p:sp>
        <p:nvSpPr>
          <p:cNvPr id="99331" name="Rectangle 2"/>
          <p:cNvSpPr>
            <a:spLocks noGrp="1" noRot="1" noChangeAspect="1" noChangeArrowheads="1" noTextEdit="1"/>
          </p:cNvSpPr>
          <p:nvPr>
            <p:ph type="sldImg"/>
          </p:nvPr>
        </p:nvSpPr>
        <p:spPr>
          <a:xfrm>
            <a:off x="1144588" y="685800"/>
            <a:ext cx="4572000" cy="3429000"/>
          </a:xfrm>
          <a:ln/>
        </p:spPr>
      </p:sp>
      <p:sp>
        <p:nvSpPr>
          <p:cNvPr id="993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7811584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EBE713A-CB10-4651-AE5E-ED0429C3D52A}" type="slidenum">
              <a:rPr lang="en-US"/>
              <a:pPr>
                <a:defRPr/>
              </a:pPr>
              <a:t>20</a:t>
            </a:fld>
            <a:endParaRPr lang="en-US"/>
          </a:p>
        </p:txBody>
      </p:sp>
      <p:sp>
        <p:nvSpPr>
          <p:cNvPr id="100355" name="Rectangle 2"/>
          <p:cNvSpPr>
            <a:spLocks noGrp="1" noRot="1" noChangeAspect="1" noChangeArrowheads="1" noTextEdit="1"/>
          </p:cNvSpPr>
          <p:nvPr>
            <p:ph type="sldImg"/>
          </p:nvPr>
        </p:nvSpPr>
        <p:spPr>
          <a:xfrm>
            <a:off x="1144588" y="685800"/>
            <a:ext cx="4572000" cy="3429000"/>
          </a:xfrm>
          <a:ln/>
        </p:spPr>
      </p:sp>
      <p:sp>
        <p:nvSpPr>
          <p:cNvPr id="1003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7-3 on p.190.</a:t>
            </a:r>
          </a:p>
          <a:p>
            <a:endParaRPr lang="en-US" dirty="0" smtClean="0"/>
          </a:p>
          <a:p>
            <a:r>
              <a:rPr lang="en-US" b="1" dirty="0" smtClean="0"/>
              <a:t>Abbreviation</a:t>
            </a:r>
            <a:r>
              <a:rPr lang="en-US" dirty="0" smtClean="0"/>
              <a:t>:  “</a:t>
            </a:r>
            <a:r>
              <a:rPr lang="en-US" dirty="0" err="1" smtClean="0"/>
              <a:t>eq’m</a:t>
            </a:r>
            <a:r>
              <a:rPr lang="en-US" dirty="0" smtClean="0"/>
              <a:t>” = equilibrium</a:t>
            </a:r>
          </a:p>
          <a:p>
            <a:endParaRPr lang="en-US" dirty="0" smtClean="0"/>
          </a:p>
        </p:txBody>
      </p:sp>
    </p:spTree>
    <p:extLst>
      <p:ext uri="{BB962C8B-B14F-4D97-AF65-F5344CB8AC3E}">
        <p14:creationId xmlns:p14="http://schemas.microsoft.com/office/powerpoint/2010/main" val="3180757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D31CD2B-DDFF-4DAC-8F21-C494EDFD1D37}" type="slidenum">
              <a:rPr lang="en-US"/>
              <a:pPr>
                <a:defRPr/>
              </a:pPr>
              <a:t>21</a:t>
            </a:fld>
            <a:endParaRPr lang="en-US"/>
          </a:p>
        </p:txBody>
      </p:sp>
      <p:sp>
        <p:nvSpPr>
          <p:cNvPr id="101379" name="Rectangle 2"/>
          <p:cNvSpPr>
            <a:spLocks noGrp="1" noRot="1" noChangeAspect="1" noChangeArrowheads="1" noTextEdit="1"/>
          </p:cNvSpPr>
          <p:nvPr>
            <p:ph type="sldImg"/>
          </p:nvPr>
        </p:nvSpPr>
        <p:spPr>
          <a:xfrm>
            <a:off x="1144588" y="685800"/>
            <a:ext cx="4572000" cy="3429000"/>
          </a:xfrm>
          <a:ln/>
        </p:spPr>
      </p:sp>
      <p:sp>
        <p:nvSpPr>
          <p:cNvPr id="1013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Other texts define “structural unemployment” as unemployment that results from a mismatch between the skills or locations of workers and the skill or location requirements of job openings.  This would occur, for example, if there were a decrease in demand for domestic steel (and hence steel workers) and a simultaneous increase in demand for financial consulting services (and hence employees of such firms).  </a:t>
            </a:r>
          </a:p>
          <a:p>
            <a:endParaRPr lang="en-US" dirty="0" smtClean="0"/>
          </a:p>
          <a:p>
            <a:r>
              <a:rPr lang="en-US" dirty="0" smtClean="0"/>
              <a:t>However, if wages are perfectly flexible, then the decrease in demand for steel workers would simply cause their wage to fall until all were again employed, and the increase in demand for workers in financial firms would simply increase until equilibrium in that labor market was reestablished.  So, the critical ingredient for structural unemployment is wage rigidity.   Hence, </a:t>
            </a:r>
            <a:r>
              <a:rPr lang="en-US" dirty="0" err="1" smtClean="0"/>
              <a:t>Mankiw’s</a:t>
            </a:r>
            <a:r>
              <a:rPr lang="en-US" dirty="0" smtClean="0"/>
              <a:t> definition.  </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1813573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548AB2C-FF74-463B-9D88-2398ACC93AC8}" type="slidenum">
              <a:rPr lang="en-US"/>
              <a:pPr>
                <a:defRPr/>
              </a:pPr>
              <a:t>22</a:t>
            </a:fld>
            <a:endParaRPr lang="en-US"/>
          </a:p>
        </p:txBody>
      </p:sp>
      <p:sp>
        <p:nvSpPr>
          <p:cNvPr id="102403" name="Rectangle 2"/>
          <p:cNvSpPr>
            <a:spLocks noGrp="1" noRot="1" noChangeAspect="1" noChangeArrowheads="1" noTextEdit="1"/>
          </p:cNvSpPr>
          <p:nvPr>
            <p:ph type="sldImg"/>
          </p:nvPr>
        </p:nvSpPr>
        <p:spPr>
          <a:xfrm>
            <a:off x="1144588" y="685800"/>
            <a:ext cx="4572000" cy="3429000"/>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65246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D8CC24-4FCA-4E68-9F1E-339AFC7A9826}" type="slidenum">
              <a:rPr lang="en-US"/>
              <a:pPr>
                <a:defRPr/>
              </a:pPr>
              <a:t>23</a:t>
            </a:fld>
            <a:endParaRPr lang="en-US"/>
          </a:p>
        </p:txBody>
      </p:sp>
      <p:sp>
        <p:nvSpPr>
          <p:cNvPr id="103427" name="Rectangle 2"/>
          <p:cNvSpPr>
            <a:spLocks noGrp="1" noRot="1" noChangeAspect="1" noChangeArrowheads="1" noTextEdit="1"/>
          </p:cNvSpPr>
          <p:nvPr>
            <p:ph type="sldImg"/>
          </p:nvPr>
        </p:nvSpPr>
        <p:spPr>
          <a:xfrm>
            <a:off x="1144588" y="685800"/>
            <a:ext cx="4572000" cy="3429000"/>
          </a:xfrm>
          <a:ln/>
        </p:spPr>
      </p:sp>
      <p:sp>
        <p:nvSpPr>
          <p:cNvPr id="1034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749956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D89D571-2F14-455C-B462-57357685F745}" type="slidenum">
              <a:rPr lang="en-US"/>
              <a:pPr>
                <a:defRPr/>
              </a:pPr>
              <a:t>24</a:t>
            </a:fld>
            <a:endParaRPr lang="en-US"/>
          </a:p>
        </p:txBody>
      </p:sp>
      <p:sp>
        <p:nvSpPr>
          <p:cNvPr id="104451" name="Rectangle 2"/>
          <p:cNvSpPr>
            <a:spLocks noGrp="1" noRot="1" noChangeAspect="1" noChangeArrowheads="1" noTextEdit="1"/>
          </p:cNvSpPr>
          <p:nvPr>
            <p:ph type="sldImg"/>
          </p:nvPr>
        </p:nvSpPr>
        <p:spPr>
          <a:xfrm>
            <a:off x="1144588" y="685800"/>
            <a:ext cx="4572000" cy="3429000"/>
          </a:xfrm>
          <a:ln/>
        </p:spPr>
      </p:sp>
      <p:sp>
        <p:nvSpPr>
          <p:cNvPr id="1044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See p.193 for more discussion about insiders and outsiders.  </a:t>
            </a:r>
          </a:p>
          <a:p>
            <a:endParaRPr lang="en-US" dirty="0" smtClean="0"/>
          </a:p>
          <a:p>
            <a:r>
              <a:rPr lang="en-US" dirty="0" smtClean="0"/>
              <a:t>The theory has two implications we can confront with data:</a:t>
            </a:r>
          </a:p>
          <a:p>
            <a:endParaRPr lang="en-US" dirty="0" smtClean="0"/>
          </a:p>
          <a:p>
            <a:pPr marL="349250" lvl="1" indent="-234950"/>
            <a:r>
              <a:rPr lang="en-US" dirty="0" smtClean="0"/>
              <a:t>1)  Union members’ average earnings should be higher than non-union members’ average earnings.  </a:t>
            </a:r>
          </a:p>
          <a:p>
            <a:pPr marL="349250" lvl="1" indent="-234950"/>
            <a:endParaRPr lang="en-US" dirty="0" smtClean="0"/>
          </a:p>
          <a:p>
            <a:pPr marL="349250" lvl="1" indent="-234950"/>
            <a:r>
              <a:rPr lang="en-US" dirty="0" smtClean="0"/>
              <a:t>2)  The difference between union and non-union wages should be higher in industries that are more heavily unionized (and hence, in which unions have more market power) than in less heavily unionized industries.  </a:t>
            </a:r>
          </a:p>
          <a:p>
            <a:endParaRPr lang="en-US" dirty="0" smtClean="0"/>
          </a:p>
          <a:p>
            <a:r>
              <a:rPr lang="en-US" dirty="0" smtClean="0"/>
              <a:t>The following slide shows recent data on union membership and wage ratios by industry in the U.S.   The data are consistent with the theory. </a:t>
            </a:r>
          </a:p>
        </p:txBody>
      </p:sp>
    </p:spTree>
    <p:extLst>
      <p:ext uri="{BB962C8B-B14F-4D97-AF65-F5344CB8AC3E}">
        <p14:creationId xmlns:p14="http://schemas.microsoft.com/office/powerpoint/2010/main" val="649557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F9961D0-C129-4304-9C18-36794976CEB4}" type="slidenum">
              <a:rPr lang="en-US"/>
              <a:pPr>
                <a:defRPr/>
              </a:pPr>
              <a:t>25</a:t>
            </a:fld>
            <a:endParaRPr lang="en-US"/>
          </a:p>
        </p:txBody>
      </p:sp>
      <p:sp>
        <p:nvSpPr>
          <p:cNvPr id="105475" name="Rectangle 2"/>
          <p:cNvSpPr>
            <a:spLocks noGrp="1" noRot="1" noChangeAspect="1" noChangeArrowheads="1" noTextEdit="1"/>
          </p:cNvSpPr>
          <p:nvPr>
            <p:ph type="sldImg"/>
          </p:nvPr>
        </p:nvSpPr>
        <p:spPr>
          <a:xfrm>
            <a:off x="1558925" y="650875"/>
            <a:ext cx="3748088" cy="2811463"/>
          </a:xfrm>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r>
              <a:rPr lang="en-US" dirty="0" smtClean="0"/>
              <a:t>The wage ratio equals the average weekly earnings of union members divided by that of non-union members.  (Here, “union members” does not include non-union members who are represented by unions; however, including them in these calculations does not substantively change the results.) </a:t>
            </a:r>
          </a:p>
          <a:p>
            <a:pPr>
              <a:spcBef>
                <a:spcPct val="0"/>
              </a:spcBef>
            </a:pPr>
            <a:endParaRPr lang="en-US" dirty="0" smtClean="0"/>
          </a:p>
          <a:p>
            <a:pPr>
              <a:spcBef>
                <a:spcPct val="0"/>
              </a:spcBef>
            </a:pPr>
            <a:r>
              <a:rPr lang="en-US" dirty="0" smtClean="0"/>
              <a:t>For example, in Transportation, 20.4% of workers are in unions, and on average they earn 23.5% more per week than non-union members in that industry.  </a:t>
            </a:r>
          </a:p>
          <a:p>
            <a:pPr>
              <a:spcBef>
                <a:spcPct val="0"/>
              </a:spcBef>
            </a:pPr>
            <a:endParaRPr lang="en-US" dirty="0" smtClean="0"/>
          </a:p>
          <a:p>
            <a:pPr>
              <a:spcBef>
                <a:spcPct val="0"/>
              </a:spcBef>
            </a:pPr>
            <a:r>
              <a:rPr lang="en-US" dirty="0" smtClean="0"/>
              <a:t>In 2013, 11.8% of all workers in the U.S. were members of unions.  The data on this slide show two things:</a:t>
            </a:r>
          </a:p>
          <a:p>
            <a:pPr>
              <a:spcBef>
                <a:spcPct val="0"/>
              </a:spcBef>
            </a:pPr>
            <a:endParaRPr lang="en-US" dirty="0" smtClean="0"/>
          </a:p>
          <a:p>
            <a:pPr marL="342900" lvl="1" indent="-228600">
              <a:spcBef>
                <a:spcPct val="0"/>
              </a:spcBef>
              <a:buAutoNum type="arabicParenR"/>
            </a:pPr>
            <a:r>
              <a:rPr lang="en-US" dirty="0" smtClean="0"/>
              <a:t>union workers typically earn more than non-union workers (about 22% more on average). </a:t>
            </a:r>
          </a:p>
          <a:p>
            <a:pPr marL="114300" lvl="1">
              <a:spcBef>
                <a:spcPct val="0"/>
              </a:spcBef>
            </a:pPr>
            <a:endParaRPr lang="en-US" dirty="0" smtClean="0"/>
          </a:p>
          <a:p>
            <a:pPr marL="290513" lvl="1" indent="-176213">
              <a:spcBef>
                <a:spcPct val="0"/>
              </a:spcBef>
            </a:pPr>
            <a:r>
              <a:rPr lang="en-US" dirty="0" smtClean="0"/>
              <a:t>2)  the greater the percentage of union workers in an industry, the higher the wage ratio (the correlation is about 0.5)</a:t>
            </a:r>
          </a:p>
          <a:p>
            <a:pPr>
              <a:spcBef>
                <a:spcPct val="0"/>
              </a:spcBef>
            </a:pPr>
            <a:endParaRPr lang="en-US" dirty="0" smtClean="0"/>
          </a:p>
          <a:p>
            <a:pPr>
              <a:spcBef>
                <a:spcPct val="0"/>
              </a:spcBef>
            </a:pPr>
            <a:r>
              <a:rPr lang="en-US" dirty="0" smtClean="0"/>
              <a:t>Source:  BLS.gov</a:t>
            </a:r>
          </a:p>
          <a:p>
            <a:pPr>
              <a:spcBef>
                <a:spcPct val="0"/>
              </a:spcBef>
            </a:pPr>
            <a:r>
              <a:rPr lang="en-US" dirty="0" smtClean="0"/>
              <a:t>Note:  Due to space constraints on the slide, a few industries were omitted.  </a:t>
            </a:r>
          </a:p>
        </p:txBody>
      </p:sp>
    </p:spTree>
    <p:extLst>
      <p:ext uri="{BB962C8B-B14F-4D97-AF65-F5344CB8AC3E}">
        <p14:creationId xmlns:p14="http://schemas.microsoft.com/office/powerpoint/2010/main" val="34910293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31DDB68-C89E-4C49-BF57-9E6CEB69BC07}" type="slidenum">
              <a:rPr lang="en-US"/>
              <a:pPr>
                <a:defRPr/>
              </a:pPr>
              <a:t>26</a:t>
            </a:fld>
            <a:endParaRPr lang="en-US"/>
          </a:p>
        </p:txBody>
      </p:sp>
      <p:sp>
        <p:nvSpPr>
          <p:cNvPr id="10649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endParaRPr lang="en-US" smtClean="0"/>
          </a:p>
        </p:txBody>
      </p:sp>
    </p:spTree>
    <p:extLst>
      <p:ext uri="{BB962C8B-B14F-4D97-AF65-F5344CB8AC3E}">
        <p14:creationId xmlns:p14="http://schemas.microsoft.com/office/powerpoint/2010/main" val="41794256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It is useful to pause your lecture at this point and give students an opportunity to apply what you’ve covered so far to answer this policy question.  </a:t>
            </a:r>
          </a:p>
          <a:p>
            <a:endParaRPr lang="en-US" sz="1200" u="sng" dirty="0" smtClean="0"/>
          </a:p>
          <a:p>
            <a:r>
              <a:rPr lang="en-US" sz="1200" u="sng" dirty="0" smtClean="0"/>
              <a:t>Possible answers:</a:t>
            </a:r>
          </a:p>
          <a:p>
            <a:pPr marL="228600" indent="-228600">
              <a:buFont typeface="+mj-lt"/>
              <a:buAutoNum type="arabicPeriod"/>
            </a:pPr>
            <a:r>
              <a:rPr lang="en-US" sz="1200" dirty="0" smtClean="0"/>
              <a:t>Stop raising the (nominal) minimum wage, so that its real value will gradually erode to zero.</a:t>
            </a:r>
          </a:p>
          <a:p>
            <a:pPr marL="228600" indent="-228600">
              <a:buFont typeface="+mj-lt"/>
              <a:buAutoNum type="arabicPeriod"/>
            </a:pPr>
            <a:r>
              <a:rPr lang="en-US" sz="1200" dirty="0" smtClean="0"/>
              <a:t>Regulate unions (just like other monopolies are regulated) to reduce unions’ impact on wages. </a:t>
            </a:r>
          </a:p>
          <a:p>
            <a:pPr marL="228600" indent="-228600">
              <a:buFont typeface="+mj-lt"/>
              <a:buAutoNum type="arabicPeriod"/>
            </a:pPr>
            <a:r>
              <a:rPr lang="en-US" sz="1200" dirty="0" smtClean="0"/>
              <a:t>Reduce the generosity of unemployment insurance benefits.</a:t>
            </a:r>
          </a:p>
          <a:p>
            <a:pPr marL="228600" indent="-228600">
              <a:buFont typeface="+mj-lt"/>
              <a:buAutoNum type="arabicPeriod"/>
            </a:pPr>
            <a:r>
              <a:rPr lang="en-US" sz="1200" dirty="0" smtClean="0"/>
              <a:t>Implement government employment agencies to increase the accessibility of information about job vacancies and available workers.  </a:t>
            </a:r>
          </a:p>
          <a:p>
            <a:pPr marL="228600" indent="-228600">
              <a:buFont typeface="+mj-lt"/>
              <a:buAutoNum type="arabicPeriod"/>
            </a:pPr>
            <a:r>
              <a:rPr lang="en-US" sz="1200" dirty="0" smtClean="0"/>
              <a:t>Increase public funding to help retrain workers displaced from jobs in declining industries.  </a:t>
            </a:r>
          </a:p>
          <a:p>
            <a:endParaRPr lang="en-US" sz="1200" u="sng" dirty="0" smtClean="0"/>
          </a:p>
          <a:p>
            <a:r>
              <a:rPr lang="en-US" sz="1200" u="sng" dirty="0" smtClean="0"/>
              <a:t>Suggestions for conducting the discussion:</a:t>
            </a:r>
          </a:p>
          <a:p>
            <a:r>
              <a:rPr lang="en-US" sz="1200" dirty="0" smtClean="0"/>
              <a:t>If you ask for responses immediately after posing the question, it is likely that a small number of students will volunteer to participate - the same students that always do, the ones that are the best prepared and/or the quickest thinkers.    </a:t>
            </a:r>
          </a:p>
          <a:p>
            <a:r>
              <a:rPr lang="en-US" sz="1200" dirty="0" smtClean="0"/>
              <a:t>To elicit participation from a larger number of students, I suggest the following:</a:t>
            </a:r>
          </a:p>
          <a:p>
            <a:r>
              <a:rPr lang="en-US" sz="1200" dirty="0" smtClean="0"/>
              <a:t>Pair students up.  Allow 5-10 minutes for the students, working in their pairs, to come up with answers to the question.  During this time, circulate around the room and ask the pairs if you can be of assistance, either to help them get started or give feedback on what they’re coming up with.  Then, reconvene the class and ask for volunteers.  </a:t>
            </a:r>
          </a:p>
          <a:p>
            <a:r>
              <a:rPr lang="en-US" sz="1200" dirty="0" smtClean="0"/>
              <a:t>Doing this increases the quantity and quality of participation:  students who would not otherwise participate are more likely to do so because they have had time to formulate their answers and have had a chance to run their answers by a classmate.  Additionally, even students who don’t participate will have at least had the opportunity to discuss the question with one other student. </a:t>
            </a:r>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27</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558925" y="650875"/>
            <a:ext cx="3748088" cy="2811463"/>
          </a:xfrm>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replicates Figure 7-4 on p.197.  See p.198 for</a:t>
            </a:r>
            <a:r>
              <a:rPr lang="en-US" baseline="0" dirty="0" smtClean="0"/>
              <a:t> some nice discussion of different perspectives on the recent rise in long-term unemployment.  There are good quotes from Robert </a:t>
            </a:r>
            <a:r>
              <a:rPr lang="en-US" baseline="0" dirty="0" err="1" smtClean="0"/>
              <a:t>Barro</a:t>
            </a:r>
            <a:r>
              <a:rPr lang="en-US" baseline="0" dirty="0" smtClean="0"/>
              <a:t> and Paul </a:t>
            </a:r>
            <a:r>
              <a:rPr lang="en-US" baseline="0" dirty="0" err="1" smtClean="0"/>
              <a:t>Krugman</a:t>
            </a:r>
            <a:r>
              <a:rPr lang="en-US" baseline="0" dirty="0" smtClean="0"/>
              <a:t>.  </a:t>
            </a:r>
            <a:endParaRPr lang="en-US" dirty="0" smtClean="0"/>
          </a:p>
        </p:txBody>
      </p:sp>
      <p:sp>
        <p:nvSpPr>
          <p:cNvPr id="4" name="Slide Number Placeholder 3"/>
          <p:cNvSpPr>
            <a:spLocks noGrp="1"/>
          </p:cNvSpPr>
          <p:nvPr>
            <p:ph type="sldNum" sz="quarter" idx="5"/>
          </p:nvPr>
        </p:nvSpPr>
        <p:spPr/>
        <p:txBody>
          <a:bodyPr/>
          <a:lstStyle/>
          <a:p>
            <a:pPr>
              <a:defRPr/>
            </a:pPr>
            <a:fld id="{E8FFFC4E-D541-4993-91D7-EA84172348D8}" type="slidenum">
              <a:rPr lang="en-US" smtClean="0">
                <a:solidFill>
                  <a:prstClr val="black"/>
                </a:solidFill>
              </a:rPr>
              <a:pPr>
                <a:defRPr/>
              </a:pPr>
              <a:t>28</a:t>
            </a:fld>
            <a:endParaRPr lang="en-US">
              <a:solidFill>
                <a:prstClr val="black"/>
              </a:solidFill>
            </a:endParaRPr>
          </a:p>
        </p:txBody>
      </p:sp>
    </p:spTree>
    <p:extLst>
      <p:ext uri="{BB962C8B-B14F-4D97-AF65-F5344CB8AC3E}">
        <p14:creationId xmlns:p14="http://schemas.microsoft.com/office/powerpoint/2010/main" val="3890114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22FD6A2-5702-49A9-8FE5-271FD27F5C64}" type="slidenum">
              <a:rPr lang="en-US"/>
              <a:pPr>
                <a:defRPr/>
              </a:pPr>
              <a:t>2</a:t>
            </a:fld>
            <a:endParaRPr lang="en-US"/>
          </a:p>
        </p:txBody>
      </p:sp>
      <p:sp>
        <p:nvSpPr>
          <p:cNvPr id="80899" name="Rectangle 2"/>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mtClean="0"/>
              <a:t>The natural rate of unemployment is the “normal” unemployment rate the economy experiences when it is neither in a recession nor a boom.  </a:t>
            </a:r>
          </a:p>
        </p:txBody>
      </p:sp>
    </p:spTree>
    <p:extLst>
      <p:ext uri="{BB962C8B-B14F-4D97-AF65-F5344CB8AC3E}">
        <p14:creationId xmlns:p14="http://schemas.microsoft.com/office/powerpoint/2010/main" val="21351498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xfrm>
            <a:off x="1558925" y="650875"/>
            <a:ext cx="3748088" cy="2811463"/>
          </a:xfrm>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purpose of this slide is to establish the trend behavior of the natural rate in recent decades:  rising until the early 80s, then falling from the mid-80s through the early 2000s.  </a:t>
            </a:r>
          </a:p>
          <a:p>
            <a:endParaRPr lang="en-US" dirty="0" smtClean="0"/>
          </a:p>
          <a:p>
            <a:r>
              <a:rPr lang="en-US" dirty="0" smtClean="0"/>
              <a:t>(It is probably too soon to say what happened to the trend in 2008-2010, due to the steep recession and to the fact that the natural rate data used in this graph were estimated as the average of unemployment rates from 10 years before to 10 years after each date, with future unemployment rates set at 5.5 percent.)  </a:t>
            </a:r>
          </a:p>
          <a:p>
            <a:endParaRPr lang="en-US" dirty="0" smtClean="0"/>
          </a:p>
          <a:p>
            <a:r>
              <a:rPr lang="en-US" dirty="0" smtClean="0"/>
              <a:t>The following slides will show that the theories in this chapter are (mostly) consistent with the trend behavior of the natural rate.  </a:t>
            </a:r>
          </a:p>
          <a:p>
            <a:endParaRPr lang="en-US" dirty="0" smtClean="0"/>
          </a:p>
          <a:p>
            <a:r>
              <a:rPr lang="en-US" dirty="0" smtClean="0"/>
              <a:t>The graph on this slide is similar to Figure 7-1 (near the beginning of this PowerPoint presentation), with modifications to the vertical scale and colors to highlight the trend behavior.  </a:t>
            </a:r>
          </a:p>
        </p:txBody>
      </p:sp>
      <p:sp>
        <p:nvSpPr>
          <p:cNvPr id="4" name="Slide Number Placeholder 3"/>
          <p:cNvSpPr>
            <a:spLocks noGrp="1"/>
          </p:cNvSpPr>
          <p:nvPr>
            <p:ph type="sldNum" sz="quarter" idx="5"/>
          </p:nvPr>
        </p:nvSpPr>
        <p:spPr/>
        <p:txBody>
          <a:bodyPr/>
          <a:lstStyle/>
          <a:p>
            <a:pPr>
              <a:defRPr/>
            </a:pPr>
            <a:fld id="{8E66E829-71AF-444A-B210-64E48F08F6DC}" type="slidenum">
              <a:rPr lang="en-US">
                <a:solidFill>
                  <a:prstClr val="black"/>
                </a:solidFill>
              </a:rPr>
              <a:pPr>
                <a:defRPr/>
              </a:pPr>
              <a:t>29</a:t>
            </a:fld>
            <a:endParaRPr lang="en-US">
              <a:solidFill>
                <a:prstClr val="black"/>
              </a:solidFill>
            </a:endParaRPr>
          </a:p>
        </p:txBody>
      </p:sp>
    </p:spTree>
    <p:extLst>
      <p:ext uri="{BB962C8B-B14F-4D97-AF65-F5344CB8AC3E}">
        <p14:creationId xmlns:p14="http://schemas.microsoft.com/office/powerpoint/2010/main" val="6424267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558925" y="650875"/>
            <a:ext cx="3748088" cy="2811463"/>
          </a:xfrm>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trend in the real minimum wage rises until the mid to late 1970s, then falls.   This is fairly similar to the trend of the natural rate of unemployment.  </a:t>
            </a:r>
          </a:p>
          <a:p>
            <a:endParaRPr lang="en-US" dirty="0" smtClean="0"/>
          </a:p>
          <a:p>
            <a:r>
              <a:rPr lang="en-US" dirty="0" smtClean="0"/>
              <a:t>The U.S. Department of Labor has lots of good information on the minimum wage, at:  http://www.dol.gov/dol/topic/wages/minimumwage.htm</a:t>
            </a:r>
            <a:br>
              <a:rPr lang="en-US" dirty="0" smtClean="0"/>
            </a:br>
            <a:endParaRPr lang="en-US" dirty="0" smtClean="0"/>
          </a:p>
          <a:p>
            <a:r>
              <a:rPr lang="en-US" dirty="0" smtClean="0"/>
              <a:t>[Two sources of data on the federal minimum wage are slightly different in the late 1960s.  These small differences have no significant impact on the trend, or the message of this graph.]  </a:t>
            </a:r>
          </a:p>
        </p:txBody>
      </p:sp>
      <p:sp>
        <p:nvSpPr>
          <p:cNvPr id="4" name="Slide Number Placeholder 3"/>
          <p:cNvSpPr>
            <a:spLocks noGrp="1"/>
          </p:cNvSpPr>
          <p:nvPr>
            <p:ph type="sldNum" sz="quarter" idx="5"/>
          </p:nvPr>
        </p:nvSpPr>
        <p:spPr/>
        <p:txBody>
          <a:bodyPr/>
          <a:lstStyle/>
          <a:p>
            <a:pPr>
              <a:defRPr/>
            </a:pPr>
            <a:fld id="{D5C67B1F-8659-4484-911D-8FAC26481160}" type="slidenum">
              <a:rPr lang="en-US">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21022905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9012B30-872C-48A0-A7E2-2D3EFFF093E8}" type="slidenum">
              <a:rPr lang="en-US">
                <a:solidFill>
                  <a:prstClr val="black"/>
                </a:solidFill>
              </a:rPr>
              <a:pPr>
                <a:defRPr/>
              </a:pPr>
              <a:t>31</a:t>
            </a:fld>
            <a:endParaRPr lang="en-US">
              <a:solidFill>
                <a:prstClr val="black"/>
              </a:solidFill>
            </a:endParaRPr>
          </a:p>
        </p:txBody>
      </p:sp>
      <p:sp>
        <p:nvSpPr>
          <p:cNvPr id="115715" name="Rectangle 2"/>
          <p:cNvSpPr>
            <a:spLocks noGrp="1" noRot="1" noChangeAspect="1" noChangeArrowheads="1" noTextEdit="1"/>
          </p:cNvSpPr>
          <p:nvPr>
            <p:ph type="sldImg"/>
          </p:nvPr>
        </p:nvSpPr>
        <p:spPr>
          <a:xfrm>
            <a:off x="1849438" y="685800"/>
            <a:ext cx="3817937" cy="2863850"/>
          </a:xfrm>
          <a:ln/>
        </p:spPr>
      </p:sp>
      <p:sp>
        <p:nvSpPr>
          <p:cNvPr id="115716" name="Rectangle 3"/>
          <p:cNvSpPr>
            <a:spLocks noGrp="1" noChangeArrowheads="1"/>
          </p:cNvSpPr>
          <p:nvPr>
            <p:ph type="body" idx="1"/>
          </p:nvPr>
        </p:nvSpPr>
        <p:spPr>
          <a:xfrm>
            <a:off x="838200" y="3859213"/>
            <a:ext cx="5257800" cy="45989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A table on an earlier slide showed a positive correlation between the union wage premium and union members’ share of the labor force across industries.  </a:t>
            </a:r>
          </a:p>
          <a:p>
            <a:endParaRPr lang="en-US" sz="1100" dirty="0" smtClean="0"/>
          </a:p>
          <a:p>
            <a:r>
              <a:rPr lang="en-US" sz="1100" dirty="0" smtClean="0"/>
              <a:t>We would expect a similar relationship over time in the aggregate data:  as the ratio of union members to all workers rises (falls), the union wage premium and hence natural rate of unemployment should also rise (fall).  </a:t>
            </a:r>
          </a:p>
          <a:p>
            <a:endParaRPr lang="en-US" sz="1100" dirty="0" smtClean="0"/>
          </a:p>
          <a:p>
            <a:r>
              <a:rPr lang="en-US" sz="1100" dirty="0" smtClean="0"/>
              <a:t>The data since the early 1980s are consistent with this expectation.  However, the data from the 1950s to the early 1980s are not:  the natural rate rose, but union membership declined.  </a:t>
            </a:r>
          </a:p>
          <a:p>
            <a:endParaRPr lang="en-US" sz="1100" dirty="0"/>
          </a:p>
          <a:p>
            <a:r>
              <a:rPr lang="en-US" sz="1100" dirty="0" smtClean="0"/>
              <a:t>Does the inconsistency from the 1950s to the early 1980s mean the theory is irrelevant?  Not necessarily, as other determinants of the natural rate were not constant during the period. </a:t>
            </a:r>
          </a:p>
          <a:p>
            <a:endParaRPr lang="en-US" sz="1100" dirty="0"/>
          </a:p>
          <a:p>
            <a:r>
              <a:rPr lang="en-US" sz="1100" dirty="0"/>
              <a:t>source:  </a:t>
            </a:r>
            <a:endParaRPr lang="en-US" sz="1100" dirty="0" smtClean="0"/>
          </a:p>
          <a:p>
            <a:r>
              <a:rPr lang="en-US" sz="1100" dirty="0" smtClean="0"/>
              <a:t>AFL-CIO website, </a:t>
            </a:r>
            <a:r>
              <a:rPr lang="en-US" sz="1100" dirty="0"/>
              <a:t>http://www.aflcio.org </a:t>
            </a:r>
            <a:endParaRPr lang="en-US" sz="1100" dirty="0" smtClean="0"/>
          </a:p>
          <a:p>
            <a:r>
              <a:rPr lang="en-US" sz="1100" dirty="0" smtClean="0"/>
              <a:t>and Current </a:t>
            </a:r>
            <a:r>
              <a:rPr lang="en-US" sz="1100" dirty="0"/>
              <a:t>Population </a:t>
            </a:r>
            <a:r>
              <a:rPr lang="en-US" sz="1100" dirty="0" smtClean="0"/>
              <a:t>Survey, Bureau </a:t>
            </a:r>
            <a:r>
              <a:rPr lang="en-US" sz="1100" dirty="0"/>
              <a:t>of Labor </a:t>
            </a:r>
            <a:r>
              <a:rPr lang="en-US" sz="1100" dirty="0" smtClean="0"/>
              <a:t>Statistics</a:t>
            </a:r>
            <a:endParaRPr lang="en-US" sz="1100" dirty="0"/>
          </a:p>
        </p:txBody>
      </p:sp>
    </p:spTree>
    <p:extLst>
      <p:ext uri="{BB962C8B-B14F-4D97-AF65-F5344CB8AC3E}">
        <p14:creationId xmlns:p14="http://schemas.microsoft.com/office/powerpoint/2010/main" val="1251010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1558925" y="650875"/>
            <a:ext cx="3748088" cy="2811463"/>
          </a:xfrm>
          <a:ln/>
        </p:spPr>
      </p:sp>
      <p:sp>
        <p:nvSpPr>
          <p:cNvPr id="3" name="Notes Placeholder 2"/>
          <p:cNvSpPr>
            <a:spLocks noGrp="1"/>
          </p:cNvSpPr>
          <p:nvPr>
            <p:ph type="body" idx="1"/>
          </p:nvPr>
        </p:nvSpPr>
        <p:spPr>
          <a:xfrm>
            <a:off x="685799" y="3668751"/>
            <a:ext cx="5558883" cy="5140712"/>
          </a:xfrm>
        </p:spPr>
        <p:txBody>
          <a:bodyPr>
            <a:noAutofit/>
          </a:bodyPr>
          <a:lstStyle/>
          <a:p>
            <a:pPr>
              <a:defRPr/>
            </a:pPr>
            <a:r>
              <a:rPr lang="en-US" sz="1150" dirty="0" smtClean="0"/>
              <a:t>Earlier in the chapter, we learned that </a:t>
            </a:r>
            <a:r>
              <a:rPr lang="en-US" sz="1150" dirty="0" err="1" smtClean="0"/>
              <a:t>sectoral</a:t>
            </a:r>
            <a:r>
              <a:rPr lang="en-US" sz="1150" dirty="0" smtClean="0"/>
              <a:t> shifts are a source of job separations and lead to frictional unemployment.  One would expect that a decrease in the frequency and magnitude of </a:t>
            </a:r>
            <a:r>
              <a:rPr lang="en-US" sz="1150" dirty="0" err="1" smtClean="0"/>
              <a:t>sectoral</a:t>
            </a:r>
            <a:r>
              <a:rPr lang="en-US" sz="1150" dirty="0" smtClean="0"/>
              <a:t> shifts would be associated with fewer job separations, less frictional unemployment, and a lower natural rate of unemployment.  </a:t>
            </a:r>
          </a:p>
          <a:p>
            <a:pPr>
              <a:defRPr/>
            </a:pPr>
            <a:endParaRPr lang="en-US" sz="1150" dirty="0" smtClean="0"/>
          </a:p>
          <a:p>
            <a:pPr>
              <a:defRPr/>
            </a:pPr>
            <a:r>
              <a:rPr lang="en-US" sz="1150" dirty="0" smtClean="0"/>
              <a:t>Unfortunately, there is no single “index of </a:t>
            </a:r>
            <a:r>
              <a:rPr lang="en-US" sz="1150" dirty="0" err="1" smtClean="0"/>
              <a:t>sectoral</a:t>
            </a:r>
            <a:r>
              <a:rPr lang="en-US" sz="1150" dirty="0" smtClean="0"/>
              <a:t> shifts.”  However, we know that large changes in oil prices are one important source of </a:t>
            </a:r>
            <a:r>
              <a:rPr lang="en-US" sz="1150" dirty="0" err="1" smtClean="0"/>
              <a:t>sectoral</a:t>
            </a:r>
            <a:r>
              <a:rPr lang="en-US" sz="1150" dirty="0" smtClean="0"/>
              <a:t> shifts.  A significant fall in the price of oil causes a decrease in demand for workers at oil fields in Oklahoma and Texas, and an increase in demand for workers at factories that produce SUVs.  A significant increase in oil prices would do the opposite.  </a:t>
            </a:r>
          </a:p>
          <a:p>
            <a:pPr>
              <a:defRPr/>
            </a:pPr>
            <a:endParaRPr lang="en-US" sz="1150" dirty="0" smtClean="0"/>
          </a:p>
          <a:p>
            <a:pPr>
              <a:defRPr/>
            </a:pPr>
            <a:r>
              <a:rPr lang="en-US" sz="1150" dirty="0" smtClean="0"/>
              <a:t>The graph shows data on the price of oil since 1965.  </a:t>
            </a:r>
          </a:p>
          <a:p>
            <a:pPr marL="234950" lvl="1" indent="-120650">
              <a:buFontTx/>
              <a:buChar char="•"/>
              <a:defRPr/>
            </a:pPr>
            <a:r>
              <a:rPr lang="en-US" sz="1150" dirty="0" smtClean="0"/>
              <a:t>During 1970-1985, the real price of oil fluctuated between $20 and $100.  </a:t>
            </a:r>
            <a:br>
              <a:rPr lang="en-US" sz="1150" dirty="0" smtClean="0"/>
            </a:br>
            <a:r>
              <a:rPr lang="en-US" sz="1150" dirty="0" smtClean="0"/>
              <a:t>Also during this time, the natural rate of unemployment was rising. </a:t>
            </a:r>
          </a:p>
          <a:p>
            <a:pPr marL="234950" lvl="1" indent="-120650">
              <a:buFontTx/>
              <a:buChar char="•"/>
              <a:defRPr/>
            </a:pPr>
            <a:r>
              <a:rPr lang="en-US" sz="1150" dirty="0" smtClean="0"/>
              <a:t>During 1986-2002, the real price of oil was in the $20-40 range except for a brief spike during the Gulf War.   Also during this time, the natural rate of unemployment was falling.  </a:t>
            </a:r>
          </a:p>
          <a:p>
            <a:pPr>
              <a:defRPr/>
            </a:pPr>
            <a:r>
              <a:rPr lang="en-US" sz="1150" dirty="0" smtClean="0"/>
              <a:t>The data are roughly consistent with the notion that </a:t>
            </a:r>
            <a:r>
              <a:rPr lang="en-US" sz="1150" dirty="0" err="1" smtClean="0"/>
              <a:t>sectoral</a:t>
            </a:r>
            <a:r>
              <a:rPr lang="en-US" sz="1150" dirty="0" smtClean="0"/>
              <a:t> shifts contribute to the natural rate.  </a:t>
            </a:r>
          </a:p>
          <a:p>
            <a:pPr>
              <a:defRPr/>
            </a:pPr>
            <a:endParaRPr lang="en-US" sz="1150" dirty="0" smtClean="0"/>
          </a:p>
          <a:p>
            <a:pPr>
              <a:defRPr/>
            </a:pPr>
            <a:r>
              <a:rPr lang="en-US" sz="1150" dirty="0" smtClean="0"/>
              <a:t>Note the recent increase in oil prices:  from about $22 to $70 during 2002-2006:1.  This represents a </a:t>
            </a:r>
            <a:r>
              <a:rPr lang="en-US" sz="1150" dirty="0" err="1" smtClean="0"/>
              <a:t>sectoral</a:t>
            </a:r>
            <a:r>
              <a:rPr lang="en-US" sz="1150" dirty="0" smtClean="0"/>
              <a:t> shift and may contribute to an increase in the natural rate of unemployment.  Or maybe not, as oil consumption per dollar of GDP is lower today than in the 1970s and 1980s.  </a:t>
            </a:r>
          </a:p>
          <a:p>
            <a:pPr>
              <a:defRPr/>
            </a:pPr>
            <a:endParaRPr lang="en-US" sz="1150" dirty="0"/>
          </a:p>
          <a:p>
            <a:pPr>
              <a:defRPr/>
            </a:pPr>
            <a:r>
              <a:rPr lang="en-US" sz="1150" dirty="0"/>
              <a:t>source:  Dow Jones &amp; Company</a:t>
            </a:r>
          </a:p>
          <a:p>
            <a:pPr>
              <a:defRPr/>
            </a:pPr>
            <a:r>
              <a:rPr lang="en-US" sz="1150" dirty="0"/>
              <a:t>obtained from:  http://research.stlouisfed.org/fred2</a:t>
            </a:r>
            <a:r>
              <a:rPr lang="en-US" sz="1150" dirty="0" smtClean="0"/>
              <a:t>/</a:t>
            </a:r>
            <a:endParaRPr lang="en-US" sz="1150" dirty="0"/>
          </a:p>
        </p:txBody>
      </p:sp>
      <p:sp>
        <p:nvSpPr>
          <p:cNvPr id="4" name="Slide Number Placeholder 3"/>
          <p:cNvSpPr>
            <a:spLocks noGrp="1"/>
          </p:cNvSpPr>
          <p:nvPr>
            <p:ph type="sldNum" sz="quarter" idx="5"/>
          </p:nvPr>
        </p:nvSpPr>
        <p:spPr/>
        <p:txBody>
          <a:bodyPr/>
          <a:lstStyle/>
          <a:p>
            <a:pPr>
              <a:defRPr/>
            </a:pPr>
            <a:fld id="{1435ED15-3EC7-4DE8-8483-16BB0A203F54}" type="slidenum">
              <a:rPr lang="en-US">
                <a:solidFill>
                  <a:prstClr val="black"/>
                </a:solidFill>
              </a:rPr>
              <a:pPr>
                <a:defRPr/>
              </a:pPr>
              <a:t>32</a:t>
            </a:fld>
            <a:endParaRPr lang="en-US">
              <a:solidFill>
                <a:prstClr val="black"/>
              </a:solidFill>
            </a:endParaRPr>
          </a:p>
        </p:txBody>
      </p:sp>
    </p:spTree>
    <p:extLst>
      <p:ext uri="{BB962C8B-B14F-4D97-AF65-F5344CB8AC3E}">
        <p14:creationId xmlns:p14="http://schemas.microsoft.com/office/powerpoint/2010/main" val="41252666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1C74FFA-AC1D-4D1A-A312-8364314D701F}" type="slidenum">
              <a:rPr lang="en-US"/>
              <a:pPr>
                <a:defRPr/>
              </a:pPr>
              <a:t>33</a:t>
            </a:fld>
            <a:endParaRPr lang="en-US"/>
          </a:p>
        </p:txBody>
      </p:sp>
      <p:sp>
        <p:nvSpPr>
          <p:cNvPr id="118787" name="Rectangle 2"/>
          <p:cNvSpPr>
            <a:spLocks noGrp="1" noRot="1" noChangeAspect="1" noChangeArrowheads="1" noTextEdit="1"/>
          </p:cNvSpPr>
          <p:nvPr>
            <p:ph type="sldImg"/>
          </p:nvPr>
        </p:nvSpPr>
        <p:spPr>
          <a:xfrm>
            <a:off x="1414463" y="685800"/>
            <a:ext cx="4230687" cy="3173413"/>
          </a:xfrm>
          <a:ln/>
        </p:spPr>
      </p:sp>
      <p:sp>
        <p:nvSpPr>
          <p:cNvPr id="118788" name="Rectangle 3"/>
          <p:cNvSpPr>
            <a:spLocks noGrp="1" noChangeArrowheads="1"/>
          </p:cNvSpPr>
          <p:nvPr>
            <p:ph type="body" idx="1"/>
          </p:nvPr>
        </p:nvSpPr>
        <p:spPr>
          <a:xfrm>
            <a:off x="838200" y="4244975"/>
            <a:ext cx="5257800" cy="41671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For more details on this, see the book.  </a:t>
            </a:r>
          </a:p>
        </p:txBody>
      </p:sp>
    </p:spTree>
    <p:extLst>
      <p:ext uri="{BB962C8B-B14F-4D97-AF65-F5344CB8AC3E}">
        <p14:creationId xmlns:p14="http://schemas.microsoft.com/office/powerpoint/2010/main" val="24262601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558925" y="650875"/>
            <a:ext cx="3748088" cy="2811463"/>
          </a:xfrm>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7-6 on p.203. </a:t>
            </a:r>
          </a:p>
          <a:p>
            <a:endParaRPr lang="en-US" dirty="0" smtClean="0"/>
          </a:p>
          <a:p>
            <a:r>
              <a:rPr lang="en-US" dirty="0" smtClean="0"/>
              <a:t>Source:  Bureau of Labor Statistics, </a:t>
            </a:r>
          </a:p>
          <a:p>
            <a:r>
              <a:rPr lang="en-US" dirty="0" smtClean="0"/>
              <a:t>http://www.bls.gov/fls/home.htm</a:t>
            </a:r>
          </a:p>
          <a:p>
            <a:endParaRPr lang="en-US" dirty="0" smtClean="0"/>
          </a:p>
        </p:txBody>
      </p:sp>
      <p:sp>
        <p:nvSpPr>
          <p:cNvPr id="4" name="Slide Number Placeholder 3"/>
          <p:cNvSpPr>
            <a:spLocks noGrp="1"/>
          </p:cNvSpPr>
          <p:nvPr>
            <p:ph type="sldNum" sz="quarter" idx="5"/>
          </p:nvPr>
        </p:nvSpPr>
        <p:spPr/>
        <p:txBody>
          <a:bodyPr/>
          <a:lstStyle/>
          <a:p>
            <a:pPr>
              <a:defRPr/>
            </a:pPr>
            <a:fld id="{E8FFFC4E-D541-4993-91D7-EA84172348D8}" type="slidenum">
              <a:rPr lang="en-US" smtClean="0">
                <a:solidFill>
                  <a:prstClr val="black"/>
                </a:solidFill>
              </a:rPr>
              <a:pPr>
                <a:defRPr/>
              </a:pPr>
              <a:t>34</a:t>
            </a:fld>
            <a:endParaRPr lang="en-US">
              <a:solidFill>
                <a:prstClr val="black"/>
              </a:solidFill>
            </a:endParaRPr>
          </a:p>
        </p:txBody>
      </p:sp>
    </p:spTree>
    <p:extLst>
      <p:ext uri="{BB962C8B-B14F-4D97-AF65-F5344CB8AC3E}">
        <p14:creationId xmlns:p14="http://schemas.microsoft.com/office/powerpoint/2010/main" val="20148943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2BA89A8-7B6C-4BAB-BEA2-40F29A42C57B}" type="slidenum">
              <a:rPr lang="en-US"/>
              <a:pPr>
                <a:defRPr/>
              </a:pPr>
              <a:t>35</a:t>
            </a:fld>
            <a:endParaRPr lang="en-US"/>
          </a:p>
        </p:txBody>
      </p:sp>
      <p:sp>
        <p:nvSpPr>
          <p:cNvPr id="121859" name="Rectangle 2"/>
          <p:cNvSpPr>
            <a:spLocks noGrp="1" noRot="1" noChangeAspect="1" noChangeArrowheads="1" noTextEdit="1"/>
          </p:cNvSpPr>
          <p:nvPr>
            <p:ph type="sldImg"/>
          </p:nvPr>
        </p:nvSpPr>
        <p:spPr>
          <a:xfrm>
            <a:off x="1558925" y="650875"/>
            <a:ext cx="3748088" cy="28114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72914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11A13A-F02A-4A24-A8F3-1A37C6657021}" type="slidenum">
              <a:rPr lang="en-US"/>
              <a:pPr>
                <a:defRPr/>
              </a:pPr>
              <a:t>36</a:t>
            </a:fld>
            <a:endParaRPr lang="en-US"/>
          </a:p>
        </p:txBody>
      </p:sp>
      <p:sp>
        <p:nvSpPr>
          <p:cNvPr id="122883" name="Rectangle 2"/>
          <p:cNvSpPr>
            <a:spLocks noGrp="1" noRot="1" noChangeAspect="1" noChangeArrowheads="1" noTextEdit="1"/>
          </p:cNvSpPr>
          <p:nvPr>
            <p:ph type="sldImg"/>
          </p:nvPr>
        </p:nvSpPr>
        <p:spPr>
          <a:xfrm>
            <a:off x="1558925" y="650875"/>
            <a:ext cx="3748088" cy="2811463"/>
          </a:xfrm>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 subset of Table 7-1</a:t>
            </a:r>
            <a:r>
              <a:rPr lang="en-US" baseline="0" dirty="0" smtClean="0"/>
              <a:t> (p.193), focusing on European countries.  </a:t>
            </a:r>
            <a:endParaRPr lang="en-US" dirty="0" smtClean="0"/>
          </a:p>
          <a:p>
            <a:endParaRPr lang="en-US" dirty="0" smtClean="0"/>
          </a:p>
          <a:p>
            <a:r>
              <a:rPr lang="en-US" dirty="0" smtClean="0"/>
              <a:t>Source:  Same</a:t>
            </a:r>
            <a:r>
              <a:rPr lang="en-US" baseline="0" dirty="0" smtClean="0"/>
              <a:t> as the textbook. </a:t>
            </a:r>
            <a:r>
              <a:rPr lang="en-US" dirty="0" smtClean="0"/>
              <a:t> </a:t>
            </a:r>
          </a:p>
        </p:txBody>
      </p:sp>
    </p:spTree>
    <p:extLst>
      <p:ext uri="{BB962C8B-B14F-4D97-AF65-F5344CB8AC3E}">
        <p14:creationId xmlns:p14="http://schemas.microsoft.com/office/powerpoint/2010/main" val="1631849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38</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1558925" y="650875"/>
            <a:ext cx="3748088" cy="2811463"/>
          </a:xfrm>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Similar to Figure 7-1 in the textbook.  </a:t>
            </a:r>
          </a:p>
          <a:p>
            <a:endParaRPr lang="en-US" dirty="0" smtClean="0"/>
          </a:p>
          <a:p>
            <a:r>
              <a:rPr lang="en-US" dirty="0" smtClean="0"/>
              <a:t>The actual unemployment rate fluctuates considerably over the short run.  These fluctuations are the focus of Part IV of the book.  </a:t>
            </a:r>
          </a:p>
          <a:p>
            <a:r>
              <a:rPr lang="en-US" dirty="0" smtClean="0"/>
              <a:t>For this chapter, though, our goal is to understand the behavior of the natural rate of unemployment, essentially the long-run trend in the unemployment rate. </a:t>
            </a:r>
          </a:p>
          <a:p>
            <a:endParaRPr lang="en-US" dirty="0" smtClean="0"/>
          </a:p>
          <a:p>
            <a:r>
              <a:rPr lang="en-US" dirty="0" smtClean="0"/>
              <a:t>Source:  BLS, obtained from http://research.stlouisfed.org/fred2/</a:t>
            </a:r>
          </a:p>
          <a:p>
            <a:endParaRPr lang="en-US" dirty="0" smtClean="0"/>
          </a:p>
          <a:p>
            <a:r>
              <a:rPr lang="en-US" dirty="0" smtClean="0"/>
              <a:t>Unemployment data are based on seasonally-adjusted, monthly unemployment rates for the civilian non-institutional population of the U.S.	</a:t>
            </a:r>
          </a:p>
          <a:p>
            <a:r>
              <a:rPr lang="en-US" dirty="0" smtClean="0"/>
              <a:t>The actual u-rate for each quarter is an average of the three monthly unemployment rates in that quarter.  	</a:t>
            </a:r>
          </a:p>
          <a:p>
            <a:r>
              <a:rPr lang="en-US" dirty="0" smtClean="0"/>
              <a:t>The natural u-rate in a given quarter is estimated by averaging all unemployment rates from 10 years earlier to 10 years later; future unemployment rates are set at 5.5%.  (Therefore, estimates of the natural rate may become less accurate toward the end of the sample period.) </a:t>
            </a:r>
          </a:p>
        </p:txBody>
      </p:sp>
      <p:sp>
        <p:nvSpPr>
          <p:cNvPr id="4" name="Slide Number Placeholder 3"/>
          <p:cNvSpPr>
            <a:spLocks noGrp="1"/>
          </p:cNvSpPr>
          <p:nvPr>
            <p:ph type="sldNum" sz="quarter" idx="5"/>
          </p:nvPr>
        </p:nvSpPr>
        <p:spPr/>
        <p:txBody>
          <a:bodyPr/>
          <a:lstStyle/>
          <a:p>
            <a:pPr>
              <a:defRPr/>
            </a:pPr>
            <a:fld id="{33584AB7-7F6A-40EE-8C51-2ACE4EC9F2A2}" type="slidenum">
              <a:rPr lang="en-US">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1897712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39</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40</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AB9A4B1-6721-4F42-9941-DF15A65EB14A}" type="slidenum">
              <a:rPr lang="en-US"/>
              <a:pPr>
                <a:defRPr/>
              </a:pPr>
              <a:t>4</a:t>
            </a:fld>
            <a:endParaRPr lang="en-US"/>
          </a:p>
        </p:txBody>
      </p:sp>
      <p:sp>
        <p:nvSpPr>
          <p:cNvPr id="83971" name="Rectangle 2"/>
          <p:cNvSpPr>
            <a:spLocks noGrp="1" noRot="1" noChangeAspect="1" noChangeArrowheads="1" noTextEdit="1"/>
          </p:cNvSpPr>
          <p:nvPr>
            <p:ph type="sldImg"/>
          </p:nvPr>
        </p:nvSpPr>
        <p:spPr>
          <a:xfrm>
            <a:off x="1144588" y="685800"/>
            <a:ext cx="4572000" cy="3429000"/>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extLst>
      <p:ext uri="{BB962C8B-B14F-4D97-AF65-F5344CB8AC3E}">
        <p14:creationId xmlns:p14="http://schemas.microsoft.com/office/powerpoint/2010/main" val="3205136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D6CF1AD-53E4-4E3A-9543-C148E4DE7E29}" type="slidenum">
              <a:rPr lang="en-US"/>
              <a:pPr>
                <a:defRPr/>
              </a:pPr>
              <a:t>5</a:t>
            </a:fld>
            <a:endParaRPr lang="en-US"/>
          </a:p>
        </p:txBody>
      </p:sp>
      <p:sp>
        <p:nvSpPr>
          <p:cNvPr id="84995" name="Rectangle 2"/>
          <p:cNvSpPr>
            <a:spLocks noGrp="1" noRot="1" noChangeAspect="1" noChangeArrowheads="1" noTextEdit="1"/>
          </p:cNvSpPr>
          <p:nvPr>
            <p:ph type="sldImg"/>
          </p:nvPr>
        </p:nvSpPr>
        <p:spPr>
          <a:xfrm>
            <a:off x="1144588" y="685800"/>
            <a:ext cx="4572000" cy="3429000"/>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spells out the three variables we assume to be exogenous: </a:t>
            </a:r>
          </a:p>
          <a:p>
            <a:endParaRPr lang="en-US" dirty="0" smtClean="0"/>
          </a:p>
          <a:p>
            <a:r>
              <a:rPr lang="en-US" dirty="0" smtClean="0"/>
              <a:t>the labor force, the rate of job separations, and the rate of job finding.  </a:t>
            </a:r>
          </a:p>
          <a:p>
            <a:endParaRPr lang="en-US" dirty="0" smtClean="0"/>
          </a:p>
        </p:txBody>
      </p:sp>
    </p:spTree>
    <p:extLst>
      <p:ext uri="{BB962C8B-B14F-4D97-AF65-F5344CB8AC3E}">
        <p14:creationId xmlns:p14="http://schemas.microsoft.com/office/powerpoint/2010/main" val="3768731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4D30AF1-D9D2-4BF2-BAD9-8B48EDD18AB9}" type="slidenum">
              <a:rPr lang="en-US"/>
              <a:pPr>
                <a:defRPr/>
              </a:pPr>
              <a:t>6</a:t>
            </a:fld>
            <a:endParaRPr lang="en-US"/>
          </a:p>
        </p:txBody>
      </p:sp>
      <p:sp>
        <p:nvSpPr>
          <p:cNvPr id="86019" name="Rectangle 2"/>
          <p:cNvSpPr>
            <a:spLocks noGrp="1" noRot="1" noChangeAspect="1" noChangeArrowheads="1" noTextEdit="1"/>
          </p:cNvSpPr>
          <p:nvPr>
            <p:ph type="sldImg"/>
          </p:nvPr>
        </p:nvSpPr>
        <p:spPr>
          <a:xfrm>
            <a:off x="1144588" y="685800"/>
            <a:ext cx="4572000" cy="3429000"/>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7-2, p. 185</a:t>
            </a:r>
          </a:p>
          <a:p>
            <a:endParaRPr lang="en-US" dirty="0" smtClean="0"/>
          </a:p>
          <a:p>
            <a:r>
              <a:rPr lang="en-US" dirty="0" smtClean="0"/>
              <a:t>(Note:  The size of the boxes containing the words “employed” and “unemployed” are </a:t>
            </a:r>
            <a:r>
              <a:rPr lang="en-US" u="sng" dirty="0" smtClean="0"/>
              <a:t>not</a:t>
            </a:r>
            <a:r>
              <a:rPr lang="en-US" dirty="0" smtClean="0"/>
              <a:t> proportional to the number of people in each category.)</a:t>
            </a:r>
          </a:p>
          <a:p>
            <a:endParaRPr lang="en-US" dirty="0" smtClean="0"/>
          </a:p>
        </p:txBody>
      </p:sp>
    </p:spTree>
    <p:extLst>
      <p:ext uri="{BB962C8B-B14F-4D97-AF65-F5344CB8AC3E}">
        <p14:creationId xmlns:p14="http://schemas.microsoft.com/office/powerpoint/2010/main" val="1915758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F92CBD-02F9-46ED-91D1-42EA15BF5658}" type="slidenum">
              <a:rPr lang="en-US"/>
              <a:pPr>
                <a:defRPr/>
              </a:pPr>
              <a:t>7</a:t>
            </a:fld>
            <a:endParaRPr lang="en-US"/>
          </a:p>
        </p:txBody>
      </p:sp>
      <p:sp>
        <p:nvSpPr>
          <p:cNvPr id="87043" name="Rectangle 2"/>
          <p:cNvSpPr>
            <a:spLocks noGrp="1" noRot="1" noChangeAspect="1" noChangeArrowheads="1" noTextEdit="1"/>
          </p:cNvSpPr>
          <p:nvPr>
            <p:ph type="sldImg"/>
          </p:nvPr>
        </p:nvSpPr>
        <p:spPr>
          <a:xfrm>
            <a:off x="1144588" y="685800"/>
            <a:ext cx="4572000" cy="3429000"/>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In order for the unemployment rate to be constant, the number of people who become unemployed in each month must equal the number of formerly unemployed people who find jobs.  </a:t>
            </a:r>
          </a:p>
        </p:txBody>
      </p:sp>
    </p:spTree>
    <p:extLst>
      <p:ext uri="{BB962C8B-B14F-4D97-AF65-F5344CB8AC3E}">
        <p14:creationId xmlns:p14="http://schemas.microsoft.com/office/powerpoint/2010/main" val="3195043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0B1E42A-EA76-4949-9BC7-959A0C87E591}" type="slidenum">
              <a:rPr lang="en-US"/>
              <a:pPr>
                <a:defRPr/>
              </a:pPr>
              <a:t>8</a:t>
            </a:fld>
            <a:endParaRPr lang="en-US"/>
          </a:p>
        </p:txBody>
      </p:sp>
      <p:sp>
        <p:nvSpPr>
          <p:cNvPr id="88067" name="Rectangle 2"/>
          <p:cNvSpPr>
            <a:spLocks noGrp="1" noRot="1" noChangeAspect="1" noChangeArrowheads="1" noTextEdit="1"/>
          </p:cNvSpPr>
          <p:nvPr>
            <p:ph type="sldImg"/>
          </p:nvPr>
        </p:nvSpPr>
        <p:spPr>
          <a:xfrm>
            <a:off x="1144588" y="685800"/>
            <a:ext cx="4572000" cy="3429000"/>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38074993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1403461"/>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Unemployment and the </a:t>
            </a:r>
            <a:br>
              <a:rPr lang="en-US" sz="3600" b="1" dirty="0" smtClean="0">
                <a:solidFill>
                  <a:srgbClr val="FFEAD5"/>
                </a:solidFill>
                <a:effectLst>
                  <a:outerShdw blurRad="12700" dist="38100" dir="2700000" algn="tl" rotWithShape="0">
                    <a:schemeClr val="tx1">
                      <a:alpha val="67000"/>
                    </a:schemeClr>
                  </a:outerShdw>
                </a:effectLst>
                <a:latin typeface="+mj-lt"/>
              </a:rPr>
            </a:br>
            <a:r>
              <a:rPr lang="en-US" sz="3600" b="1" dirty="0" smtClean="0">
                <a:solidFill>
                  <a:srgbClr val="FFEAD5"/>
                </a:solidFill>
                <a:effectLst>
                  <a:outerShdw blurRad="12700" dist="38100" dir="2700000" algn="tl" rotWithShape="0">
                    <a:schemeClr val="tx1">
                      <a:alpha val="67000"/>
                    </a:schemeClr>
                  </a:outerShdw>
                </a:effectLst>
                <a:latin typeface="+mj-lt"/>
              </a:rPr>
              <a:t>Labor Market</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7</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14475" y="236538"/>
            <a:ext cx="7197725" cy="1195387"/>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Footer Placeholder 3"/>
          <p:cNvSpPr>
            <a:spLocks noGrp="1"/>
          </p:cNvSpPr>
          <p:nvPr>
            <p:ph type="ftr" sz="quarter" idx="10"/>
          </p:nvPr>
        </p:nvSpPr>
        <p:spPr>
          <a:xfrm>
            <a:off x="515938" y="6289675"/>
            <a:ext cx="7488237" cy="476250"/>
          </a:xfrm>
          <a:prstGeom prst="rect">
            <a:avLst/>
          </a:prstGeom>
        </p:spPr>
        <p:txBody>
          <a:bodyPr/>
          <a:lstStyle>
            <a:lvl1pPr>
              <a:defRPr>
                <a:solidFill>
                  <a:srgbClr val="000000"/>
                </a:solidFill>
              </a:defRPr>
            </a:lvl1pPr>
          </a:lstStyle>
          <a:p>
            <a:pPr>
              <a:defRPr/>
            </a:pPr>
            <a:r>
              <a:rPr lang="en-US"/>
              <a:t>CHAPTER 6</a:t>
            </a:r>
            <a:r>
              <a:rPr lang="en-US" sz="2200"/>
              <a:t>   Unemployment</a:t>
            </a:r>
          </a:p>
        </p:txBody>
      </p:sp>
    </p:spTree>
    <p:extLst>
      <p:ext uri="{BB962C8B-B14F-4D97-AF65-F5344CB8AC3E}">
        <p14:creationId xmlns:p14="http://schemas.microsoft.com/office/powerpoint/2010/main" val="31463629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7</a:t>
            </a:r>
            <a:r>
              <a:rPr lang="en-US" sz="1700" dirty="0" smtClean="0">
                <a:solidFill>
                  <a:srgbClr val="198A46"/>
                </a:solidFill>
                <a:cs typeface="+mn-cs"/>
              </a:rPr>
              <a:t>    </a:t>
            </a:r>
            <a:r>
              <a:rPr lang="en-US" sz="2100" dirty="0" smtClean="0">
                <a:solidFill>
                  <a:srgbClr val="198A46"/>
                </a:solidFill>
                <a:cs typeface="+mn-cs"/>
              </a:rPr>
              <a:t>Unemployment and the Labor Market</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11" r:id="rId11"/>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22288" y="309563"/>
            <a:ext cx="8142287" cy="869950"/>
          </a:xfrm>
        </p:spPr>
        <p:txBody>
          <a:bodyPr/>
          <a:lstStyle/>
          <a:p>
            <a:r>
              <a:rPr lang="en-US" smtClean="0"/>
              <a:t>Example:</a:t>
            </a:r>
          </a:p>
        </p:txBody>
      </p:sp>
      <p:sp>
        <p:nvSpPr>
          <p:cNvPr id="40963" name="Rectangle 3"/>
          <p:cNvSpPr>
            <a:spLocks noGrp="1" noChangeArrowheads="1"/>
          </p:cNvSpPr>
          <p:nvPr>
            <p:ph type="body" idx="1"/>
          </p:nvPr>
        </p:nvSpPr>
        <p:spPr>
          <a:xfrm>
            <a:off x="547688" y="1430338"/>
            <a:ext cx="8066087" cy="3248025"/>
          </a:xfrm>
        </p:spPr>
        <p:txBody>
          <a:bodyPr/>
          <a:lstStyle/>
          <a:p>
            <a:r>
              <a:rPr lang="en-US" smtClean="0"/>
              <a:t>Each month, </a:t>
            </a:r>
          </a:p>
          <a:p>
            <a:pPr lvl="1"/>
            <a:r>
              <a:rPr lang="en-US" smtClean="0"/>
              <a:t>1% of employed workers lose their jobs  </a:t>
            </a:r>
            <a:br>
              <a:rPr lang="en-US" smtClean="0"/>
            </a:br>
            <a:r>
              <a:rPr lang="en-US" smtClean="0"/>
              <a:t>(</a:t>
            </a:r>
            <a:r>
              <a:rPr lang="en-US" b="1" i="1" smtClean="0"/>
              <a:t>s</a:t>
            </a:r>
            <a:r>
              <a:rPr lang="en-US" smtClean="0"/>
              <a:t> = 0.01)</a:t>
            </a:r>
          </a:p>
          <a:p>
            <a:pPr lvl="1"/>
            <a:r>
              <a:rPr lang="en-US" smtClean="0"/>
              <a:t>19% of unemployed workers find jobs  </a:t>
            </a:r>
            <a:br>
              <a:rPr lang="en-US" smtClean="0"/>
            </a:br>
            <a:r>
              <a:rPr lang="en-US" smtClean="0"/>
              <a:t>(</a:t>
            </a:r>
            <a:r>
              <a:rPr lang="en-US" b="1" i="1" smtClean="0"/>
              <a:t>f</a:t>
            </a:r>
            <a:r>
              <a:rPr lang="en-US" smtClean="0"/>
              <a:t> = 0.19)</a:t>
            </a:r>
          </a:p>
          <a:p>
            <a:r>
              <a:rPr lang="en-US" smtClean="0"/>
              <a:t>Find the natural rate of unemployment:</a:t>
            </a:r>
          </a:p>
        </p:txBody>
      </p:sp>
      <p:graphicFrame>
        <p:nvGraphicFramePr>
          <p:cNvPr id="40964" name="Object 2"/>
          <p:cNvGraphicFramePr>
            <a:graphicFrameLocks noChangeAspect="1"/>
          </p:cNvGraphicFramePr>
          <p:nvPr/>
        </p:nvGraphicFramePr>
        <p:xfrm>
          <a:off x="1568450" y="4603750"/>
          <a:ext cx="6342063" cy="981075"/>
        </p:xfrm>
        <a:graphic>
          <a:graphicData uri="http://schemas.openxmlformats.org/presentationml/2006/ole">
            <mc:AlternateContent xmlns:mc="http://schemas.openxmlformats.org/markup-compatibility/2006">
              <mc:Choice xmlns:v="urn:schemas-microsoft-com:vml" Requires="v">
                <p:oleObj spid="_x0000_s2065" name="Equation" r:id="rId4" imgW="2628900" imgH="406400" progId="Equation.DSMT4">
                  <p:embed/>
                </p:oleObj>
              </mc:Choice>
              <mc:Fallback>
                <p:oleObj name="Equation" r:id="rId4" imgW="2628900" imgH="4064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8450" y="4603750"/>
                        <a:ext cx="6342063"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2967461"/>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wipe(left)">
                                      <p:cBhvr>
                                        <p:cTn id="7" dur="500"/>
                                        <p:tgtEl>
                                          <p:spTgt spid="4096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0963">
                                            <p:txEl>
                                              <p:pRg st="1" end="1"/>
                                            </p:txEl>
                                          </p:spTgt>
                                        </p:tgtEl>
                                        <p:attrNameLst>
                                          <p:attrName>style.visibility</p:attrName>
                                        </p:attrNameLst>
                                      </p:cBhvr>
                                      <p:to>
                                        <p:strVal val="visible"/>
                                      </p:to>
                                    </p:set>
                                    <p:animEffect transition="in" filter="wipe(left)">
                                      <p:cBhvr>
                                        <p:cTn id="10" dur="500"/>
                                        <p:tgtEl>
                                          <p:spTgt spid="409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0963">
                                            <p:txEl>
                                              <p:pRg st="2" end="2"/>
                                            </p:txEl>
                                          </p:spTgt>
                                        </p:tgtEl>
                                        <p:attrNameLst>
                                          <p:attrName>style.visibility</p:attrName>
                                        </p:attrNameLst>
                                      </p:cBhvr>
                                      <p:to>
                                        <p:strVal val="visible"/>
                                      </p:to>
                                    </p:set>
                                    <p:animEffect transition="in" filter="wipe(left)">
                                      <p:cBhvr>
                                        <p:cTn id="15" dur="500"/>
                                        <p:tgtEl>
                                          <p:spTgt spid="4096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0963">
                                            <p:txEl>
                                              <p:pRg st="3" end="3"/>
                                            </p:txEl>
                                          </p:spTgt>
                                        </p:tgtEl>
                                        <p:attrNameLst>
                                          <p:attrName>style.visibility</p:attrName>
                                        </p:attrNameLst>
                                      </p:cBhvr>
                                      <p:to>
                                        <p:strVal val="visible"/>
                                      </p:to>
                                    </p:set>
                                    <p:animEffect transition="in" filter="wipe(left)">
                                      <p:cBhvr>
                                        <p:cTn id="20" dur="500"/>
                                        <p:tgtEl>
                                          <p:spTgt spid="40963">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40964"/>
                                        </p:tgtEl>
                                        <p:attrNameLst>
                                          <p:attrName>style.visibility</p:attrName>
                                        </p:attrNameLst>
                                      </p:cBhvr>
                                      <p:to>
                                        <p:strVal val="visible"/>
                                      </p:to>
                                    </p:set>
                                    <p:animEffect transition="in" filter="wipe(left)">
                                      <p:cBhvr>
                                        <p:cTn id="25" dur="500"/>
                                        <p:tgtEl>
                                          <p:spTgt spid="409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p:txBody>
          <a:bodyPr/>
          <a:lstStyle/>
          <a:p>
            <a:r>
              <a:rPr lang="en-US" smtClean="0"/>
              <a:t>Policy implication</a:t>
            </a:r>
          </a:p>
        </p:txBody>
      </p:sp>
      <p:sp>
        <p:nvSpPr>
          <p:cNvPr id="43013" name="Rectangle 5"/>
          <p:cNvSpPr>
            <a:spLocks noGrp="1" noChangeArrowheads="1"/>
          </p:cNvSpPr>
          <p:nvPr>
            <p:ph type="body" idx="1"/>
          </p:nvPr>
        </p:nvSpPr>
        <p:spPr/>
        <p:txBody>
          <a:bodyPr/>
          <a:lstStyle/>
          <a:p>
            <a:r>
              <a:rPr lang="en-US" smtClean="0"/>
              <a:t>A policy will reduce the natural rate of unemployment only if it lowers </a:t>
            </a:r>
            <a:r>
              <a:rPr lang="en-US" b="1" i="1" smtClean="0"/>
              <a:t>s</a:t>
            </a:r>
            <a:r>
              <a:rPr lang="en-US" smtClean="0"/>
              <a:t> or increases </a:t>
            </a:r>
            <a:r>
              <a:rPr lang="en-US" b="1" i="1" smtClean="0"/>
              <a:t>f</a:t>
            </a:r>
            <a:r>
              <a:rPr lang="en-US" smtClean="0"/>
              <a:t>. </a:t>
            </a:r>
          </a:p>
        </p:txBody>
      </p:sp>
    </p:spTree>
    <p:extLst>
      <p:ext uri="{BB962C8B-B14F-4D97-AF65-F5344CB8AC3E}">
        <p14:creationId xmlns:p14="http://schemas.microsoft.com/office/powerpoint/2010/main" val="6067167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Why is there unemployment?</a:t>
            </a:r>
          </a:p>
        </p:txBody>
      </p:sp>
      <p:sp>
        <p:nvSpPr>
          <p:cNvPr id="40963" name="Rectangle 3"/>
          <p:cNvSpPr>
            <a:spLocks noGrp="1" noChangeArrowheads="1"/>
          </p:cNvSpPr>
          <p:nvPr>
            <p:ph type="body" idx="1"/>
          </p:nvPr>
        </p:nvSpPr>
        <p:spPr/>
        <p:txBody>
          <a:bodyPr/>
          <a:lstStyle/>
          <a:p>
            <a:r>
              <a:rPr lang="en-US" smtClean="0"/>
              <a:t>If job finding were instantaneous (</a:t>
            </a:r>
            <a:r>
              <a:rPr lang="en-US" b="1" i="1" smtClean="0"/>
              <a:t>f</a:t>
            </a:r>
            <a:r>
              <a:rPr lang="en-US" smtClean="0"/>
              <a:t> = 1), </a:t>
            </a:r>
            <a:br>
              <a:rPr lang="en-US" smtClean="0"/>
            </a:br>
            <a:r>
              <a:rPr lang="en-US" smtClean="0"/>
              <a:t>then all spells of unemployment would be brief, and the natural rate would be near zero.</a:t>
            </a:r>
          </a:p>
          <a:p>
            <a:r>
              <a:rPr lang="en-US" smtClean="0"/>
              <a:t>There are two reasons why </a:t>
            </a:r>
            <a:r>
              <a:rPr lang="en-US" b="1" i="1" smtClean="0"/>
              <a:t>f</a:t>
            </a:r>
            <a:r>
              <a:rPr lang="en-US" smtClean="0"/>
              <a:t> &lt; 1:</a:t>
            </a:r>
          </a:p>
          <a:p>
            <a:pPr lvl="1">
              <a:buFont typeface="Wingdings" pitchFamily="2" charset="2"/>
              <a:buNone/>
            </a:pPr>
            <a:r>
              <a:rPr lang="en-US" smtClean="0"/>
              <a:t>1.  job search</a:t>
            </a:r>
          </a:p>
          <a:p>
            <a:pPr lvl="1">
              <a:buFont typeface="Wingdings" pitchFamily="2" charset="2"/>
              <a:buNone/>
            </a:pPr>
            <a:r>
              <a:rPr lang="en-US" smtClean="0"/>
              <a:t>2.  wage rigidity</a:t>
            </a:r>
          </a:p>
        </p:txBody>
      </p:sp>
    </p:spTree>
    <p:extLst>
      <p:ext uri="{BB962C8B-B14F-4D97-AF65-F5344CB8AC3E}">
        <p14:creationId xmlns:p14="http://schemas.microsoft.com/office/powerpoint/2010/main" val="827723751"/>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4"/>
          <p:cNvSpPr>
            <a:spLocks noGrp="1" noChangeArrowheads="1"/>
          </p:cNvSpPr>
          <p:nvPr>
            <p:ph type="title"/>
          </p:nvPr>
        </p:nvSpPr>
        <p:spPr>
          <a:xfrm>
            <a:off x="466725" y="236537"/>
            <a:ext cx="8245475" cy="832241"/>
          </a:xfrm>
        </p:spPr>
        <p:txBody>
          <a:bodyPr/>
          <a:lstStyle/>
          <a:p>
            <a:r>
              <a:rPr lang="en-US" dirty="0" smtClean="0"/>
              <a:t>Job search &amp; frictional unemployment</a:t>
            </a:r>
          </a:p>
        </p:txBody>
      </p:sp>
      <p:sp>
        <p:nvSpPr>
          <p:cNvPr id="41987" name="Rectangle 5"/>
          <p:cNvSpPr>
            <a:spLocks noGrp="1" noChangeArrowheads="1"/>
          </p:cNvSpPr>
          <p:nvPr>
            <p:ph type="body" idx="1"/>
          </p:nvPr>
        </p:nvSpPr>
        <p:spPr>
          <a:xfrm>
            <a:off x="476250" y="1175655"/>
            <a:ext cx="8210550" cy="5021758"/>
          </a:xfrm>
        </p:spPr>
        <p:txBody>
          <a:bodyPr/>
          <a:lstStyle/>
          <a:p>
            <a:r>
              <a:rPr lang="en-US" sz="2700" b="1" dirty="0" smtClean="0">
                <a:solidFill>
                  <a:srgbClr val="CC0000"/>
                </a:solidFill>
              </a:rPr>
              <a:t>frictional unemployment</a:t>
            </a:r>
            <a:r>
              <a:rPr lang="en-US" sz="2700" dirty="0" smtClean="0"/>
              <a:t>:  caused by the time </a:t>
            </a:r>
            <a:br>
              <a:rPr lang="en-US" sz="2700" dirty="0" smtClean="0"/>
            </a:br>
            <a:r>
              <a:rPr lang="en-US" sz="2700" dirty="0" smtClean="0"/>
              <a:t>it takes workers to search for a job</a:t>
            </a:r>
          </a:p>
          <a:p>
            <a:r>
              <a:rPr lang="en-US" sz="2700" dirty="0" smtClean="0"/>
              <a:t>occurs even when wages are flexible and there are enough jobs to go around</a:t>
            </a:r>
          </a:p>
          <a:p>
            <a:r>
              <a:rPr lang="en-US" sz="2700" dirty="0" smtClean="0"/>
              <a:t>occurs because</a:t>
            </a:r>
          </a:p>
          <a:p>
            <a:pPr lvl="1"/>
            <a:r>
              <a:rPr lang="en-US" sz="2600" dirty="0" smtClean="0"/>
              <a:t>workers have different abilities, preferences</a:t>
            </a:r>
          </a:p>
          <a:p>
            <a:pPr lvl="1"/>
            <a:r>
              <a:rPr lang="en-US" sz="2600" dirty="0" smtClean="0"/>
              <a:t>jobs have different skill requirements</a:t>
            </a:r>
          </a:p>
          <a:p>
            <a:pPr lvl="1"/>
            <a:r>
              <a:rPr lang="en-US" sz="2600" dirty="0" smtClean="0"/>
              <a:t>geographic mobility of workers not instantaneous</a:t>
            </a:r>
          </a:p>
          <a:p>
            <a:pPr lvl="1"/>
            <a:r>
              <a:rPr lang="en-US" sz="2600" dirty="0" smtClean="0"/>
              <a:t>flow of information about vacancies and job candidates is imperfect</a:t>
            </a:r>
          </a:p>
        </p:txBody>
      </p:sp>
    </p:spTree>
    <p:extLst>
      <p:ext uri="{BB962C8B-B14F-4D97-AF65-F5344CB8AC3E}">
        <p14:creationId xmlns:p14="http://schemas.microsoft.com/office/powerpoint/2010/main" val="2781163841"/>
      </p:ext>
    </p:extLst>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Sectoral shifts</a:t>
            </a:r>
          </a:p>
        </p:txBody>
      </p:sp>
      <p:sp>
        <p:nvSpPr>
          <p:cNvPr id="49155" name="Rectangle 3"/>
          <p:cNvSpPr>
            <a:spLocks noGrp="1" noChangeArrowheads="1"/>
          </p:cNvSpPr>
          <p:nvPr>
            <p:ph type="body" idx="1"/>
          </p:nvPr>
        </p:nvSpPr>
        <p:spPr>
          <a:xfrm>
            <a:off x="449263" y="1241425"/>
            <a:ext cx="8475662" cy="4884738"/>
          </a:xfrm>
        </p:spPr>
        <p:txBody>
          <a:bodyPr/>
          <a:lstStyle/>
          <a:p>
            <a:r>
              <a:rPr lang="en-US" smtClean="0"/>
              <a:t>def:  Changes in the composition of demand among industries or regions.</a:t>
            </a:r>
          </a:p>
          <a:p>
            <a:r>
              <a:rPr lang="en-US" i="1" smtClean="0">
                <a:solidFill>
                  <a:srgbClr val="996633"/>
                </a:solidFill>
              </a:rPr>
              <a:t>example:   Technological change </a:t>
            </a:r>
            <a:br>
              <a:rPr lang="en-US" i="1" smtClean="0">
                <a:solidFill>
                  <a:srgbClr val="996633"/>
                </a:solidFill>
              </a:rPr>
            </a:br>
            <a:r>
              <a:rPr lang="en-US" smtClean="0"/>
              <a:t>more jobs repairing computers, </a:t>
            </a:r>
            <a:br>
              <a:rPr lang="en-US" smtClean="0"/>
            </a:br>
            <a:r>
              <a:rPr lang="en-US" smtClean="0"/>
              <a:t>fewer jobs repairing typewriters</a:t>
            </a:r>
          </a:p>
          <a:p>
            <a:r>
              <a:rPr lang="en-US" i="1" smtClean="0">
                <a:solidFill>
                  <a:srgbClr val="996633"/>
                </a:solidFill>
              </a:rPr>
              <a:t>example:   A new international trade agreement </a:t>
            </a:r>
            <a:br>
              <a:rPr lang="en-US" i="1" smtClean="0">
                <a:solidFill>
                  <a:srgbClr val="996633"/>
                </a:solidFill>
              </a:rPr>
            </a:br>
            <a:r>
              <a:rPr lang="en-US" smtClean="0"/>
              <a:t>labor demand increases in export sectors, decreases in import-competing sectors</a:t>
            </a:r>
          </a:p>
          <a:p>
            <a:r>
              <a:rPr lang="en-US" smtClean="0"/>
              <a:t>These scenarios result in frictional unemployment</a:t>
            </a:r>
          </a:p>
        </p:txBody>
      </p:sp>
    </p:spTree>
    <p:extLst>
      <p:ext uri="{BB962C8B-B14F-4D97-AF65-F5344CB8AC3E}">
        <p14:creationId xmlns:p14="http://schemas.microsoft.com/office/powerpoint/2010/main" val="35770123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55">
                                            <p:txEl>
                                              <p:pRg st="1" end="1"/>
                                            </p:txEl>
                                          </p:spTgt>
                                        </p:tgtEl>
                                        <p:attrNameLst>
                                          <p:attrName>style.visibility</p:attrName>
                                        </p:attrNameLst>
                                      </p:cBhvr>
                                      <p:to>
                                        <p:strVal val="visible"/>
                                      </p:to>
                                    </p:set>
                                    <p:animEffect transition="in" filter="wipe(left)">
                                      <p:cBhvr>
                                        <p:cTn id="12" dur="500"/>
                                        <p:tgtEl>
                                          <p:spTgt spid="491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55">
                                            <p:txEl>
                                              <p:pRg st="2" end="2"/>
                                            </p:txEl>
                                          </p:spTgt>
                                        </p:tgtEl>
                                        <p:attrNameLst>
                                          <p:attrName>style.visibility</p:attrName>
                                        </p:attrNameLst>
                                      </p:cBhvr>
                                      <p:to>
                                        <p:strVal val="visible"/>
                                      </p:to>
                                    </p:set>
                                    <p:animEffect transition="in" filter="wipe(left)">
                                      <p:cBhvr>
                                        <p:cTn id="17" dur="500"/>
                                        <p:tgtEl>
                                          <p:spTgt spid="491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55">
                                            <p:txEl>
                                              <p:pRg st="3" end="3"/>
                                            </p:txEl>
                                          </p:spTgt>
                                        </p:tgtEl>
                                        <p:attrNameLst>
                                          <p:attrName>style.visibility</p:attrName>
                                        </p:attrNameLst>
                                      </p:cBhvr>
                                      <p:to>
                                        <p:strVal val="visible"/>
                                      </p:to>
                                    </p:set>
                                    <p:animEffect transition="in" filter="wipe(left)">
                                      <p:cBhvr>
                                        <p:cTn id="22" dur="5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z="2800" smtClean="0"/>
              <a:t>CASE STUDY:  </a:t>
            </a:r>
            <a:br>
              <a:rPr lang="en-US" sz="2800" smtClean="0"/>
            </a:br>
            <a:r>
              <a:rPr lang="en-US" sz="3200" smtClean="0"/>
              <a:t>Structural change over the long run</a:t>
            </a:r>
          </a:p>
        </p:txBody>
      </p:sp>
      <p:graphicFrame>
        <p:nvGraphicFramePr>
          <p:cNvPr id="2" name="Object 3"/>
          <p:cNvGraphicFramePr>
            <a:graphicFrameLocks noChangeAspect="1"/>
          </p:cNvGraphicFramePr>
          <p:nvPr>
            <p:extLst>
              <p:ext uri="{D42A27DB-BD31-4B8C-83A1-F6EECF244321}">
                <p14:modId xmlns:p14="http://schemas.microsoft.com/office/powerpoint/2010/main" val="1208340607"/>
              </p:ext>
            </p:extLst>
          </p:nvPr>
        </p:nvGraphicFramePr>
        <p:xfrm>
          <a:off x="4383088" y="1610041"/>
          <a:ext cx="4329112" cy="48053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622894740"/>
              </p:ext>
            </p:extLst>
          </p:nvPr>
        </p:nvGraphicFramePr>
        <p:xfrm>
          <a:off x="431800" y="1339623"/>
          <a:ext cx="7864475" cy="51657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088850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4"/>
          <p:cNvSpPr>
            <a:spLocks noGrp="1" noChangeArrowheads="1"/>
          </p:cNvSpPr>
          <p:nvPr>
            <p:ph type="title"/>
          </p:nvPr>
        </p:nvSpPr>
        <p:spPr/>
        <p:txBody>
          <a:bodyPr/>
          <a:lstStyle/>
          <a:p>
            <a:r>
              <a:rPr lang="en-US" smtClean="0"/>
              <a:t>More examples of sectoral shifts</a:t>
            </a:r>
          </a:p>
        </p:txBody>
      </p:sp>
      <p:sp>
        <p:nvSpPr>
          <p:cNvPr id="53253" name="Rectangle 5"/>
          <p:cNvSpPr>
            <a:spLocks noGrp="1" noChangeArrowheads="1"/>
          </p:cNvSpPr>
          <p:nvPr>
            <p:ph type="body" idx="1"/>
          </p:nvPr>
        </p:nvSpPr>
        <p:spPr>
          <a:xfrm>
            <a:off x="476250" y="1182688"/>
            <a:ext cx="8210550" cy="4884737"/>
          </a:xfrm>
        </p:spPr>
        <p:txBody>
          <a:bodyPr/>
          <a:lstStyle/>
          <a:p>
            <a:r>
              <a:rPr lang="en-US" sz="2700" dirty="0" smtClean="0"/>
              <a:t>Industrial revolution (1800s):  </a:t>
            </a:r>
            <a:br>
              <a:rPr lang="en-US" sz="2700" dirty="0" smtClean="0"/>
            </a:br>
            <a:r>
              <a:rPr lang="en-US" sz="2700" dirty="0" smtClean="0"/>
              <a:t>agriculture declines, manufacturing soars</a:t>
            </a:r>
          </a:p>
          <a:p>
            <a:r>
              <a:rPr lang="en-US" sz="2700" dirty="0" smtClean="0"/>
              <a:t>Energy crisis (1970s):  </a:t>
            </a:r>
            <a:br>
              <a:rPr lang="en-US" sz="2700" dirty="0" smtClean="0"/>
            </a:br>
            <a:r>
              <a:rPr lang="en-US" sz="2700" dirty="0" smtClean="0"/>
              <a:t>demand shifts from larger cars to smaller ones</a:t>
            </a:r>
          </a:p>
          <a:p>
            <a:r>
              <a:rPr lang="en-US" sz="2700" dirty="0" smtClean="0"/>
              <a:t>Health care spending as % of GDP:</a:t>
            </a:r>
            <a:br>
              <a:rPr lang="en-US" sz="2700" dirty="0" smtClean="0"/>
            </a:br>
            <a:r>
              <a:rPr lang="en-US" sz="2700" dirty="0" smtClean="0"/>
              <a:t>	</a:t>
            </a:r>
            <a:r>
              <a:rPr lang="en-US" sz="2600" dirty="0" smtClean="0"/>
              <a:t>1960:  5.2		2000:  13.8</a:t>
            </a:r>
            <a:br>
              <a:rPr lang="en-US" sz="2600" dirty="0" smtClean="0"/>
            </a:br>
            <a:r>
              <a:rPr lang="en-US" sz="2600" dirty="0" smtClean="0"/>
              <a:t>	1980:  9.1		2010:  17.9</a:t>
            </a:r>
          </a:p>
        </p:txBody>
      </p:sp>
      <p:sp>
        <p:nvSpPr>
          <p:cNvPr id="53254" name="Rectangle 6"/>
          <p:cNvSpPr>
            <a:spLocks noChangeArrowheads="1"/>
          </p:cNvSpPr>
          <p:nvPr/>
        </p:nvSpPr>
        <p:spPr bwMode="auto">
          <a:xfrm>
            <a:off x="1309688" y="4808538"/>
            <a:ext cx="6694487" cy="15113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10000"/>
              </a:lnSpc>
              <a:spcBef>
                <a:spcPct val="45000"/>
              </a:spcBef>
              <a:buClr>
                <a:srgbClr val="008080"/>
              </a:buClr>
              <a:buFont typeface="Wingdings" pitchFamily="2" charset="2"/>
              <a:buNone/>
              <a:defRPr/>
            </a:pPr>
            <a:r>
              <a:rPr lang="en-US" sz="2800" i="1" dirty="0"/>
              <a:t>In our dynamic economy, </a:t>
            </a:r>
            <a:br>
              <a:rPr lang="en-US" sz="2800" i="1" dirty="0"/>
            </a:br>
            <a:r>
              <a:rPr lang="en-US" sz="2800" i="1" dirty="0"/>
              <a:t>smaller </a:t>
            </a:r>
            <a:r>
              <a:rPr lang="en-US" sz="2800" i="1" dirty="0" err="1"/>
              <a:t>sectoral</a:t>
            </a:r>
            <a:r>
              <a:rPr lang="en-US" sz="2800" i="1" dirty="0"/>
              <a:t> shifts occur frequently, contributing to frictional unemployment.</a:t>
            </a:r>
          </a:p>
        </p:txBody>
      </p:sp>
    </p:spTree>
    <p:extLst>
      <p:ext uri="{BB962C8B-B14F-4D97-AF65-F5344CB8AC3E}">
        <p14:creationId xmlns:p14="http://schemas.microsoft.com/office/powerpoint/2010/main" val="29054482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53">
                                            <p:txEl>
                                              <p:pRg st="0" end="0"/>
                                            </p:txEl>
                                          </p:spTgt>
                                        </p:tgtEl>
                                        <p:attrNameLst>
                                          <p:attrName>style.visibility</p:attrName>
                                        </p:attrNameLst>
                                      </p:cBhvr>
                                      <p:to>
                                        <p:strVal val="visible"/>
                                      </p:to>
                                    </p:set>
                                    <p:animEffect transition="in" filter="wipe(left)">
                                      <p:cBhvr>
                                        <p:cTn id="7" dur="500"/>
                                        <p:tgtEl>
                                          <p:spTgt spid="5325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253">
                                            <p:txEl>
                                              <p:pRg st="1" end="1"/>
                                            </p:txEl>
                                          </p:spTgt>
                                        </p:tgtEl>
                                        <p:attrNameLst>
                                          <p:attrName>style.visibility</p:attrName>
                                        </p:attrNameLst>
                                      </p:cBhvr>
                                      <p:to>
                                        <p:strVal val="visible"/>
                                      </p:to>
                                    </p:set>
                                    <p:animEffect transition="in" filter="wipe(left)">
                                      <p:cBhvr>
                                        <p:cTn id="12" dur="500"/>
                                        <p:tgtEl>
                                          <p:spTgt spid="5325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253">
                                            <p:txEl>
                                              <p:pRg st="2" end="2"/>
                                            </p:txEl>
                                          </p:spTgt>
                                        </p:tgtEl>
                                        <p:attrNameLst>
                                          <p:attrName>style.visibility</p:attrName>
                                        </p:attrNameLst>
                                      </p:cBhvr>
                                      <p:to>
                                        <p:strVal val="visible"/>
                                      </p:to>
                                    </p:set>
                                    <p:animEffect transition="in" filter="wipe(left)">
                                      <p:cBhvr>
                                        <p:cTn id="17" dur="500"/>
                                        <p:tgtEl>
                                          <p:spTgt spid="5325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3254"/>
                                        </p:tgtEl>
                                        <p:attrNameLst>
                                          <p:attrName>style.visibility</p:attrName>
                                        </p:attrNameLst>
                                      </p:cBhvr>
                                      <p:to>
                                        <p:strVal val="visible"/>
                                      </p:to>
                                    </p:set>
                                    <p:animEffect transition="in" filter="fade">
                                      <p:cBhvr>
                                        <p:cTn id="22" dur="500"/>
                                        <p:tgtEl>
                                          <p:spTgt spid="5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build="p" bldLvl="2" autoUpdateAnimBg="0"/>
      <p:bldP spid="53254"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t>Public policy and job search</a:t>
            </a:r>
          </a:p>
        </p:txBody>
      </p:sp>
      <p:sp>
        <p:nvSpPr>
          <p:cNvPr id="55299" name="Rectangle 3"/>
          <p:cNvSpPr>
            <a:spLocks noGrp="1" noChangeArrowheads="1"/>
          </p:cNvSpPr>
          <p:nvPr>
            <p:ph type="body" idx="1"/>
          </p:nvPr>
        </p:nvSpPr>
        <p:spPr/>
        <p:txBody>
          <a:bodyPr/>
          <a:lstStyle/>
          <a:p>
            <a:pPr>
              <a:buFont typeface="Wingdings" pitchFamily="2" charset="2"/>
              <a:buNone/>
            </a:pPr>
            <a:r>
              <a:rPr lang="en-US" dirty="0" err="1" smtClean="0"/>
              <a:t>Govt</a:t>
            </a:r>
            <a:r>
              <a:rPr lang="en-US" dirty="0" smtClean="0"/>
              <a:t> programs affecting unemployment include:</a:t>
            </a:r>
          </a:p>
          <a:p>
            <a:pPr lvl="1">
              <a:lnSpc>
                <a:spcPct val="105000"/>
              </a:lnSpc>
              <a:spcBef>
                <a:spcPts val="1800"/>
              </a:spcBef>
            </a:pPr>
            <a:r>
              <a:rPr lang="en-US" b="1" i="1" dirty="0" err="1" smtClean="0">
                <a:solidFill>
                  <a:srgbClr val="996633"/>
                </a:solidFill>
              </a:rPr>
              <a:t>Govt</a:t>
            </a:r>
            <a:r>
              <a:rPr lang="en-US" b="1" i="1" dirty="0" smtClean="0">
                <a:solidFill>
                  <a:srgbClr val="996633"/>
                </a:solidFill>
              </a:rPr>
              <a:t> employment agencies</a:t>
            </a:r>
            <a:r>
              <a:rPr lang="en-US" b="1" i="1" dirty="0" smtClean="0"/>
              <a:t/>
            </a:r>
            <a:br>
              <a:rPr lang="en-US" b="1" i="1" dirty="0" smtClean="0"/>
            </a:br>
            <a:r>
              <a:rPr lang="en-US" dirty="0" smtClean="0"/>
              <a:t>disseminate info about job openings to better match workers &amp; jobs. </a:t>
            </a:r>
          </a:p>
          <a:p>
            <a:pPr lvl="1">
              <a:lnSpc>
                <a:spcPct val="105000"/>
              </a:lnSpc>
              <a:spcBef>
                <a:spcPts val="1800"/>
              </a:spcBef>
            </a:pPr>
            <a:r>
              <a:rPr lang="en-US" b="1" i="1" dirty="0" smtClean="0">
                <a:solidFill>
                  <a:srgbClr val="996633"/>
                </a:solidFill>
              </a:rPr>
              <a:t>Public job training programs</a:t>
            </a:r>
            <a:br>
              <a:rPr lang="en-US" b="1" i="1" dirty="0" smtClean="0">
                <a:solidFill>
                  <a:srgbClr val="996633"/>
                </a:solidFill>
              </a:rPr>
            </a:br>
            <a:r>
              <a:rPr lang="en-US" dirty="0" smtClean="0"/>
              <a:t>help workers displaced from declining industries get skills needed for jobs in growing industries.</a:t>
            </a:r>
          </a:p>
        </p:txBody>
      </p:sp>
    </p:spTree>
    <p:extLst>
      <p:ext uri="{BB962C8B-B14F-4D97-AF65-F5344CB8AC3E}">
        <p14:creationId xmlns:p14="http://schemas.microsoft.com/office/powerpoint/2010/main" val="79327607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wipe(left)">
                                      <p:cBhvr>
                                        <p:cTn id="7" dur="500"/>
                                        <p:tgtEl>
                                          <p:spTgt spid="552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5299">
                                            <p:txEl>
                                              <p:pRg st="1" end="1"/>
                                            </p:txEl>
                                          </p:spTgt>
                                        </p:tgtEl>
                                        <p:attrNameLst>
                                          <p:attrName>style.visibility</p:attrName>
                                        </p:attrNameLst>
                                      </p:cBhvr>
                                      <p:to>
                                        <p:strVal val="visible"/>
                                      </p:to>
                                    </p:set>
                                    <p:animEffect transition="in" filter="wipe(left)">
                                      <p:cBhvr>
                                        <p:cTn id="12" dur="500"/>
                                        <p:tgtEl>
                                          <p:spTgt spid="552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wipe(left)">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bldLvl="2"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4"/>
          <p:cNvSpPr>
            <a:spLocks noGrp="1" noChangeArrowheads="1"/>
          </p:cNvSpPr>
          <p:nvPr>
            <p:ph type="title"/>
          </p:nvPr>
        </p:nvSpPr>
        <p:spPr/>
        <p:txBody>
          <a:bodyPr/>
          <a:lstStyle/>
          <a:p>
            <a:r>
              <a:rPr lang="en-US" smtClean="0"/>
              <a:t>Unemployment insurance (UI)</a:t>
            </a:r>
          </a:p>
        </p:txBody>
      </p:sp>
      <p:sp>
        <p:nvSpPr>
          <p:cNvPr id="57349" name="Rectangle 5"/>
          <p:cNvSpPr>
            <a:spLocks noGrp="1" noChangeArrowheads="1"/>
          </p:cNvSpPr>
          <p:nvPr>
            <p:ph type="body" idx="1"/>
          </p:nvPr>
        </p:nvSpPr>
        <p:spPr>
          <a:xfrm>
            <a:off x="457200" y="1355725"/>
            <a:ext cx="8418513" cy="5121275"/>
          </a:xfrm>
        </p:spPr>
        <p:txBody>
          <a:bodyPr/>
          <a:lstStyle/>
          <a:p>
            <a:r>
              <a:rPr lang="en-US" sz="2700" dirty="0" smtClean="0"/>
              <a:t>UI pays part of a worker’s former wages for a limited time after the worker loses his/her job.</a:t>
            </a:r>
          </a:p>
          <a:p>
            <a:r>
              <a:rPr lang="en-US" sz="2700" dirty="0" smtClean="0"/>
              <a:t>UI increases frictional unemployment, </a:t>
            </a:r>
            <a:br>
              <a:rPr lang="en-US" sz="2700" dirty="0" smtClean="0"/>
            </a:br>
            <a:r>
              <a:rPr lang="en-US" sz="2700" dirty="0" smtClean="0"/>
              <a:t>because it reduces</a:t>
            </a:r>
          </a:p>
          <a:p>
            <a:pPr lvl="1"/>
            <a:r>
              <a:rPr lang="en-US" dirty="0" smtClean="0"/>
              <a:t>the opportunity cost of being unemployed</a:t>
            </a:r>
          </a:p>
          <a:p>
            <a:pPr lvl="1"/>
            <a:r>
              <a:rPr lang="en-US" dirty="0" smtClean="0"/>
              <a:t>the urgency of finding work</a:t>
            </a:r>
          </a:p>
          <a:p>
            <a:pPr lvl="1"/>
            <a:r>
              <a:rPr lang="en-US" b="1" i="1" dirty="0" smtClean="0"/>
              <a:t>f</a:t>
            </a:r>
          </a:p>
          <a:p>
            <a:r>
              <a:rPr lang="en-US" sz="2700" dirty="0" smtClean="0"/>
              <a:t>Studies:  The longer a worker is eligible for UI, </a:t>
            </a:r>
            <a:br>
              <a:rPr lang="en-US" sz="2700" dirty="0" smtClean="0"/>
            </a:br>
            <a:r>
              <a:rPr lang="en-US" sz="2700" dirty="0" smtClean="0"/>
              <a:t>the longer the average spell of unemployment.</a:t>
            </a:r>
          </a:p>
        </p:txBody>
      </p:sp>
    </p:spTree>
    <p:extLst>
      <p:ext uri="{BB962C8B-B14F-4D97-AF65-F5344CB8AC3E}">
        <p14:creationId xmlns:p14="http://schemas.microsoft.com/office/powerpoint/2010/main" val="252208768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49">
                                            <p:txEl>
                                              <p:pRg st="0" end="0"/>
                                            </p:txEl>
                                          </p:spTgt>
                                        </p:tgtEl>
                                        <p:attrNameLst>
                                          <p:attrName>style.visibility</p:attrName>
                                        </p:attrNameLst>
                                      </p:cBhvr>
                                      <p:to>
                                        <p:strVal val="visible"/>
                                      </p:to>
                                    </p:set>
                                    <p:animEffect transition="in" filter="wipe(left)">
                                      <p:cBhvr>
                                        <p:cTn id="7" dur="500"/>
                                        <p:tgtEl>
                                          <p:spTgt spid="573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7349">
                                            <p:txEl>
                                              <p:pRg st="1" end="1"/>
                                            </p:txEl>
                                          </p:spTgt>
                                        </p:tgtEl>
                                        <p:attrNameLst>
                                          <p:attrName>style.visibility</p:attrName>
                                        </p:attrNameLst>
                                      </p:cBhvr>
                                      <p:to>
                                        <p:strVal val="visible"/>
                                      </p:to>
                                    </p:set>
                                    <p:animEffect transition="in" filter="wipe(left)">
                                      <p:cBhvr>
                                        <p:cTn id="12" dur="500"/>
                                        <p:tgtEl>
                                          <p:spTgt spid="5734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7349">
                                            <p:txEl>
                                              <p:pRg st="2" end="2"/>
                                            </p:txEl>
                                          </p:spTgt>
                                        </p:tgtEl>
                                        <p:attrNameLst>
                                          <p:attrName>style.visibility</p:attrName>
                                        </p:attrNameLst>
                                      </p:cBhvr>
                                      <p:to>
                                        <p:strVal val="visible"/>
                                      </p:to>
                                    </p:set>
                                    <p:animEffect transition="in" filter="wipe(left)">
                                      <p:cBhvr>
                                        <p:cTn id="17" dur="500"/>
                                        <p:tgtEl>
                                          <p:spTgt spid="573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7349">
                                            <p:txEl>
                                              <p:pRg st="3" end="3"/>
                                            </p:txEl>
                                          </p:spTgt>
                                        </p:tgtEl>
                                        <p:attrNameLst>
                                          <p:attrName>style.visibility</p:attrName>
                                        </p:attrNameLst>
                                      </p:cBhvr>
                                      <p:to>
                                        <p:strVal val="visible"/>
                                      </p:to>
                                    </p:set>
                                    <p:animEffect transition="in" filter="wipe(left)">
                                      <p:cBhvr>
                                        <p:cTn id="22" dur="500"/>
                                        <p:tgtEl>
                                          <p:spTgt spid="5734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7349">
                                            <p:txEl>
                                              <p:pRg st="4" end="4"/>
                                            </p:txEl>
                                          </p:spTgt>
                                        </p:tgtEl>
                                        <p:attrNameLst>
                                          <p:attrName>style.visibility</p:attrName>
                                        </p:attrNameLst>
                                      </p:cBhvr>
                                      <p:to>
                                        <p:strVal val="visible"/>
                                      </p:to>
                                    </p:set>
                                    <p:animEffect transition="in" filter="wipe(left)">
                                      <p:cBhvr>
                                        <p:cTn id="27" dur="500"/>
                                        <p:tgtEl>
                                          <p:spTgt spid="5734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349">
                                            <p:txEl>
                                              <p:pRg st="5" end="5"/>
                                            </p:txEl>
                                          </p:spTgt>
                                        </p:tgtEl>
                                        <p:attrNameLst>
                                          <p:attrName>style.visibility</p:attrName>
                                        </p:attrNameLst>
                                      </p:cBhvr>
                                      <p:to>
                                        <p:strVal val="visible"/>
                                      </p:to>
                                    </p:set>
                                    <p:animEffect transition="in" filter="wipe(left)">
                                      <p:cBhvr>
                                        <p:cTn id="32" dur="500"/>
                                        <p:tgtEl>
                                          <p:spTgt spid="5734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build="p" bldLvl="2"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p:txBody>
          <a:bodyPr/>
          <a:lstStyle/>
          <a:p>
            <a:r>
              <a:rPr lang="en-US" smtClean="0"/>
              <a:t>Benefits of UI</a:t>
            </a:r>
          </a:p>
        </p:txBody>
      </p:sp>
      <p:sp>
        <p:nvSpPr>
          <p:cNvPr id="59394" name="Rectangle 2"/>
          <p:cNvSpPr>
            <a:spLocks noGrp="1" noChangeArrowheads="1"/>
          </p:cNvSpPr>
          <p:nvPr>
            <p:ph type="body" idx="1"/>
          </p:nvPr>
        </p:nvSpPr>
        <p:spPr/>
        <p:txBody>
          <a:bodyPr/>
          <a:lstStyle/>
          <a:p>
            <a:r>
              <a:rPr lang="en-US" dirty="0" smtClean="0"/>
              <a:t>By allowing workers more time to search,</a:t>
            </a:r>
          </a:p>
          <a:p>
            <a:pPr marL="344488" indent="0">
              <a:buNone/>
            </a:pPr>
            <a:r>
              <a:rPr lang="en-US" dirty="0" smtClean="0"/>
              <a:t>UI may lead to better matches between </a:t>
            </a:r>
            <a:br>
              <a:rPr lang="en-US" dirty="0" smtClean="0"/>
            </a:br>
            <a:r>
              <a:rPr lang="en-US" dirty="0" smtClean="0"/>
              <a:t>jobs and workers, </a:t>
            </a:r>
          </a:p>
          <a:p>
            <a:pPr marL="344488" indent="0">
              <a:buNone/>
            </a:pPr>
            <a:r>
              <a:rPr lang="en-US" dirty="0" smtClean="0"/>
              <a:t>which would lead to greater productivity and higher incomes.  </a:t>
            </a:r>
          </a:p>
        </p:txBody>
      </p:sp>
    </p:spTree>
    <p:extLst>
      <p:ext uri="{BB962C8B-B14F-4D97-AF65-F5344CB8AC3E}">
        <p14:creationId xmlns:p14="http://schemas.microsoft.com/office/powerpoint/2010/main" val="44744122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9394">
                                            <p:txEl>
                                              <p:pRg st="0" end="0"/>
                                            </p:txEl>
                                          </p:spTgt>
                                        </p:tgtEl>
                                        <p:attrNameLst>
                                          <p:attrName>style.visibility</p:attrName>
                                        </p:attrNameLst>
                                      </p:cBhvr>
                                      <p:to>
                                        <p:strVal val="visible"/>
                                      </p:to>
                                    </p:set>
                                    <p:animEffect transition="in" filter="wipe(left)">
                                      <p:cBhvr>
                                        <p:cTn id="7" dur="500"/>
                                        <p:tgtEl>
                                          <p:spTgt spid="5939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9394">
                                            <p:txEl>
                                              <p:pRg st="1" end="1"/>
                                            </p:txEl>
                                          </p:spTgt>
                                        </p:tgtEl>
                                        <p:attrNameLst>
                                          <p:attrName>style.visibility</p:attrName>
                                        </p:attrNameLst>
                                      </p:cBhvr>
                                      <p:to>
                                        <p:strVal val="visible"/>
                                      </p:to>
                                    </p:set>
                                    <p:animEffect transition="in" filter="wipe(left)">
                                      <p:cBhvr>
                                        <p:cTn id="12" dur="500"/>
                                        <p:tgtEl>
                                          <p:spTgt spid="5939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9394">
                                            <p:txEl>
                                              <p:pRg st="2" end="2"/>
                                            </p:txEl>
                                          </p:spTgt>
                                        </p:tgtEl>
                                        <p:attrNameLst>
                                          <p:attrName>style.visibility</p:attrName>
                                        </p:attrNameLst>
                                      </p:cBhvr>
                                      <p:to>
                                        <p:strVal val="visible"/>
                                      </p:to>
                                    </p:set>
                                    <p:animEffect transition="in" filter="wipe(left)">
                                      <p:cBhvr>
                                        <p:cTn id="17" dur="500"/>
                                        <p:tgtEl>
                                          <p:spTgt spid="5939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marL="0" indent="0">
              <a:buClr>
                <a:schemeClr val="tx1">
                  <a:lumMod val="50000"/>
                  <a:lumOff val="50000"/>
                </a:schemeClr>
              </a:buClr>
              <a:buNone/>
            </a:pPr>
            <a:r>
              <a:rPr lang="en-US" sz="2700" dirty="0"/>
              <a:t>…about the natural rate of unemployment:</a:t>
            </a:r>
          </a:p>
          <a:p>
            <a:pPr>
              <a:buClr>
                <a:schemeClr val="tx1">
                  <a:lumMod val="50000"/>
                  <a:lumOff val="50000"/>
                </a:schemeClr>
              </a:buClr>
            </a:pPr>
            <a:r>
              <a:rPr lang="en-US" sz="2700" dirty="0"/>
              <a:t>what it means</a:t>
            </a:r>
          </a:p>
          <a:p>
            <a:pPr>
              <a:buClr>
                <a:schemeClr val="tx1">
                  <a:lumMod val="50000"/>
                  <a:lumOff val="50000"/>
                </a:schemeClr>
              </a:buClr>
            </a:pPr>
            <a:r>
              <a:rPr lang="en-US" sz="2700" dirty="0"/>
              <a:t>what causes it</a:t>
            </a:r>
          </a:p>
          <a:p>
            <a:pPr>
              <a:buClr>
                <a:schemeClr val="tx1">
                  <a:lumMod val="50000"/>
                  <a:lumOff val="50000"/>
                </a:schemeClr>
              </a:buClr>
            </a:pPr>
            <a:r>
              <a:rPr lang="en-US" sz="2700" dirty="0"/>
              <a:t>understanding its behavior in the real world</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100" smtClean="0"/>
              <a:t>Why is there unemployment?</a:t>
            </a:r>
          </a:p>
        </p:txBody>
      </p:sp>
      <p:sp>
        <p:nvSpPr>
          <p:cNvPr id="61443" name="Rectangle 3"/>
          <p:cNvSpPr>
            <a:spLocks noGrp="1" noChangeArrowheads="1"/>
          </p:cNvSpPr>
          <p:nvPr>
            <p:ph type="body" idx="1"/>
          </p:nvPr>
        </p:nvSpPr>
        <p:spPr>
          <a:xfrm>
            <a:off x="828675" y="2913063"/>
            <a:ext cx="6816725" cy="1855787"/>
          </a:xfrm>
        </p:spPr>
        <p:txBody>
          <a:bodyPr/>
          <a:lstStyle/>
          <a:p>
            <a:pPr>
              <a:spcBef>
                <a:spcPct val="60000"/>
              </a:spcBef>
            </a:pPr>
            <a:r>
              <a:rPr lang="en-US" smtClean="0"/>
              <a:t>Two reasons why </a:t>
            </a:r>
            <a:r>
              <a:rPr lang="en-US" b="1" i="1" smtClean="0">
                <a:latin typeface="Tahoma" pitchFamily="34" charset="0"/>
              </a:rPr>
              <a:t>f</a:t>
            </a:r>
            <a:r>
              <a:rPr lang="en-US" smtClean="0"/>
              <a:t>  &lt; 1:</a:t>
            </a:r>
          </a:p>
          <a:p>
            <a:pPr marL="1371600" lvl="1" indent="-457200">
              <a:lnSpc>
                <a:spcPct val="105000"/>
              </a:lnSpc>
              <a:spcBef>
                <a:spcPct val="30000"/>
              </a:spcBef>
              <a:buFont typeface="Wingdings" pitchFamily="2" charset="2"/>
              <a:buNone/>
            </a:pPr>
            <a:r>
              <a:rPr lang="en-US" sz="2500" b="1" smtClean="0">
                <a:solidFill>
                  <a:srgbClr val="669900"/>
                </a:solidFill>
              </a:rPr>
              <a:t>1.</a:t>
            </a:r>
            <a:r>
              <a:rPr lang="en-US" sz="2500" b="1" smtClean="0">
                <a:solidFill>
                  <a:srgbClr val="FF9900"/>
                </a:solidFill>
              </a:rPr>
              <a:t> 	</a:t>
            </a:r>
            <a:r>
              <a:rPr lang="en-US" smtClean="0"/>
              <a:t>job search</a:t>
            </a:r>
          </a:p>
          <a:p>
            <a:pPr marL="1371600" lvl="1" indent="-457200">
              <a:lnSpc>
                <a:spcPct val="105000"/>
              </a:lnSpc>
              <a:spcBef>
                <a:spcPct val="30000"/>
              </a:spcBef>
              <a:buFont typeface="Wingdings" pitchFamily="2" charset="2"/>
              <a:buNone/>
            </a:pPr>
            <a:r>
              <a:rPr lang="en-US" sz="2500" b="1" smtClean="0">
                <a:solidFill>
                  <a:srgbClr val="669900"/>
                </a:solidFill>
              </a:rPr>
              <a:t>2.</a:t>
            </a:r>
            <a:r>
              <a:rPr lang="en-US" sz="2500" b="1" smtClean="0">
                <a:solidFill>
                  <a:srgbClr val="FF9900"/>
                </a:solidFill>
              </a:rPr>
              <a:t> 	</a:t>
            </a:r>
            <a:r>
              <a:rPr lang="en-US" smtClean="0"/>
              <a:t>wage rigidity</a:t>
            </a:r>
          </a:p>
        </p:txBody>
      </p:sp>
      <p:graphicFrame>
        <p:nvGraphicFramePr>
          <p:cNvPr id="49156" name="Object 2"/>
          <p:cNvGraphicFramePr>
            <a:graphicFrameLocks noChangeAspect="1"/>
          </p:cNvGraphicFramePr>
          <p:nvPr/>
        </p:nvGraphicFramePr>
        <p:xfrm>
          <a:off x="6475413" y="1397000"/>
          <a:ext cx="1781175" cy="1198563"/>
        </p:xfrm>
        <a:graphic>
          <a:graphicData uri="http://schemas.openxmlformats.org/presentationml/2006/ole">
            <mc:AlternateContent xmlns:mc="http://schemas.openxmlformats.org/markup-compatibility/2006">
              <mc:Choice xmlns:v="urn:schemas-microsoft-com:vml" Requires="v">
                <p:oleObj spid="_x0000_s4113" name="Equation" r:id="rId4" imgW="748975" imgH="406224" progId="Equation.DSMT4">
                  <p:embed/>
                </p:oleObj>
              </mc:Choice>
              <mc:Fallback>
                <p:oleObj name="Equation" r:id="rId4" imgW="748975"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1674" t="-13943" r="-1674" b="-13943"/>
                      <a:stretch>
                        <a:fillRect/>
                      </a:stretch>
                    </p:blipFill>
                    <p:spPr bwMode="auto">
                      <a:xfrm>
                        <a:off x="6475413" y="1397000"/>
                        <a:ext cx="1781175" cy="1198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45" name="Text Box 5"/>
          <p:cNvSpPr txBox="1">
            <a:spLocks noChangeArrowheads="1"/>
          </p:cNvSpPr>
          <p:nvPr/>
        </p:nvSpPr>
        <p:spPr bwMode="auto">
          <a:xfrm>
            <a:off x="46038" y="3451225"/>
            <a:ext cx="2057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solidFill>
                  <a:schemeClr val="bg2"/>
                </a:solidFill>
                <a:latin typeface="Comic Sans MS" pitchFamily="66" charset="0"/>
              </a:rPr>
              <a:t>DONE</a:t>
            </a:r>
            <a:r>
              <a:rPr lang="en-US" sz="2400" b="1">
                <a:solidFill>
                  <a:schemeClr val="bg2"/>
                </a:solidFill>
                <a:latin typeface="Comic Sans MS" pitchFamily="66" charset="0"/>
              </a:rPr>
              <a:t>  </a:t>
            </a:r>
            <a:r>
              <a:rPr lang="en-US" sz="3200" b="1">
                <a:solidFill>
                  <a:schemeClr val="bg2"/>
                </a:solidFill>
                <a:latin typeface="Tahoma" pitchFamily="34" charset="0"/>
                <a:sym typeface="Wingdings" pitchFamily="2" charset="2"/>
              </a:rPr>
              <a:t></a:t>
            </a:r>
          </a:p>
        </p:txBody>
      </p:sp>
      <p:sp>
        <p:nvSpPr>
          <p:cNvPr id="61446" name="Text Box 6"/>
          <p:cNvSpPr txBox="1">
            <a:spLocks noChangeArrowheads="1"/>
          </p:cNvSpPr>
          <p:nvPr/>
        </p:nvSpPr>
        <p:spPr bwMode="auto">
          <a:xfrm>
            <a:off x="339725" y="4071938"/>
            <a:ext cx="152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solidFill>
                  <a:srgbClr val="0066CC"/>
                </a:solidFill>
                <a:latin typeface="Comic Sans MS" pitchFamily="66" charset="0"/>
              </a:rPr>
              <a:t>Next</a:t>
            </a:r>
            <a:r>
              <a:rPr lang="en-US" sz="2400" b="1">
                <a:solidFill>
                  <a:srgbClr val="0066CC"/>
                </a:solidFill>
                <a:latin typeface="Comic Sans MS" pitchFamily="66" charset="0"/>
              </a:rPr>
              <a:t> </a:t>
            </a:r>
            <a:r>
              <a:rPr lang="en-US" sz="2400" b="1">
                <a:solidFill>
                  <a:srgbClr val="0066CC"/>
                </a:solidFill>
                <a:latin typeface="Comic Sans MS" pitchFamily="66" charset="0"/>
                <a:sym typeface="Wingdings" pitchFamily="2" charset="2"/>
              </a:rPr>
              <a:t></a:t>
            </a:r>
            <a:endParaRPr lang="en-US" sz="3200" b="1">
              <a:solidFill>
                <a:srgbClr val="0066CC"/>
              </a:solidFill>
              <a:latin typeface="Tahoma" pitchFamily="34" charset="0"/>
              <a:sym typeface="Wingdings" pitchFamily="2" charset="2"/>
            </a:endParaRPr>
          </a:p>
        </p:txBody>
      </p:sp>
      <p:sp>
        <p:nvSpPr>
          <p:cNvPr id="49159" name="Text Box 7"/>
          <p:cNvSpPr txBox="1">
            <a:spLocks noChangeArrowheads="1"/>
          </p:cNvSpPr>
          <p:nvPr/>
        </p:nvSpPr>
        <p:spPr bwMode="auto">
          <a:xfrm>
            <a:off x="658813" y="1762125"/>
            <a:ext cx="69469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a:t>The natural rate of unemployment:</a:t>
            </a:r>
          </a:p>
        </p:txBody>
      </p:sp>
    </p:spTree>
    <p:extLst>
      <p:ext uri="{BB962C8B-B14F-4D97-AF65-F5344CB8AC3E}">
        <p14:creationId xmlns:p14="http://schemas.microsoft.com/office/powerpoint/2010/main" val="10280056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animEffect transition="in" filter="wipe(left)">
                                      <p:cBhvr>
                                        <p:cTn id="7" dur="500"/>
                                        <p:tgtEl>
                                          <p:spTgt spid="6144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1445"/>
                                        </p:tgtEl>
                                        <p:attrNameLst>
                                          <p:attrName>style.visibility</p:attrName>
                                        </p:attrNameLst>
                                      </p:cBhvr>
                                      <p:to>
                                        <p:strVal val="visible"/>
                                      </p:to>
                                    </p:set>
                                    <p:animEffect transition="in" filter="strips(downLeft)">
                                      <p:cBhvr>
                                        <p:cTn id="12" dur="500"/>
                                        <p:tgtEl>
                                          <p:spTgt spid="6144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46"/>
                                        </p:tgtEl>
                                        <p:attrNameLst>
                                          <p:attrName>style.visibility</p:attrName>
                                        </p:attrNameLst>
                                      </p:cBhvr>
                                      <p:to>
                                        <p:strVal val="visible"/>
                                      </p:to>
                                    </p:set>
                                    <p:animEffect transition="in" filter="wipe(left)">
                                      <p:cBhvr>
                                        <p:cTn id="17" dur="500"/>
                                        <p:tgtEl>
                                          <p:spTgt spid="61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autoUpdateAnimBg="0"/>
      <p:bldP spid="61445" grpId="0" autoUpdateAnimBg="0"/>
      <p:bldP spid="6144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100" smtClean="0"/>
              <a:t>Unemployment from real wage rigidity</a:t>
            </a:r>
          </a:p>
        </p:txBody>
      </p:sp>
      <p:grpSp>
        <p:nvGrpSpPr>
          <p:cNvPr id="2" name="Group 3"/>
          <p:cNvGrpSpPr>
            <a:grpSpLocks/>
          </p:cNvGrpSpPr>
          <p:nvPr/>
        </p:nvGrpSpPr>
        <p:grpSpPr bwMode="auto">
          <a:xfrm>
            <a:off x="3124200" y="1371600"/>
            <a:ext cx="5791200" cy="4114800"/>
            <a:chOff x="1632" y="864"/>
            <a:chExt cx="3648" cy="2592"/>
          </a:xfrm>
        </p:grpSpPr>
        <p:sp>
          <p:nvSpPr>
            <p:cNvPr id="50204" name="Line 4"/>
            <p:cNvSpPr>
              <a:spLocks noChangeShapeType="1"/>
            </p:cNvSpPr>
            <p:nvPr/>
          </p:nvSpPr>
          <p:spPr bwMode="auto">
            <a:xfrm>
              <a:off x="2160" y="1104"/>
              <a:ext cx="0" cy="20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5" name="Line 5"/>
            <p:cNvSpPr>
              <a:spLocks noChangeShapeType="1"/>
            </p:cNvSpPr>
            <p:nvPr/>
          </p:nvSpPr>
          <p:spPr bwMode="auto">
            <a:xfrm>
              <a:off x="2160" y="3168"/>
              <a:ext cx="26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6" name="Text Box 6"/>
            <p:cNvSpPr txBox="1">
              <a:spLocks noChangeArrowheads="1"/>
            </p:cNvSpPr>
            <p:nvPr/>
          </p:nvSpPr>
          <p:spPr bwMode="auto">
            <a:xfrm>
              <a:off x="4704" y="3168"/>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Labor</a:t>
              </a:r>
            </a:p>
          </p:txBody>
        </p:sp>
        <p:sp>
          <p:nvSpPr>
            <p:cNvPr id="50207" name="Text Box 7"/>
            <p:cNvSpPr txBox="1">
              <a:spLocks noChangeArrowheads="1"/>
            </p:cNvSpPr>
            <p:nvPr/>
          </p:nvSpPr>
          <p:spPr bwMode="auto">
            <a:xfrm>
              <a:off x="1632" y="864"/>
              <a:ext cx="52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Real wage</a:t>
              </a:r>
            </a:p>
          </p:txBody>
        </p:sp>
      </p:grpSp>
      <p:grpSp>
        <p:nvGrpSpPr>
          <p:cNvPr id="3" name="Group 8"/>
          <p:cNvGrpSpPr>
            <a:grpSpLocks/>
          </p:cNvGrpSpPr>
          <p:nvPr/>
        </p:nvGrpSpPr>
        <p:grpSpPr bwMode="auto">
          <a:xfrm>
            <a:off x="6705600" y="1295400"/>
            <a:ext cx="990600" cy="3733800"/>
            <a:chOff x="3888" y="816"/>
            <a:chExt cx="624" cy="2352"/>
          </a:xfrm>
        </p:grpSpPr>
        <p:sp>
          <p:nvSpPr>
            <p:cNvPr id="50202" name="Line 9"/>
            <p:cNvSpPr>
              <a:spLocks noChangeShapeType="1"/>
            </p:cNvSpPr>
            <p:nvPr/>
          </p:nvSpPr>
          <p:spPr bwMode="auto">
            <a:xfrm flipV="1">
              <a:off x="3888" y="1008"/>
              <a:ext cx="0" cy="216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3" name="Text Box 10"/>
            <p:cNvSpPr txBox="1">
              <a:spLocks noChangeArrowheads="1"/>
            </p:cNvSpPr>
            <p:nvPr/>
          </p:nvSpPr>
          <p:spPr bwMode="auto">
            <a:xfrm>
              <a:off x="3888" y="816"/>
              <a:ext cx="6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t>Supply</a:t>
              </a:r>
            </a:p>
          </p:txBody>
        </p:sp>
      </p:grpSp>
      <p:grpSp>
        <p:nvGrpSpPr>
          <p:cNvPr id="4" name="Group 11"/>
          <p:cNvGrpSpPr>
            <a:grpSpLocks/>
          </p:cNvGrpSpPr>
          <p:nvPr/>
        </p:nvGrpSpPr>
        <p:grpSpPr bwMode="auto">
          <a:xfrm>
            <a:off x="4419600" y="2209800"/>
            <a:ext cx="4191000" cy="2590800"/>
            <a:chOff x="2448" y="1392"/>
            <a:chExt cx="2640" cy="1632"/>
          </a:xfrm>
        </p:grpSpPr>
        <p:sp>
          <p:nvSpPr>
            <p:cNvPr id="50200" name="Line 12"/>
            <p:cNvSpPr>
              <a:spLocks noChangeShapeType="1"/>
            </p:cNvSpPr>
            <p:nvPr/>
          </p:nvSpPr>
          <p:spPr bwMode="auto">
            <a:xfrm>
              <a:off x="2448" y="1392"/>
              <a:ext cx="1824" cy="144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201" name="Text Box 13"/>
            <p:cNvSpPr txBox="1">
              <a:spLocks noChangeArrowheads="1"/>
            </p:cNvSpPr>
            <p:nvPr/>
          </p:nvSpPr>
          <p:spPr bwMode="auto">
            <a:xfrm>
              <a:off x="4272" y="2736"/>
              <a:ext cx="8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a:t>Demand</a:t>
              </a:r>
            </a:p>
          </p:txBody>
        </p:sp>
      </p:grpSp>
      <p:sp>
        <p:nvSpPr>
          <p:cNvPr id="63502" name="AutoShape 14"/>
          <p:cNvSpPr>
            <a:spLocks/>
          </p:cNvSpPr>
          <p:nvPr/>
        </p:nvSpPr>
        <p:spPr bwMode="auto">
          <a:xfrm rot="5411755">
            <a:off x="6021387" y="2416176"/>
            <a:ext cx="250825" cy="1104900"/>
          </a:xfrm>
          <a:prstGeom prst="leftBrace">
            <a:avLst>
              <a:gd name="adj1" fmla="val 74621"/>
              <a:gd name="adj2" fmla="val 49796"/>
            </a:avLst>
          </a:prstGeom>
          <a:noFill/>
          <a:ln w="19050">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rot="10800000" vert="eaVert" wrap="none" anchor="ctr"/>
          <a:lstStyle/>
          <a:p>
            <a:pPr algn="ctr" eaLnBrk="0" hangingPunct="0"/>
            <a:endParaRPr kumimoji="1" lang="en-US" sz="2400">
              <a:solidFill>
                <a:srgbClr val="990033"/>
              </a:solidFill>
              <a:latin typeface="Times New Roman" pitchFamily="18" charset="0"/>
            </a:endParaRPr>
          </a:p>
        </p:txBody>
      </p:sp>
      <p:grpSp>
        <p:nvGrpSpPr>
          <p:cNvPr id="5" name="Group 15"/>
          <p:cNvGrpSpPr>
            <a:grpSpLocks/>
          </p:cNvGrpSpPr>
          <p:nvPr/>
        </p:nvGrpSpPr>
        <p:grpSpPr bwMode="auto">
          <a:xfrm>
            <a:off x="5867400" y="1981200"/>
            <a:ext cx="2286000" cy="838200"/>
            <a:chOff x="3360" y="1248"/>
            <a:chExt cx="1440" cy="528"/>
          </a:xfrm>
        </p:grpSpPr>
        <p:sp>
          <p:nvSpPr>
            <p:cNvPr id="50198" name="Line 16"/>
            <p:cNvSpPr>
              <a:spLocks noChangeShapeType="1"/>
            </p:cNvSpPr>
            <p:nvPr/>
          </p:nvSpPr>
          <p:spPr bwMode="auto">
            <a:xfrm flipV="1">
              <a:off x="3552" y="1536"/>
              <a:ext cx="144"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9" name="Text Box 17"/>
            <p:cNvSpPr txBox="1">
              <a:spLocks noChangeArrowheads="1"/>
            </p:cNvSpPr>
            <p:nvPr/>
          </p:nvSpPr>
          <p:spPr bwMode="auto">
            <a:xfrm>
              <a:off x="3360" y="1248"/>
              <a:ext cx="1440" cy="302"/>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Unemployment</a:t>
              </a:r>
            </a:p>
          </p:txBody>
        </p:sp>
      </p:grpSp>
      <p:grpSp>
        <p:nvGrpSpPr>
          <p:cNvPr id="6" name="Group 18"/>
          <p:cNvGrpSpPr>
            <a:grpSpLocks/>
          </p:cNvGrpSpPr>
          <p:nvPr/>
        </p:nvGrpSpPr>
        <p:grpSpPr bwMode="auto">
          <a:xfrm>
            <a:off x="2667000" y="2895600"/>
            <a:ext cx="4038600" cy="1219200"/>
            <a:chOff x="1344" y="1824"/>
            <a:chExt cx="2544" cy="768"/>
          </a:xfrm>
        </p:grpSpPr>
        <p:sp>
          <p:nvSpPr>
            <p:cNvPr id="50194" name="Line 19"/>
            <p:cNvSpPr>
              <a:spLocks noChangeShapeType="1"/>
            </p:cNvSpPr>
            <p:nvPr/>
          </p:nvSpPr>
          <p:spPr bwMode="auto">
            <a:xfrm flipH="1">
              <a:off x="2160" y="1968"/>
              <a:ext cx="17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0195" name="Group 20"/>
            <p:cNvGrpSpPr>
              <a:grpSpLocks/>
            </p:cNvGrpSpPr>
            <p:nvPr/>
          </p:nvGrpSpPr>
          <p:grpSpPr bwMode="auto">
            <a:xfrm>
              <a:off x="1344" y="1824"/>
              <a:ext cx="816" cy="768"/>
              <a:chOff x="1344" y="1824"/>
              <a:chExt cx="816" cy="768"/>
            </a:xfrm>
          </p:grpSpPr>
          <p:sp>
            <p:nvSpPr>
              <p:cNvPr id="50196" name="Line 21"/>
              <p:cNvSpPr>
                <a:spLocks noChangeShapeType="1"/>
              </p:cNvSpPr>
              <p:nvPr/>
            </p:nvSpPr>
            <p:spPr bwMode="auto">
              <a:xfrm flipH="1">
                <a:off x="1872" y="1968"/>
                <a:ext cx="288"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7" name="Text Box 22"/>
              <p:cNvSpPr txBox="1">
                <a:spLocks noChangeArrowheads="1"/>
              </p:cNvSpPr>
              <p:nvPr/>
            </p:nvSpPr>
            <p:spPr bwMode="auto">
              <a:xfrm>
                <a:off x="1344" y="1824"/>
                <a:ext cx="576" cy="76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Rigid </a:t>
                </a:r>
                <a:br>
                  <a:rPr lang="en-US" sz="2400" dirty="0"/>
                </a:br>
                <a:r>
                  <a:rPr lang="en-US" sz="2400" dirty="0"/>
                  <a:t>real </a:t>
                </a:r>
                <a:br>
                  <a:rPr lang="en-US" sz="2400" dirty="0"/>
                </a:br>
                <a:r>
                  <a:rPr lang="en-US" sz="2400" dirty="0"/>
                  <a:t>wage</a:t>
                </a:r>
              </a:p>
            </p:txBody>
          </p:sp>
        </p:grpSp>
      </p:grpSp>
      <p:grpSp>
        <p:nvGrpSpPr>
          <p:cNvPr id="8" name="Group 23"/>
          <p:cNvGrpSpPr>
            <a:grpSpLocks/>
          </p:cNvGrpSpPr>
          <p:nvPr/>
        </p:nvGrpSpPr>
        <p:grpSpPr bwMode="auto">
          <a:xfrm>
            <a:off x="6248400" y="5029200"/>
            <a:ext cx="2438400" cy="1371600"/>
            <a:chOff x="3600" y="3168"/>
            <a:chExt cx="1536" cy="864"/>
          </a:xfrm>
        </p:grpSpPr>
        <p:sp>
          <p:nvSpPr>
            <p:cNvPr id="50192" name="Line 24"/>
            <p:cNvSpPr>
              <a:spLocks noChangeShapeType="1"/>
            </p:cNvSpPr>
            <p:nvPr/>
          </p:nvSpPr>
          <p:spPr bwMode="auto">
            <a:xfrm>
              <a:off x="3888" y="3168"/>
              <a:ext cx="240" cy="38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3" name="Text Box 25"/>
            <p:cNvSpPr txBox="1">
              <a:spLocks noChangeArrowheads="1"/>
            </p:cNvSpPr>
            <p:nvPr/>
          </p:nvSpPr>
          <p:spPr bwMode="auto">
            <a:xfrm>
              <a:off x="3600" y="3504"/>
              <a:ext cx="1536"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9144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Amount of labor willing to work</a:t>
              </a:r>
            </a:p>
          </p:txBody>
        </p:sp>
      </p:grpSp>
      <p:grpSp>
        <p:nvGrpSpPr>
          <p:cNvPr id="9" name="Group 26"/>
          <p:cNvGrpSpPr>
            <a:grpSpLocks/>
          </p:cNvGrpSpPr>
          <p:nvPr/>
        </p:nvGrpSpPr>
        <p:grpSpPr bwMode="auto">
          <a:xfrm>
            <a:off x="3352800" y="3121025"/>
            <a:ext cx="2232025" cy="3127375"/>
            <a:chOff x="1776" y="1966"/>
            <a:chExt cx="1406" cy="1970"/>
          </a:xfrm>
        </p:grpSpPr>
        <p:sp>
          <p:nvSpPr>
            <p:cNvPr id="50188" name="Line 27"/>
            <p:cNvSpPr>
              <a:spLocks noChangeShapeType="1"/>
            </p:cNvSpPr>
            <p:nvPr/>
          </p:nvSpPr>
          <p:spPr bwMode="auto">
            <a:xfrm>
              <a:off x="3182" y="1966"/>
              <a:ext cx="0" cy="120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0189" name="Group 28"/>
            <p:cNvGrpSpPr>
              <a:grpSpLocks/>
            </p:cNvGrpSpPr>
            <p:nvPr/>
          </p:nvGrpSpPr>
          <p:grpSpPr bwMode="auto">
            <a:xfrm>
              <a:off x="1776" y="3177"/>
              <a:ext cx="1401" cy="759"/>
              <a:chOff x="1776" y="3177"/>
              <a:chExt cx="1401" cy="759"/>
            </a:xfrm>
          </p:grpSpPr>
          <p:sp>
            <p:nvSpPr>
              <p:cNvPr id="50190" name="Line 29"/>
              <p:cNvSpPr>
                <a:spLocks noChangeShapeType="1"/>
              </p:cNvSpPr>
              <p:nvPr/>
            </p:nvSpPr>
            <p:spPr bwMode="auto">
              <a:xfrm flipH="1">
                <a:off x="2784" y="3177"/>
                <a:ext cx="393" cy="51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191" name="Text Box 30"/>
              <p:cNvSpPr txBox="1">
                <a:spLocks noChangeArrowheads="1"/>
              </p:cNvSpPr>
              <p:nvPr/>
            </p:nvSpPr>
            <p:spPr bwMode="auto">
              <a:xfrm>
                <a:off x="1776" y="3408"/>
                <a:ext cx="1056"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bIns="182880"/>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Amount of </a:t>
                </a:r>
                <a:br>
                  <a:rPr lang="en-US" sz="2400" dirty="0"/>
                </a:br>
                <a:r>
                  <a:rPr lang="en-US" sz="2400" dirty="0"/>
                  <a:t>labor hired</a:t>
                </a:r>
              </a:p>
            </p:txBody>
          </p:sp>
        </p:grpSp>
      </p:grpSp>
      <p:sp>
        <p:nvSpPr>
          <p:cNvPr id="63519" name="Text Box 31"/>
          <p:cNvSpPr txBox="1">
            <a:spLocks noChangeArrowheads="1"/>
          </p:cNvSpPr>
          <p:nvPr/>
        </p:nvSpPr>
        <p:spPr bwMode="auto">
          <a:xfrm>
            <a:off x="374464" y="1727075"/>
            <a:ext cx="1905596" cy="3170099"/>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If real wage is stuck above its </a:t>
            </a:r>
            <a:r>
              <a:rPr lang="en-US" sz="2500" dirty="0" err="1"/>
              <a:t>eq’m</a:t>
            </a:r>
            <a:r>
              <a:rPr lang="en-US" sz="2500" dirty="0"/>
              <a:t> level, </a:t>
            </a:r>
            <a:r>
              <a:rPr lang="en-US" sz="2500" dirty="0" smtClean="0"/>
              <a:t>there </a:t>
            </a:r>
            <a:r>
              <a:rPr lang="en-US" sz="2500" dirty="0"/>
              <a:t>aren’t enough jobs to go around.</a:t>
            </a:r>
          </a:p>
        </p:txBody>
      </p:sp>
    </p:spTree>
    <p:extLst>
      <p:ext uri="{BB962C8B-B14F-4D97-AF65-F5344CB8AC3E}">
        <p14:creationId xmlns:p14="http://schemas.microsoft.com/office/powerpoint/2010/main" val="40893803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up)">
                                      <p:cBhvr>
                                        <p:cTn id="21" dur="500"/>
                                        <p:tgtEl>
                                          <p:spTgt spid="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left)">
                                      <p:cBhvr>
                                        <p:cTn id="26" dur="500"/>
                                        <p:tgtEl>
                                          <p:spTgt spid="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8" presetClass="entr" presetSubtype="12"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strips(downLeft)">
                                      <p:cBhvr>
                                        <p:cTn id="31" dur="500"/>
                                        <p:tgtEl>
                                          <p:spTgt spid="9"/>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63519"/>
                                        </p:tgtEl>
                                        <p:attrNameLst>
                                          <p:attrName>style.visibility</p:attrName>
                                        </p:attrNameLst>
                                      </p:cBhvr>
                                      <p:to>
                                        <p:strVal val="visible"/>
                                      </p:to>
                                    </p:set>
                                    <p:animEffect transition="in" filter="fade">
                                      <p:cBhvr>
                                        <p:cTn id="36" dur="500"/>
                                        <p:tgtEl>
                                          <p:spTgt spid="6351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7" presetClass="entr" presetSubtype="10" fill="hold" grpId="0" nodeType="clickEffect">
                                  <p:stCondLst>
                                    <p:cond delay="0"/>
                                  </p:stCondLst>
                                  <p:childTnLst>
                                    <p:set>
                                      <p:cBhvr>
                                        <p:cTn id="40" dur="1" fill="hold">
                                          <p:stCondLst>
                                            <p:cond delay="0"/>
                                          </p:stCondLst>
                                        </p:cTn>
                                        <p:tgtEl>
                                          <p:spTgt spid="63502"/>
                                        </p:tgtEl>
                                        <p:attrNameLst>
                                          <p:attrName>style.visibility</p:attrName>
                                        </p:attrNameLst>
                                      </p:cBhvr>
                                      <p:to>
                                        <p:strVal val="visible"/>
                                      </p:to>
                                    </p:set>
                                    <p:anim calcmode="lin" valueType="num">
                                      <p:cBhvr>
                                        <p:cTn id="41" dur="500" fill="hold"/>
                                        <p:tgtEl>
                                          <p:spTgt spid="63502"/>
                                        </p:tgtEl>
                                        <p:attrNameLst>
                                          <p:attrName>ppt_w</p:attrName>
                                        </p:attrNameLst>
                                      </p:cBhvr>
                                      <p:tavLst>
                                        <p:tav tm="0">
                                          <p:val>
                                            <p:fltVal val="0"/>
                                          </p:val>
                                        </p:tav>
                                        <p:tav tm="100000">
                                          <p:val>
                                            <p:strVal val="#ppt_w"/>
                                          </p:val>
                                        </p:tav>
                                      </p:tavLst>
                                    </p:anim>
                                    <p:anim calcmode="lin" valueType="num">
                                      <p:cBhvr>
                                        <p:cTn id="42" dur="500" fill="hold"/>
                                        <p:tgtEl>
                                          <p:spTgt spid="63502"/>
                                        </p:tgtEl>
                                        <p:attrNameLst>
                                          <p:attrName>ppt_h</p:attrName>
                                        </p:attrNameLst>
                                      </p:cBhvr>
                                      <p:tavLst>
                                        <p:tav tm="0">
                                          <p:val>
                                            <p:strVal val="#ppt_h"/>
                                          </p:val>
                                        </p:tav>
                                        <p:tav tm="100000">
                                          <p:val>
                                            <p:strVal val="#ppt_h"/>
                                          </p:val>
                                        </p:tav>
                                      </p:tavLst>
                                    </p:anim>
                                  </p:childTnLst>
                                </p:cTn>
                              </p:par>
                            </p:childTnLst>
                          </p:cTn>
                        </p:par>
                        <p:par>
                          <p:cTn id="43" fill="hold" nodeType="afterGroup">
                            <p:stCondLst>
                              <p:cond delay="500"/>
                            </p:stCondLst>
                            <p:childTnLst>
                              <p:par>
                                <p:cTn id="44" presetID="18" presetClass="entr" presetSubtype="3" fill="hold" nodeType="after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strips(upRight)">
                                      <p:cBhvr>
                                        <p:cTn id="4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02" grpId="0" animBg="1" autoUpdateAnimBg="0"/>
      <p:bldP spid="63519"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100" smtClean="0"/>
              <a:t>Unemployment from real wage rigidity</a:t>
            </a:r>
          </a:p>
        </p:txBody>
      </p:sp>
      <p:sp>
        <p:nvSpPr>
          <p:cNvPr id="51203" name="Text Box 4"/>
          <p:cNvSpPr txBox="1">
            <a:spLocks noChangeArrowheads="1"/>
          </p:cNvSpPr>
          <p:nvPr/>
        </p:nvSpPr>
        <p:spPr bwMode="auto">
          <a:xfrm>
            <a:off x="3816927" y="2043546"/>
            <a:ext cx="4419600" cy="892175"/>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500" dirty="0"/>
              <a:t>Then, firms must ration the scarce jobs among workers.  </a:t>
            </a:r>
          </a:p>
        </p:txBody>
      </p:sp>
      <p:sp>
        <p:nvSpPr>
          <p:cNvPr id="65541" name="Text Box 5"/>
          <p:cNvSpPr txBox="1">
            <a:spLocks noChangeArrowheads="1"/>
          </p:cNvSpPr>
          <p:nvPr/>
        </p:nvSpPr>
        <p:spPr bwMode="auto">
          <a:xfrm>
            <a:off x="3244932" y="3923146"/>
            <a:ext cx="4724400" cy="1692275"/>
          </a:xfrm>
          <a:prstGeom prst="rect">
            <a:avLst/>
          </a:prstGeom>
          <a:solidFill>
            <a:srgbClr val="FFFF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500" b="1" dirty="0">
                <a:solidFill>
                  <a:srgbClr val="CC0000"/>
                </a:solidFill>
              </a:rPr>
              <a:t>Structural unemployment</a:t>
            </a:r>
            <a:r>
              <a:rPr lang="en-US" sz="2500" dirty="0"/>
              <a:t>:  The unemployment resulting from real wage rigidity and </a:t>
            </a:r>
            <a:br>
              <a:rPr lang="en-US" sz="2500" dirty="0"/>
            </a:br>
            <a:r>
              <a:rPr lang="en-US" sz="2500" dirty="0"/>
              <a:t>job rationing.</a:t>
            </a:r>
          </a:p>
        </p:txBody>
      </p:sp>
      <p:sp>
        <p:nvSpPr>
          <p:cNvPr id="6" name="Text Box 31"/>
          <p:cNvSpPr txBox="1">
            <a:spLocks noChangeArrowheads="1"/>
          </p:cNvSpPr>
          <p:nvPr/>
        </p:nvSpPr>
        <p:spPr bwMode="auto">
          <a:xfrm>
            <a:off x="374464" y="1727075"/>
            <a:ext cx="1905596" cy="3170099"/>
          </a:xfrm>
          <a:prstGeom prst="rect">
            <a:avLst/>
          </a:prstGeom>
          <a:solidFill>
            <a:schemeClr val="bg1"/>
          </a:solidFill>
          <a:ln w="9525">
            <a:solidFill>
              <a:schemeClr val="tx1"/>
            </a:solid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t>If real wage is stuck above its </a:t>
            </a:r>
            <a:r>
              <a:rPr lang="en-US" sz="2500" dirty="0" err="1"/>
              <a:t>eq’m</a:t>
            </a:r>
            <a:r>
              <a:rPr lang="en-US" sz="2500" dirty="0"/>
              <a:t> level, </a:t>
            </a:r>
            <a:r>
              <a:rPr lang="en-US" sz="2500" dirty="0" smtClean="0"/>
              <a:t>there </a:t>
            </a:r>
            <a:r>
              <a:rPr lang="en-US" sz="2500" dirty="0"/>
              <a:t>aren’t enough jobs to go around.</a:t>
            </a:r>
          </a:p>
        </p:txBody>
      </p:sp>
    </p:spTree>
    <p:extLst>
      <p:ext uri="{BB962C8B-B14F-4D97-AF65-F5344CB8AC3E}">
        <p14:creationId xmlns:p14="http://schemas.microsoft.com/office/powerpoint/2010/main" val="1804599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41"/>
                                        </p:tgtEl>
                                        <p:attrNameLst>
                                          <p:attrName>style.visibility</p:attrName>
                                        </p:attrNameLst>
                                      </p:cBhvr>
                                      <p:to>
                                        <p:strVal val="visible"/>
                                      </p:to>
                                    </p:set>
                                    <p:animEffect transition="in" filter="fade">
                                      <p:cBhvr>
                                        <p:cTn id="7" dur="500"/>
                                        <p:tgtEl>
                                          <p:spTgt spid="65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1"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mtClean="0"/>
              <a:t>Reasons for wage rigidity</a:t>
            </a:r>
          </a:p>
        </p:txBody>
      </p:sp>
      <p:sp>
        <p:nvSpPr>
          <p:cNvPr id="52227" name="Rectangle 3"/>
          <p:cNvSpPr>
            <a:spLocks noGrp="1" noChangeArrowheads="1"/>
          </p:cNvSpPr>
          <p:nvPr>
            <p:ph type="body" idx="1"/>
          </p:nvPr>
        </p:nvSpPr>
        <p:spPr>
          <a:xfrm>
            <a:off x="623888" y="1747838"/>
            <a:ext cx="6067425" cy="2820987"/>
          </a:xfrm>
        </p:spPr>
        <p:txBody>
          <a:bodyPr/>
          <a:lstStyle/>
          <a:p>
            <a:pPr marL="635000" indent="-635000">
              <a:spcBef>
                <a:spcPct val="80000"/>
              </a:spcBef>
              <a:buFont typeface="Wingdings" pitchFamily="2" charset="2"/>
              <a:buNone/>
            </a:pPr>
            <a:r>
              <a:rPr lang="en-US" sz="2500" b="1" dirty="0" smtClean="0">
                <a:solidFill>
                  <a:schemeClr val="accent2"/>
                </a:solidFill>
              </a:rPr>
              <a:t>1</a:t>
            </a:r>
            <a:r>
              <a:rPr lang="en-US" sz="2500" dirty="0" smtClean="0">
                <a:solidFill>
                  <a:schemeClr val="accent2"/>
                </a:solidFill>
              </a:rPr>
              <a:t>.	</a:t>
            </a:r>
            <a:r>
              <a:rPr lang="en-US" sz="2900" dirty="0" smtClean="0"/>
              <a:t>Minimum-wage laws</a:t>
            </a:r>
          </a:p>
          <a:p>
            <a:pPr marL="635000" indent="-635000">
              <a:spcBef>
                <a:spcPct val="80000"/>
              </a:spcBef>
              <a:buFont typeface="Wingdings" pitchFamily="2" charset="2"/>
              <a:buNone/>
            </a:pPr>
            <a:r>
              <a:rPr lang="en-US" sz="2500" b="1" dirty="0" smtClean="0">
                <a:solidFill>
                  <a:schemeClr val="accent2"/>
                </a:solidFill>
              </a:rPr>
              <a:t>2</a:t>
            </a:r>
            <a:r>
              <a:rPr lang="en-US" sz="2500" dirty="0" smtClean="0">
                <a:solidFill>
                  <a:schemeClr val="accent2"/>
                </a:solidFill>
              </a:rPr>
              <a:t>.	</a:t>
            </a:r>
            <a:r>
              <a:rPr lang="en-US" sz="2900" dirty="0" smtClean="0"/>
              <a:t>Labor unions</a:t>
            </a:r>
          </a:p>
          <a:p>
            <a:pPr marL="635000" indent="-635000">
              <a:spcBef>
                <a:spcPct val="80000"/>
              </a:spcBef>
              <a:buFont typeface="Wingdings" pitchFamily="2" charset="2"/>
              <a:buNone/>
            </a:pPr>
            <a:r>
              <a:rPr lang="en-US" sz="2500" b="1" dirty="0" smtClean="0">
                <a:solidFill>
                  <a:schemeClr val="accent2"/>
                </a:solidFill>
              </a:rPr>
              <a:t>3</a:t>
            </a:r>
            <a:r>
              <a:rPr lang="en-US" sz="2500" dirty="0" smtClean="0">
                <a:solidFill>
                  <a:schemeClr val="accent2"/>
                </a:solidFill>
              </a:rPr>
              <a:t>.	</a:t>
            </a:r>
            <a:r>
              <a:rPr lang="en-US" sz="2900" dirty="0" smtClean="0"/>
              <a:t>Efficiency wages</a:t>
            </a:r>
          </a:p>
        </p:txBody>
      </p:sp>
    </p:spTree>
    <p:extLst>
      <p:ext uri="{BB962C8B-B14F-4D97-AF65-F5344CB8AC3E}">
        <p14:creationId xmlns:p14="http://schemas.microsoft.com/office/powerpoint/2010/main" val="496324046"/>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r>
              <a:rPr lang="en-US" dirty="0" smtClean="0"/>
              <a:t>1.  Minimum-wage laws</a:t>
            </a:r>
          </a:p>
        </p:txBody>
      </p:sp>
      <p:sp>
        <p:nvSpPr>
          <p:cNvPr id="53251" name="Rectangle 5"/>
          <p:cNvSpPr>
            <a:spLocks noGrp="1" noChangeArrowheads="1"/>
          </p:cNvSpPr>
          <p:nvPr>
            <p:ph type="body" idx="1"/>
          </p:nvPr>
        </p:nvSpPr>
        <p:spPr/>
        <p:txBody>
          <a:bodyPr/>
          <a:lstStyle/>
          <a:p>
            <a:r>
              <a:rPr lang="en-US" dirty="0" smtClean="0"/>
              <a:t>The min. wage may exceed the </a:t>
            </a:r>
            <a:r>
              <a:rPr lang="en-US" dirty="0" err="1" smtClean="0"/>
              <a:t>eq’m</a:t>
            </a:r>
            <a:r>
              <a:rPr lang="en-US" dirty="0" smtClean="0"/>
              <a:t> wage </a:t>
            </a:r>
            <a:br>
              <a:rPr lang="en-US" dirty="0" smtClean="0"/>
            </a:br>
            <a:r>
              <a:rPr lang="en-US" dirty="0" smtClean="0"/>
              <a:t>of unskilled workers, especially teenagers.  </a:t>
            </a:r>
          </a:p>
          <a:p>
            <a:r>
              <a:rPr lang="en-US" dirty="0" smtClean="0"/>
              <a:t>Studies:  a 10% increase in min. wage </a:t>
            </a:r>
            <a:br>
              <a:rPr lang="en-US" dirty="0" smtClean="0"/>
            </a:br>
            <a:r>
              <a:rPr lang="en-US" dirty="0" smtClean="0"/>
              <a:t>reduces teen employment by 1</a:t>
            </a:r>
            <a:r>
              <a:rPr lang="en-US" dirty="0" smtClean="0">
                <a:latin typeface="Arial"/>
                <a:cs typeface="Arial"/>
              </a:rPr>
              <a:t>–</a:t>
            </a:r>
            <a:r>
              <a:rPr lang="en-US" dirty="0" smtClean="0"/>
              <a:t>3%</a:t>
            </a:r>
          </a:p>
          <a:p>
            <a:r>
              <a:rPr lang="en-US" dirty="0" smtClean="0"/>
              <a:t>But, the min. wage cannot explain the </a:t>
            </a:r>
            <a:br>
              <a:rPr lang="en-US" dirty="0" smtClean="0"/>
            </a:br>
            <a:r>
              <a:rPr lang="en-US" dirty="0" smtClean="0"/>
              <a:t>majority of the natural rate of unemployment, </a:t>
            </a:r>
            <a:br>
              <a:rPr lang="en-US" dirty="0" smtClean="0"/>
            </a:br>
            <a:r>
              <a:rPr lang="en-US" dirty="0" smtClean="0"/>
              <a:t>as most workers’ wages are well above </a:t>
            </a:r>
            <a:br>
              <a:rPr lang="en-US" dirty="0" smtClean="0"/>
            </a:br>
            <a:r>
              <a:rPr lang="en-US" dirty="0" smtClean="0"/>
              <a:t>the min. wage.  </a:t>
            </a:r>
          </a:p>
        </p:txBody>
      </p:sp>
    </p:spTree>
    <p:extLst>
      <p:ext uri="{BB962C8B-B14F-4D97-AF65-F5344CB8AC3E}">
        <p14:creationId xmlns:p14="http://schemas.microsoft.com/office/powerpoint/2010/main" val="196220761"/>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p:txBody>
          <a:bodyPr/>
          <a:lstStyle/>
          <a:p>
            <a:r>
              <a:rPr lang="en-US" smtClean="0"/>
              <a:t>2.  Labor unions</a:t>
            </a:r>
          </a:p>
        </p:txBody>
      </p:sp>
      <p:sp>
        <p:nvSpPr>
          <p:cNvPr id="54275" name="Rectangle 5"/>
          <p:cNvSpPr>
            <a:spLocks noGrp="1" noChangeArrowheads="1"/>
          </p:cNvSpPr>
          <p:nvPr>
            <p:ph type="body" idx="1"/>
          </p:nvPr>
        </p:nvSpPr>
        <p:spPr>
          <a:xfrm>
            <a:off x="457200" y="1533525"/>
            <a:ext cx="8229600" cy="4849813"/>
          </a:xfrm>
        </p:spPr>
        <p:txBody>
          <a:bodyPr/>
          <a:lstStyle/>
          <a:p>
            <a:r>
              <a:rPr lang="en-US" sz="2700" dirty="0" smtClean="0"/>
              <a:t>Unions exercise monopoly power to secure higher wages for their members.  </a:t>
            </a:r>
          </a:p>
          <a:p>
            <a:r>
              <a:rPr lang="en-US" sz="2700" dirty="0" smtClean="0"/>
              <a:t>When the union wage exceeds the </a:t>
            </a:r>
            <a:r>
              <a:rPr lang="en-US" sz="2700" dirty="0" err="1" smtClean="0"/>
              <a:t>eq’m</a:t>
            </a:r>
            <a:r>
              <a:rPr lang="en-US" sz="2700" dirty="0" smtClean="0"/>
              <a:t> wage, unemployment results.  </a:t>
            </a:r>
          </a:p>
          <a:p>
            <a:r>
              <a:rPr lang="en-US" sz="2700" b="1" dirty="0" smtClean="0">
                <a:solidFill>
                  <a:srgbClr val="CC0000"/>
                </a:solidFill>
              </a:rPr>
              <a:t>Insiders</a:t>
            </a:r>
            <a:r>
              <a:rPr lang="en-US" sz="2700" dirty="0" smtClean="0"/>
              <a:t>:  Employed union workers whose interest is to keep wages high.</a:t>
            </a:r>
          </a:p>
          <a:p>
            <a:r>
              <a:rPr lang="en-US" sz="2700" b="1" dirty="0" smtClean="0">
                <a:solidFill>
                  <a:srgbClr val="CC0000"/>
                </a:solidFill>
              </a:rPr>
              <a:t>Outsiders</a:t>
            </a:r>
            <a:r>
              <a:rPr lang="en-US" sz="2700" dirty="0" smtClean="0"/>
              <a:t>:  Unemployed non-union workers who prefer </a:t>
            </a:r>
            <a:r>
              <a:rPr lang="en-US" sz="2700" dirty="0" err="1" smtClean="0"/>
              <a:t>eq’m</a:t>
            </a:r>
            <a:r>
              <a:rPr lang="en-US" sz="2700" dirty="0" smtClean="0"/>
              <a:t> wages, so there would be enough jobs for them.</a:t>
            </a:r>
          </a:p>
        </p:txBody>
      </p:sp>
    </p:spTree>
    <p:extLst>
      <p:ext uri="{BB962C8B-B14F-4D97-AF65-F5344CB8AC3E}">
        <p14:creationId xmlns:p14="http://schemas.microsoft.com/office/powerpoint/2010/main" val="3171179272"/>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55299" name="Rectangle 359"/>
          <p:cNvSpPr>
            <a:spLocks noChangeArrowheads="1"/>
          </p:cNvSpPr>
          <p:nvPr/>
        </p:nvSpPr>
        <p:spPr bwMode="auto">
          <a:xfrm>
            <a:off x="407988" y="746125"/>
            <a:ext cx="8428037" cy="5702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5300" name="Rectangle 346"/>
          <p:cNvSpPr>
            <a:spLocks noChangeArrowheads="1"/>
          </p:cNvSpPr>
          <p:nvPr/>
        </p:nvSpPr>
        <p:spPr bwMode="auto">
          <a:xfrm>
            <a:off x="3735388" y="154463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104,737</a:t>
            </a:r>
          </a:p>
        </p:txBody>
      </p:sp>
      <p:sp>
        <p:nvSpPr>
          <p:cNvPr id="55301" name="Rectangle 344"/>
          <p:cNvSpPr>
            <a:spLocks noChangeArrowheads="1"/>
          </p:cNvSpPr>
          <p:nvPr/>
        </p:nvSpPr>
        <p:spPr bwMode="auto">
          <a:xfrm>
            <a:off x="401638" y="154463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Private sector (total)</a:t>
            </a:r>
          </a:p>
        </p:txBody>
      </p:sp>
      <p:sp>
        <p:nvSpPr>
          <p:cNvPr id="55302" name="Rectangle 338"/>
          <p:cNvSpPr>
            <a:spLocks noChangeArrowheads="1"/>
          </p:cNvSpPr>
          <p:nvPr/>
        </p:nvSpPr>
        <p:spPr bwMode="auto">
          <a:xfrm>
            <a:off x="3735388" y="1990725"/>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20,450</a:t>
            </a:r>
            <a:endParaRPr lang="en-US" sz="2200" dirty="0"/>
          </a:p>
        </p:txBody>
      </p:sp>
      <p:sp>
        <p:nvSpPr>
          <p:cNvPr id="55303" name="Rectangle 336"/>
          <p:cNvSpPr>
            <a:spLocks noChangeArrowheads="1"/>
          </p:cNvSpPr>
          <p:nvPr/>
        </p:nvSpPr>
        <p:spPr bwMode="auto">
          <a:xfrm>
            <a:off x="401638" y="1990725"/>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Government (total)</a:t>
            </a:r>
          </a:p>
        </p:txBody>
      </p:sp>
      <p:sp>
        <p:nvSpPr>
          <p:cNvPr id="55304" name="Rectangle 68"/>
          <p:cNvSpPr>
            <a:spLocks noChangeArrowheads="1"/>
          </p:cNvSpPr>
          <p:nvPr/>
        </p:nvSpPr>
        <p:spPr bwMode="auto">
          <a:xfrm>
            <a:off x="3735388" y="600868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15,835</a:t>
            </a:r>
            <a:endParaRPr lang="en-US" sz="2200" dirty="0"/>
          </a:p>
        </p:txBody>
      </p:sp>
      <p:sp>
        <p:nvSpPr>
          <p:cNvPr id="55305" name="Rectangle 67"/>
          <p:cNvSpPr>
            <a:spLocks noChangeArrowheads="1"/>
          </p:cNvSpPr>
          <p:nvPr/>
        </p:nvSpPr>
        <p:spPr bwMode="auto">
          <a:xfrm>
            <a:off x="401638" y="600868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Health care</a:t>
            </a:r>
          </a:p>
        </p:txBody>
      </p:sp>
      <p:sp>
        <p:nvSpPr>
          <p:cNvPr id="55306" name="Rectangle 64"/>
          <p:cNvSpPr>
            <a:spLocks noChangeArrowheads="1"/>
          </p:cNvSpPr>
          <p:nvPr/>
        </p:nvSpPr>
        <p:spPr bwMode="auto">
          <a:xfrm>
            <a:off x="3735388" y="5562600"/>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4,020</a:t>
            </a:r>
            <a:endParaRPr lang="en-US" sz="2200" dirty="0"/>
          </a:p>
        </p:txBody>
      </p:sp>
      <p:sp>
        <p:nvSpPr>
          <p:cNvPr id="55307" name="Rectangle 63"/>
          <p:cNvSpPr>
            <a:spLocks noChangeArrowheads="1"/>
          </p:cNvSpPr>
          <p:nvPr/>
        </p:nvSpPr>
        <p:spPr bwMode="auto">
          <a:xfrm>
            <a:off x="401638" y="5562600"/>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Education</a:t>
            </a:r>
          </a:p>
        </p:txBody>
      </p:sp>
      <p:sp>
        <p:nvSpPr>
          <p:cNvPr id="55308" name="Rectangle 60"/>
          <p:cNvSpPr>
            <a:spLocks noChangeArrowheads="1"/>
          </p:cNvSpPr>
          <p:nvPr/>
        </p:nvSpPr>
        <p:spPr bwMode="auto">
          <a:xfrm>
            <a:off x="3735388" y="5114925"/>
            <a:ext cx="1884362"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12,171</a:t>
            </a:r>
            <a:endParaRPr lang="en-US" sz="2200" dirty="0"/>
          </a:p>
        </p:txBody>
      </p:sp>
      <p:sp>
        <p:nvSpPr>
          <p:cNvPr id="55309" name="Rectangle 59"/>
          <p:cNvSpPr>
            <a:spLocks noChangeArrowheads="1"/>
          </p:cNvSpPr>
          <p:nvPr/>
        </p:nvSpPr>
        <p:spPr bwMode="auto">
          <a:xfrm>
            <a:off x="401638" y="5114925"/>
            <a:ext cx="33337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Professional services</a:t>
            </a:r>
          </a:p>
        </p:txBody>
      </p:sp>
      <p:sp>
        <p:nvSpPr>
          <p:cNvPr id="55310" name="Rectangle 56"/>
          <p:cNvSpPr>
            <a:spLocks noChangeArrowheads="1"/>
          </p:cNvSpPr>
          <p:nvPr/>
        </p:nvSpPr>
        <p:spPr bwMode="auto">
          <a:xfrm>
            <a:off x="3735388" y="4668838"/>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6,111</a:t>
            </a:r>
            <a:endParaRPr lang="en-US" sz="2200" dirty="0"/>
          </a:p>
        </p:txBody>
      </p:sp>
      <p:sp>
        <p:nvSpPr>
          <p:cNvPr id="55311" name="Rectangle 55"/>
          <p:cNvSpPr>
            <a:spLocks noChangeArrowheads="1"/>
          </p:cNvSpPr>
          <p:nvPr/>
        </p:nvSpPr>
        <p:spPr bwMode="auto">
          <a:xfrm>
            <a:off x="401638" y="4668838"/>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Finance, insurance</a:t>
            </a:r>
          </a:p>
        </p:txBody>
      </p:sp>
      <p:sp>
        <p:nvSpPr>
          <p:cNvPr id="55312" name="Rectangle 52"/>
          <p:cNvSpPr>
            <a:spLocks noChangeArrowheads="1"/>
          </p:cNvSpPr>
          <p:nvPr/>
        </p:nvSpPr>
        <p:spPr bwMode="auto">
          <a:xfrm>
            <a:off x="3735388" y="4222750"/>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4,355</a:t>
            </a:r>
            <a:endParaRPr lang="en-US" sz="2200" dirty="0"/>
          </a:p>
        </p:txBody>
      </p:sp>
      <p:sp>
        <p:nvSpPr>
          <p:cNvPr id="55313" name="Rectangle 51"/>
          <p:cNvSpPr>
            <a:spLocks noChangeArrowheads="1"/>
          </p:cNvSpPr>
          <p:nvPr/>
        </p:nvSpPr>
        <p:spPr bwMode="auto">
          <a:xfrm>
            <a:off x="401638" y="4222750"/>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Transportation</a:t>
            </a:r>
          </a:p>
        </p:txBody>
      </p:sp>
      <p:sp>
        <p:nvSpPr>
          <p:cNvPr id="55314" name="Rectangle 48"/>
          <p:cNvSpPr>
            <a:spLocks noChangeArrowheads="1"/>
          </p:cNvSpPr>
          <p:nvPr/>
        </p:nvSpPr>
        <p:spPr bwMode="auto">
          <a:xfrm>
            <a:off x="3735388" y="3776663"/>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14,582</a:t>
            </a:r>
            <a:endParaRPr lang="en-US" sz="2200" dirty="0"/>
          </a:p>
        </p:txBody>
      </p:sp>
      <p:sp>
        <p:nvSpPr>
          <p:cNvPr id="55315" name="Rectangle 47"/>
          <p:cNvSpPr>
            <a:spLocks noChangeArrowheads="1"/>
          </p:cNvSpPr>
          <p:nvPr/>
        </p:nvSpPr>
        <p:spPr bwMode="auto">
          <a:xfrm>
            <a:off x="401638" y="3776663"/>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Retail trade</a:t>
            </a:r>
          </a:p>
        </p:txBody>
      </p:sp>
      <p:sp>
        <p:nvSpPr>
          <p:cNvPr id="55316" name="Rectangle 44"/>
          <p:cNvSpPr>
            <a:spLocks noChangeArrowheads="1"/>
          </p:cNvSpPr>
          <p:nvPr/>
        </p:nvSpPr>
        <p:spPr bwMode="auto">
          <a:xfrm>
            <a:off x="3735388" y="3330575"/>
            <a:ext cx="188436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13,599</a:t>
            </a:r>
            <a:endParaRPr lang="en-US" sz="2200" dirty="0"/>
          </a:p>
        </p:txBody>
      </p:sp>
      <p:sp>
        <p:nvSpPr>
          <p:cNvPr id="55317" name="Rectangle 43"/>
          <p:cNvSpPr>
            <a:spLocks noChangeArrowheads="1"/>
          </p:cNvSpPr>
          <p:nvPr/>
        </p:nvSpPr>
        <p:spPr bwMode="auto">
          <a:xfrm>
            <a:off x="401638" y="3330575"/>
            <a:ext cx="33337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Manufacturing</a:t>
            </a:r>
          </a:p>
        </p:txBody>
      </p:sp>
      <p:sp>
        <p:nvSpPr>
          <p:cNvPr id="55318" name="Rectangle 40"/>
          <p:cNvSpPr>
            <a:spLocks noChangeArrowheads="1"/>
          </p:cNvSpPr>
          <p:nvPr/>
        </p:nvSpPr>
        <p:spPr bwMode="auto">
          <a:xfrm>
            <a:off x="3735388" y="2882900"/>
            <a:ext cx="1884362"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780</a:t>
            </a:r>
            <a:endParaRPr lang="en-US" sz="2200" dirty="0"/>
          </a:p>
        </p:txBody>
      </p:sp>
      <p:sp>
        <p:nvSpPr>
          <p:cNvPr id="55319" name="Rectangle 39"/>
          <p:cNvSpPr>
            <a:spLocks noChangeArrowheads="1"/>
          </p:cNvSpPr>
          <p:nvPr/>
        </p:nvSpPr>
        <p:spPr bwMode="auto">
          <a:xfrm>
            <a:off x="401638" y="2882900"/>
            <a:ext cx="333375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Mining</a:t>
            </a:r>
          </a:p>
        </p:txBody>
      </p:sp>
      <p:grpSp>
        <p:nvGrpSpPr>
          <p:cNvPr id="2" name="Group 361"/>
          <p:cNvGrpSpPr>
            <a:grpSpLocks/>
          </p:cNvGrpSpPr>
          <p:nvPr/>
        </p:nvGrpSpPr>
        <p:grpSpPr bwMode="auto">
          <a:xfrm>
            <a:off x="7337425" y="1544638"/>
            <a:ext cx="1504950" cy="4910137"/>
            <a:chOff x="4622" y="973"/>
            <a:chExt cx="948" cy="3093"/>
          </a:xfrm>
        </p:grpSpPr>
        <p:sp>
          <p:nvSpPr>
            <p:cNvPr id="55360" name="Rectangle 350"/>
            <p:cNvSpPr>
              <a:spLocks noChangeArrowheads="1"/>
            </p:cNvSpPr>
            <p:nvPr/>
          </p:nvSpPr>
          <p:spPr bwMode="auto">
            <a:xfrm>
              <a:off x="4622" y="973"/>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122.6</a:t>
              </a:r>
              <a:endParaRPr lang="en-US" sz="2200" dirty="0"/>
            </a:p>
          </p:txBody>
        </p:sp>
        <p:sp>
          <p:nvSpPr>
            <p:cNvPr id="55361" name="Rectangle 342"/>
            <p:cNvSpPr>
              <a:spLocks noChangeArrowheads="1"/>
            </p:cNvSpPr>
            <p:nvPr/>
          </p:nvSpPr>
          <p:spPr bwMode="auto">
            <a:xfrm>
              <a:off x="4622" y="1254"/>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121.1</a:t>
              </a:r>
              <a:endParaRPr lang="en-US" sz="2200" dirty="0"/>
            </a:p>
          </p:txBody>
        </p:sp>
        <p:sp>
          <p:nvSpPr>
            <p:cNvPr id="55362" name="Rectangle 70"/>
            <p:cNvSpPr>
              <a:spLocks noChangeArrowheads="1"/>
            </p:cNvSpPr>
            <p:nvPr/>
          </p:nvSpPr>
          <p:spPr bwMode="auto">
            <a:xfrm>
              <a:off x="4622" y="3785"/>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114.9</a:t>
              </a:r>
              <a:endParaRPr lang="en-US" sz="2200" dirty="0"/>
            </a:p>
          </p:txBody>
        </p:sp>
        <p:sp>
          <p:nvSpPr>
            <p:cNvPr id="55363" name="Rectangle 66"/>
            <p:cNvSpPr>
              <a:spLocks noChangeArrowheads="1"/>
            </p:cNvSpPr>
            <p:nvPr/>
          </p:nvSpPr>
          <p:spPr bwMode="auto">
            <a:xfrm>
              <a:off x="4622" y="3504"/>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112.6</a:t>
              </a:r>
            </a:p>
          </p:txBody>
        </p:sp>
        <p:sp>
          <p:nvSpPr>
            <p:cNvPr id="55364" name="Rectangle 62"/>
            <p:cNvSpPr>
              <a:spLocks noChangeArrowheads="1"/>
            </p:cNvSpPr>
            <p:nvPr/>
          </p:nvSpPr>
          <p:spPr bwMode="auto">
            <a:xfrm>
              <a:off x="4622" y="3222"/>
              <a:ext cx="948"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99.1</a:t>
              </a:r>
              <a:endParaRPr lang="en-US" sz="2200" dirty="0"/>
            </a:p>
          </p:txBody>
        </p:sp>
        <p:sp>
          <p:nvSpPr>
            <p:cNvPr id="55365" name="Rectangle 58"/>
            <p:cNvSpPr>
              <a:spLocks noChangeArrowheads="1"/>
            </p:cNvSpPr>
            <p:nvPr/>
          </p:nvSpPr>
          <p:spPr bwMode="auto">
            <a:xfrm>
              <a:off x="4622" y="2941"/>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90.2</a:t>
              </a:r>
              <a:endParaRPr lang="en-US" sz="2200" dirty="0"/>
            </a:p>
          </p:txBody>
        </p:sp>
        <p:sp>
          <p:nvSpPr>
            <p:cNvPr id="55366" name="Rectangle 54"/>
            <p:cNvSpPr>
              <a:spLocks noChangeArrowheads="1"/>
            </p:cNvSpPr>
            <p:nvPr/>
          </p:nvSpPr>
          <p:spPr bwMode="auto">
            <a:xfrm>
              <a:off x="4622" y="2660"/>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123.5</a:t>
              </a:r>
              <a:endParaRPr lang="en-US" sz="2200" dirty="0"/>
            </a:p>
          </p:txBody>
        </p:sp>
        <p:sp>
          <p:nvSpPr>
            <p:cNvPr id="55367" name="Rectangle 50"/>
            <p:cNvSpPr>
              <a:spLocks noChangeArrowheads="1"/>
            </p:cNvSpPr>
            <p:nvPr/>
          </p:nvSpPr>
          <p:spPr bwMode="auto">
            <a:xfrm>
              <a:off x="4622" y="2379"/>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102.4</a:t>
              </a:r>
              <a:endParaRPr lang="en-US" sz="2200" dirty="0"/>
            </a:p>
          </p:txBody>
        </p:sp>
        <p:sp>
          <p:nvSpPr>
            <p:cNvPr id="55368" name="Rectangle 46"/>
            <p:cNvSpPr>
              <a:spLocks noChangeArrowheads="1"/>
            </p:cNvSpPr>
            <p:nvPr/>
          </p:nvSpPr>
          <p:spPr bwMode="auto">
            <a:xfrm>
              <a:off x="4622" y="2098"/>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107.2</a:t>
              </a:r>
              <a:endParaRPr lang="en-US" sz="2200" dirty="0"/>
            </a:p>
          </p:txBody>
        </p:sp>
        <p:sp>
          <p:nvSpPr>
            <p:cNvPr id="55369" name="Rectangle 42"/>
            <p:cNvSpPr>
              <a:spLocks noChangeArrowheads="1"/>
            </p:cNvSpPr>
            <p:nvPr/>
          </p:nvSpPr>
          <p:spPr bwMode="auto">
            <a:xfrm>
              <a:off x="4622" y="1816"/>
              <a:ext cx="948"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96.4</a:t>
              </a:r>
              <a:endParaRPr lang="en-US" sz="2200" dirty="0"/>
            </a:p>
          </p:txBody>
        </p:sp>
        <p:sp>
          <p:nvSpPr>
            <p:cNvPr id="55370" name="Rectangle 38"/>
            <p:cNvSpPr>
              <a:spLocks noChangeArrowheads="1"/>
            </p:cNvSpPr>
            <p:nvPr/>
          </p:nvSpPr>
          <p:spPr bwMode="auto">
            <a:xfrm>
              <a:off x="4622" y="1535"/>
              <a:ext cx="948"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151.7</a:t>
              </a:r>
            </a:p>
          </p:txBody>
        </p:sp>
      </p:grpSp>
      <p:grpSp>
        <p:nvGrpSpPr>
          <p:cNvPr id="3" name="Group 360"/>
          <p:cNvGrpSpPr>
            <a:grpSpLocks/>
          </p:cNvGrpSpPr>
          <p:nvPr/>
        </p:nvGrpSpPr>
        <p:grpSpPr bwMode="auto">
          <a:xfrm>
            <a:off x="5619750" y="1544638"/>
            <a:ext cx="1717675" cy="4910137"/>
            <a:chOff x="3540" y="973"/>
            <a:chExt cx="1082" cy="3093"/>
          </a:xfrm>
        </p:grpSpPr>
        <p:sp>
          <p:nvSpPr>
            <p:cNvPr id="55349" name="Rectangle 348"/>
            <p:cNvSpPr>
              <a:spLocks noChangeArrowheads="1"/>
            </p:cNvSpPr>
            <p:nvPr/>
          </p:nvSpPr>
          <p:spPr bwMode="auto">
            <a:xfrm>
              <a:off x="3540" y="973"/>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6.9</a:t>
              </a:r>
              <a:endParaRPr lang="en-US" sz="2200" dirty="0"/>
            </a:p>
          </p:txBody>
        </p:sp>
        <p:sp>
          <p:nvSpPr>
            <p:cNvPr id="55350" name="Rectangle 340"/>
            <p:cNvSpPr>
              <a:spLocks noChangeArrowheads="1"/>
            </p:cNvSpPr>
            <p:nvPr/>
          </p:nvSpPr>
          <p:spPr bwMode="auto">
            <a:xfrm>
              <a:off x="3540" y="1254"/>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37.0</a:t>
              </a:r>
              <a:endParaRPr lang="en-US" sz="2200" dirty="0"/>
            </a:p>
          </p:txBody>
        </p:sp>
        <p:sp>
          <p:nvSpPr>
            <p:cNvPr id="55351" name="Rectangle 69"/>
            <p:cNvSpPr>
              <a:spLocks noChangeArrowheads="1"/>
            </p:cNvSpPr>
            <p:nvPr/>
          </p:nvSpPr>
          <p:spPr bwMode="auto">
            <a:xfrm>
              <a:off x="3540" y="3785"/>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7.5</a:t>
              </a:r>
              <a:endParaRPr lang="en-US" sz="2200" dirty="0"/>
            </a:p>
          </p:txBody>
        </p:sp>
        <p:sp>
          <p:nvSpPr>
            <p:cNvPr id="55352" name="Rectangle 65"/>
            <p:cNvSpPr>
              <a:spLocks noChangeArrowheads="1"/>
            </p:cNvSpPr>
            <p:nvPr/>
          </p:nvSpPr>
          <p:spPr bwMode="auto">
            <a:xfrm>
              <a:off x="3540" y="3504"/>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13.0</a:t>
              </a:r>
              <a:endParaRPr lang="en-US" sz="2200" dirty="0"/>
            </a:p>
          </p:txBody>
        </p:sp>
        <p:sp>
          <p:nvSpPr>
            <p:cNvPr id="55353" name="Rectangle 61"/>
            <p:cNvSpPr>
              <a:spLocks noChangeArrowheads="1"/>
            </p:cNvSpPr>
            <p:nvPr/>
          </p:nvSpPr>
          <p:spPr bwMode="auto">
            <a:xfrm>
              <a:off x="3540" y="3222"/>
              <a:ext cx="10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a:t>2.1</a:t>
              </a:r>
            </a:p>
          </p:txBody>
        </p:sp>
        <p:sp>
          <p:nvSpPr>
            <p:cNvPr id="55354" name="Rectangle 57"/>
            <p:cNvSpPr>
              <a:spLocks noChangeArrowheads="1"/>
            </p:cNvSpPr>
            <p:nvPr/>
          </p:nvSpPr>
          <p:spPr bwMode="auto">
            <a:xfrm>
              <a:off x="3540" y="2941"/>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1.1</a:t>
              </a:r>
              <a:endParaRPr lang="en-US" sz="2200" dirty="0"/>
            </a:p>
          </p:txBody>
        </p:sp>
        <p:sp>
          <p:nvSpPr>
            <p:cNvPr id="55355" name="Rectangle 53"/>
            <p:cNvSpPr>
              <a:spLocks noChangeArrowheads="1"/>
            </p:cNvSpPr>
            <p:nvPr/>
          </p:nvSpPr>
          <p:spPr bwMode="auto">
            <a:xfrm>
              <a:off x="3540" y="2660"/>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20.4</a:t>
              </a:r>
              <a:endParaRPr lang="en-US" sz="2200" dirty="0"/>
            </a:p>
          </p:txBody>
        </p:sp>
        <p:sp>
          <p:nvSpPr>
            <p:cNvPr id="55356" name="Rectangle 49"/>
            <p:cNvSpPr>
              <a:spLocks noChangeArrowheads="1"/>
            </p:cNvSpPr>
            <p:nvPr/>
          </p:nvSpPr>
          <p:spPr bwMode="auto">
            <a:xfrm>
              <a:off x="3540" y="2379"/>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4.9</a:t>
              </a:r>
              <a:endParaRPr lang="en-US" sz="2200" dirty="0"/>
            </a:p>
          </p:txBody>
        </p:sp>
        <p:sp>
          <p:nvSpPr>
            <p:cNvPr id="55357" name="Rectangle 45"/>
            <p:cNvSpPr>
              <a:spLocks noChangeArrowheads="1"/>
            </p:cNvSpPr>
            <p:nvPr/>
          </p:nvSpPr>
          <p:spPr bwMode="auto">
            <a:xfrm>
              <a:off x="3540" y="2098"/>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10.5</a:t>
              </a:r>
              <a:endParaRPr lang="en-US" sz="2200" dirty="0"/>
            </a:p>
          </p:txBody>
        </p:sp>
        <p:sp>
          <p:nvSpPr>
            <p:cNvPr id="55358" name="Rectangle 41"/>
            <p:cNvSpPr>
              <a:spLocks noChangeArrowheads="1"/>
            </p:cNvSpPr>
            <p:nvPr/>
          </p:nvSpPr>
          <p:spPr bwMode="auto">
            <a:xfrm>
              <a:off x="3540" y="1816"/>
              <a:ext cx="10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7.2</a:t>
              </a:r>
              <a:endParaRPr lang="en-US" sz="2200" dirty="0"/>
            </a:p>
          </p:txBody>
        </p:sp>
        <p:sp>
          <p:nvSpPr>
            <p:cNvPr id="55359" name="Rectangle 37"/>
            <p:cNvSpPr>
              <a:spLocks noChangeArrowheads="1"/>
            </p:cNvSpPr>
            <p:nvPr/>
          </p:nvSpPr>
          <p:spPr bwMode="auto">
            <a:xfrm>
              <a:off x="3540" y="1535"/>
              <a:ext cx="1082" cy="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14.0</a:t>
              </a:r>
              <a:endParaRPr lang="en-US" sz="2200" dirty="0"/>
            </a:p>
          </p:txBody>
        </p:sp>
      </p:grpSp>
      <p:sp>
        <p:nvSpPr>
          <p:cNvPr id="55322" name="Rectangle 36"/>
          <p:cNvSpPr>
            <a:spLocks noChangeArrowheads="1"/>
          </p:cNvSpPr>
          <p:nvPr/>
        </p:nvSpPr>
        <p:spPr bwMode="auto">
          <a:xfrm>
            <a:off x="3735388" y="2436813"/>
            <a:ext cx="1884362"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182880" anchor="ctr"/>
          <a:lstStyle/>
          <a:p>
            <a:pPr algn="r">
              <a:lnSpc>
                <a:spcPct val="105000"/>
              </a:lnSpc>
              <a:spcBef>
                <a:spcPct val="45000"/>
              </a:spcBef>
              <a:buClr>
                <a:srgbClr val="008080"/>
              </a:buClr>
              <a:buSzPct val="120000"/>
              <a:buFont typeface="Wingdings" pitchFamily="2" charset="2"/>
              <a:buNone/>
            </a:pPr>
            <a:r>
              <a:rPr lang="en-US" sz="2200" dirty="0" smtClean="0"/>
              <a:t>6,244</a:t>
            </a:r>
            <a:endParaRPr lang="en-US" sz="2200" dirty="0"/>
          </a:p>
        </p:txBody>
      </p:sp>
      <p:sp>
        <p:nvSpPr>
          <p:cNvPr id="55323" name="Rectangle 35"/>
          <p:cNvSpPr>
            <a:spLocks noChangeArrowheads="1"/>
          </p:cNvSpPr>
          <p:nvPr/>
        </p:nvSpPr>
        <p:spPr bwMode="auto">
          <a:xfrm>
            <a:off x="401638" y="2436813"/>
            <a:ext cx="3333750"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nSpc>
                <a:spcPct val="105000"/>
              </a:lnSpc>
              <a:spcBef>
                <a:spcPct val="45000"/>
              </a:spcBef>
              <a:buClr>
                <a:srgbClr val="008080"/>
              </a:buClr>
              <a:buSzPct val="120000"/>
              <a:buFont typeface="Wingdings" pitchFamily="2" charset="2"/>
              <a:buNone/>
            </a:pPr>
            <a:r>
              <a:rPr lang="en-US" sz="2200"/>
              <a:t>Construction</a:t>
            </a:r>
          </a:p>
        </p:txBody>
      </p:sp>
      <p:sp>
        <p:nvSpPr>
          <p:cNvPr id="55324" name="Rectangle 34"/>
          <p:cNvSpPr>
            <a:spLocks noChangeArrowheads="1"/>
          </p:cNvSpPr>
          <p:nvPr/>
        </p:nvSpPr>
        <p:spPr bwMode="auto">
          <a:xfrm>
            <a:off x="7337425" y="742950"/>
            <a:ext cx="15049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wage ratio</a:t>
            </a:r>
          </a:p>
        </p:txBody>
      </p:sp>
      <p:sp>
        <p:nvSpPr>
          <p:cNvPr id="55325" name="Rectangle 33"/>
          <p:cNvSpPr>
            <a:spLocks noChangeArrowheads="1"/>
          </p:cNvSpPr>
          <p:nvPr/>
        </p:nvSpPr>
        <p:spPr bwMode="auto">
          <a:xfrm>
            <a:off x="5619750" y="742950"/>
            <a:ext cx="171767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U % of total</a:t>
            </a:r>
          </a:p>
        </p:txBody>
      </p:sp>
      <p:sp>
        <p:nvSpPr>
          <p:cNvPr id="55326" name="Rectangle 32"/>
          <p:cNvSpPr>
            <a:spLocks noChangeArrowheads="1"/>
          </p:cNvSpPr>
          <p:nvPr/>
        </p:nvSpPr>
        <p:spPr bwMode="auto">
          <a:xfrm>
            <a:off x="3735388" y="742950"/>
            <a:ext cx="1884362"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 employed (1000s)</a:t>
            </a:r>
          </a:p>
        </p:txBody>
      </p:sp>
      <p:sp>
        <p:nvSpPr>
          <p:cNvPr id="55327" name="Rectangle 31"/>
          <p:cNvSpPr>
            <a:spLocks noChangeArrowheads="1"/>
          </p:cNvSpPr>
          <p:nvPr/>
        </p:nvSpPr>
        <p:spPr bwMode="auto">
          <a:xfrm>
            <a:off x="401638" y="742950"/>
            <a:ext cx="333375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05000"/>
              </a:lnSpc>
              <a:spcBef>
                <a:spcPct val="45000"/>
              </a:spcBef>
              <a:buClr>
                <a:srgbClr val="008080"/>
              </a:buClr>
              <a:buSzPct val="120000"/>
              <a:buFont typeface="Wingdings" pitchFamily="2" charset="2"/>
              <a:buNone/>
            </a:pPr>
            <a:r>
              <a:rPr lang="en-US" sz="2200" b="1" i="1"/>
              <a:t>industry</a:t>
            </a:r>
          </a:p>
        </p:txBody>
      </p:sp>
      <p:sp>
        <p:nvSpPr>
          <p:cNvPr id="55328" name="Line 91"/>
          <p:cNvSpPr>
            <a:spLocks noChangeShapeType="1"/>
          </p:cNvSpPr>
          <p:nvPr/>
        </p:nvSpPr>
        <p:spPr bwMode="auto">
          <a:xfrm>
            <a:off x="401638" y="742950"/>
            <a:ext cx="844073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29" name="Line 92"/>
          <p:cNvSpPr>
            <a:spLocks noChangeShapeType="1"/>
          </p:cNvSpPr>
          <p:nvPr/>
        </p:nvSpPr>
        <p:spPr bwMode="auto">
          <a:xfrm>
            <a:off x="401638" y="154463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0" name="Line 93"/>
          <p:cNvSpPr>
            <a:spLocks noChangeShapeType="1"/>
          </p:cNvSpPr>
          <p:nvPr/>
        </p:nvSpPr>
        <p:spPr bwMode="auto">
          <a:xfrm>
            <a:off x="401638" y="288290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1" name="Line 94"/>
          <p:cNvSpPr>
            <a:spLocks noChangeShapeType="1"/>
          </p:cNvSpPr>
          <p:nvPr/>
        </p:nvSpPr>
        <p:spPr bwMode="auto">
          <a:xfrm>
            <a:off x="401638" y="333057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2" name="Line 95"/>
          <p:cNvSpPr>
            <a:spLocks noChangeShapeType="1"/>
          </p:cNvSpPr>
          <p:nvPr/>
        </p:nvSpPr>
        <p:spPr bwMode="auto">
          <a:xfrm>
            <a:off x="401638" y="3776663"/>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3" name="Line 96"/>
          <p:cNvSpPr>
            <a:spLocks noChangeShapeType="1"/>
          </p:cNvSpPr>
          <p:nvPr/>
        </p:nvSpPr>
        <p:spPr bwMode="auto">
          <a:xfrm>
            <a:off x="401638" y="422275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4" name="Line 97"/>
          <p:cNvSpPr>
            <a:spLocks noChangeShapeType="1"/>
          </p:cNvSpPr>
          <p:nvPr/>
        </p:nvSpPr>
        <p:spPr bwMode="auto">
          <a:xfrm>
            <a:off x="401638" y="466883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5" name="Line 98"/>
          <p:cNvSpPr>
            <a:spLocks noChangeShapeType="1"/>
          </p:cNvSpPr>
          <p:nvPr/>
        </p:nvSpPr>
        <p:spPr bwMode="auto">
          <a:xfrm>
            <a:off x="401638" y="511492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6" name="Line 99"/>
          <p:cNvSpPr>
            <a:spLocks noChangeShapeType="1"/>
          </p:cNvSpPr>
          <p:nvPr/>
        </p:nvSpPr>
        <p:spPr bwMode="auto">
          <a:xfrm>
            <a:off x="401638" y="5562600"/>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7" name="Line 100"/>
          <p:cNvSpPr>
            <a:spLocks noChangeShapeType="1"/>
          </p:cNvSpPr>
          <p:nvPr/>
        </p:nvSpPr>
        <p:spPr bwMode="auto">
          <a:xfrm>
            <a:off x="401638" y="6008688"/>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8" name="Line 106"/>
          <p:cNvSpPr>
            <a:spLocks noChangeShapeType="1"/>
          </p:cNvSpPr>
          <p:nvPr/>
        </p:nvSpPr>
        <p:spPr bwMode="auto">
          <a:xfrm>
            <a:off x="401638" y="6454775"/>
            <a:ext cx="8440737"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39" name="Line 107"/>
          <p:cNvSpPr>
            <a:spLocks noChangeShapeType="1"/>
          </p:cNvSpPr>
          <p:nvPr/>
        </p:nvSpPr>
        <p:spPr bwMode="auto">
          <a:xfrm>
            <a:off x="401638" y="742950"/>
            <a:ext cx="0" cy="571182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0" name="Line 108"/>
          <p:cNvSpPr>
            <a:spLocks noChangeShapeType="1"/>
          </p:cNvSpPr>
          <p:nvPr/>
        </p:nvSpPr>
        <p:spPr bwMode="auto">
          <a:xfrm>
            <a:off x="3735388"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1" name="Line 109"/>
          <p:cNvSpPr>
            <a:spLocks noChangeShapeType="1"/>
          </p:cNvSpPr>
          <p:nvPr/>
        </p:nvSpPr>
        <p:spPr bwMode="auto">
          <a:xfrm>
            <a:off x="5619750"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2" name="Line 110"/>
          <p:cNvSpPr>
            <a:spLocks noChangeShapeType="1"/>
          </p:cNvSpPr>
          <p:nvPr/>
        </p:nvSpPr>
        <p:spPr bwMode="auto">
          <a:xfrm>
            <a:off x="7337425" y="742950"/>
            <a:ext cx="0" cy="571182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3" name="Line 111"/>
          <p:cNvSpPr>
            <a:spLocks noChangeShapeType="1"/>
          </p:cNvSpPr>
          <p:nvPr/>
        </p:nvSpPr>
        <p:spPr bwMode="auto">
          <a:xfrm>
            <a:off x="8842375" y="742950"/>
            <a:ext cx="0" cy="5711825"/>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4" name="Line 337"/>
          <p:cNvSpPr>
            <a:spLocks noChangeShapeType="1"/>
          </p:cNvSpPr>
          <p:nvPr/>
        </p:nvSpPr>
        <p:spPr bwMode="auto">
          <a:xfrm>
            <a:off x="401638" y="2436813"/>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5" name="Line 345"/>
          <p:cNvSpPr>
            <a:spLocks noChangeShapeType="1"/>
          </p:cNvSpPr>
          <p:nvPr/>
        </p:nvSpPr>
        <p:spPr bwMode="auto">
          <a:xfrm>
            <a:off x="401638" y="1990725"/>
            <a:ext cx="8440737"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en-US"/>
          </a:p>
        </p:txBody>
      </p:sp>
      <p:sp>
        <p:nvSpPr>
          <p:cNvPr id="55346" name="Text Box 19"/>
          <p:cNvSpPr txBox="1">
            <a:spLocks noChangeArrowheads="1"/>
          </p:cNvSpPr>
          <p:nvPr/>
        </p:nvSpPr>
        <p:spPr bwMode="auto">
          <a:xfrm>
            <a:off x="2071688" y="6472238"/>
            <a:ext cx="5789422" cy="355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95000"/>
              </a:lnSpc>
            </a:pPr>
            <a:r>
              <a:rPr lang="en-US" i="1" dirty="0">
                <a:solidFill>
                  <a:srgbClr val="3366CC"/>
                </a:solidFill>
              </a:rPr>
              <a:t>wage ratio =  </a:t>
            </a:r>
            <a:r>
              <a:rPr lang="en-US" i="1" dirty="0" smtClean="0">
                <a:solidFill>
                  <a:srgbClr val="3366CC"/>
                </a:solidFill>
              </a:rPr>
              <a:t>100 </a:t>
            </a:r>
            <a:r>
              <a:rPr lang="en-US" b="1" dirty="0" smtClean="0">
                <a:solidFill>
                  <a:srgbClr val="3366CC"/>
                </a:solidFill>
                <a:latin typeface="Times New Roman"/>
                <a:ea typeface="ＭＳ ゴシック"/>
                <a:cs typeface="Times New Roman"/>
              </a:rPr>
              <a:t>×</a:t>
            </a:r>
            <a:r>
              <a:rPr lang="en-US" dirty="0" smtClean="0">
                <a:solidFill>
                  <a:srgbClr val="3366CC"/>
                </a:solidFill>
                <a:sym typeface="Symbol" pitchFamily="18" charset="2"/>
              </a:rPr>
              <a:t> </a:t>
            </a:r>
            <a:r>
              <a:rPr lang="en-US" i="1" dirty="0" smtClean="0">
                <a:solidFill>
                  <a:srgbClr val="3366CC"/>
                </a:solidFill>
              </a:rPr>
              <a:t>(</a:t>
            </a:r>
            <a:r>
              <a:rPr lang="en-US" i="1" dirty="0">
                <a:solidFill>
                  <a:srgbClr val="3366CC"/>
                </a:solidFill>
              </a:rPr>
              <a:t>union wage</a:t>
            </a:r>
            <a:r>
              <a:rPr lang="en-US" i="1" dirty="0" smtClean="0">
                <a:solidFill>
                  <a:srgbClr val="3366CC"/>
                </a:solidFill>
              </a:rPr>
              <a:t>) / (</a:t>
            </a:r>
            <a:r>
              <a:rPr lang="en-US" i="1" dirty="0">
                <a:solidFill>
                  <a:srgbClr val="3366CC"/>
                </a:solidFill>
              </a:rPr>
              <a:t>nonunion wage)</a:t>
            </a:r>
          </a:p>
        </p:txBody>
      </p:sp>
      <p:sp>
        <p:nvSpPr>
          <p:cNvPr id="55348" name="Rectangle 4"/>
          <p:cNvSpPr>
            <a:spLocks noGrp="1" noChangeArrowheads="1"/>
          </p:cNvSpPr>
          <p:nvPr>
            <p:ph type="title"/>
          </p:nvPr>
        </p:nvSpPr>
        <p:spPr>
          <a:xfrm>
            <a:off x="120650" y="158750"/>
            <a:ext cx="8967788" cy="515938"/>
          </a:xfrm>
        </p:spPr>
        <p:txBody>
          <a:bodyPr/>
          <a:lstStyle/>
          <a:p>
            <a:pPr algn="ctr"/>
            <a:r>
              <a:rPr lang="en-US" sz="2600" dirty="0" smtClean="0">
                <a:solidFill>
                  <a:srgbClr val="336699"/>
                </a:solidFill>
              </a:rPr>
              <a:t>Union membership and wage ratios by industry, </a:t>
            </a:r>
            <a:r>
              <a:rPr lang="en-US" sz="2200" dirty="0" smtClean="0">
                <a:solidFill>
                  <a:srgbClr val="336699"/>
                </a:solidFill>
              </a:rPr>
              <a:t>2013</a:t>
            </a:r>
          </a:p>
        </p:txBody>
      </p:sp>
    </p:spTree>
    <p:extLst>
      <p:ext uri="{BB962C8B-B14F-4D97-AF65-F5344CB8AC3E}">
        <p14:creationId xmlns:p14="http://schemas.microsoft.com/office/powerpoint/2010/main" val="8114685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5"/>
          <p:cNvSpPr>
            <a:spLocks noGrp="1" noChangeArrowheads="1"/>
          </p:cNvSpPr>
          <p:nvPr>
            <p:ph type="title"/>
          </p:nvPr>
        </p:nvSpPr>
        <p:spPr/>
        <p:txBody>
          <a:bodyPr/>
          <a:lstStyle/>
          <a:p>
            <a:r>
              <a:rPr lang="en-US" dirty="0" smtClean="0"/>
              <a:t>3.  Efficiency wages</a:t>
            </a:r>
          </a:p>
        </p:txBody>
      </p:sp>
      <p:sp>
        <p:nvSpPr>
          <p:cNvPr id="77830" name="Rectangle 6"/>
          <p:cNvSpPr>
            <a:spLocks noGrp="1" noChangeArrowheads="1"/>
          </p:cNvSpPr>
          <p:nvPr>
            <p:ph type="body" idx="1"/>
          </p:nvPr>
        </p:nvSpPr>
        <p:spPr/>
        <p:txBody>
          <a:bodyPr/>
          <a:lstStyle/>
          <a:p>
            <a:r>
              <a:rPr lang="en-US" smtClean="0"/>
              <a:t>Theories in which higher wages increase worker productivity by: </a:t>
            </a:r>
          </a:p>
          <a:p>
            <a:pPr lvl="1"/>
            <a:r>
              <a:rPr lang="en-US" smtClean="0"/>
              <a:t>attracting higher quality job applicants </a:t>
            </a:r>
          </a:p>
          <a:p>
            <a:pPr lvl="1"/>
            <a:r>
              <a:rPr lang="en-US" smtClean="0"/>
              <a:t>increasing worker effort, reducing “shirking”</a:t>
            </a:r>
          </a:p>
          <a:p>
            <a:pPr lvl="1"/>
            <a:r>
              <a:rPr lang="en-US" smtClean="0"/>
              <a:t>reducing turnover, which is costly to firms</a:t>
            </a:r>
          </a:p>
          <a:p>
            <a:pPr lvl="1"/>
            <a:r>
              <a:rPr lang="en-US" smtClean="0"/>
              <a:t>improving health of workers </a:t>
            </a:r>
            <a:br>
              <a:rPr lang="en-US" smtClean="0"/>
            </a:br>
            <a:r>
              <a:rPr lang="en-US" i="1" smtClean="0"/>
              <a:t>   (in developing countries) </a:t>
            </a:r>
          </a:p>
          <a:p>
            <a:r>
              <a:rPr lang="en-US" smtClean="0"/>
              <a:t>Firms willingly pay above-equilibrium wages to raise productivity.</a:t>
            </a:r>
          </a:p>
          <a:p>
            <a:r>
              <a:rPr lang="en-US" smtClean="0"/>
              <a:t>Result:  structural unemployment.</a:t>
            </a:r>
          </a:p>
        </p:txBody>
      </p:sp>
    </p:spTree>
    <p:extLst>
      <p:ext uri="{BB962C8B-B14F-4D97-AF65-F5344CB8AC3E}">
        <p14:creationId xmlns:p14="http://schemas.microsoft.com/office/powerpoint/2010/main" val="39985543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30">
                                            <p:txEl>
                                              <p:pRg st="0" end="0"/>
                                            </p:txEl>
                                          </p:spTgt>
                                        </p:tgtEl>
                                        <p:attrNameLst>
                                          <p:attrName>style.visibility</p:attrName>
                                        </p:attrNameLst>
                                      </p:cBhvr>
                                      <p:to>
                                        <p:strVal val="visible"/>
                                      </p:to>
                                    </p:set>
                                    <p:animEffect transition="in" filter="wipe(left)">
                                      <p:cBhvr>
                                        <p:cTn id="7" dur="500"/>
                                        <p:tgtEl>
                                          <p:spTgt spid="7783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7830">
                                            <p:txEl>
                                              <p:pRg st="1" end="1"/>
                                            </p:txEl>
                                          </p:spTgt>
                                        </p:tgtEl>
                                        <p:attrNameLst>
                                          <p:attrName>style.visibility</p:attrName>
                                        </p:attrNameLst>
                                      </p:cBhvr>
                                      <p:to>
                                        <p:strVal val="visible"/>
                                      </p:to>
                                    </p:set>
                                    <p:animEffect transition="in" filter="wipe(left)">
                                      <p:cBhvr>
                                        <p:cTn id="12" dur="500"/>
                                        <p:tgtEl>
                                          <p:spTgt spid="7783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7830">
                                            <p:txEl>
                                              <p:pRg st="2" end="2"/>
                                            </p:txEl>
                                          </p:spTgt>
                                        </p:tgtEl>
                                        <p:attrNameLst>
                                          <p:attrName>style.visibility</p:attrName>
                                        </p:attrNameLst>
                                      </p:cBhvr>
                                      <p:to>
                                        <p:strVal val="visible"/>
                                      </p:to>
                                    </p:set>
                                    <p:animEffect transition="in" filter="wipe(left)">
                                      <p:cBhvr>
                                        <p:cTn id="17" dur="500"/>
                                        <p:tgtEl>
                                          <p:spTgt spid="7783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7830">
                                            <p:txEl>
                                              <p:pRg st="3" end="3"/>
                                            </p:txEl>
                                          </p:spTgt>
                                        </p:tgtEl>
                                        <p:attrNameLst>
                                          <p:attrName>style.visibility</p:attrName>
                                        </p:attrNameLst>
                                      </p:cBhvr>
                                      <p:to>
                                        <p:strVal val="visible"/>
                                      </p:to>
                                    </p:set>
                                    <p:animEffect transition="in" filter="wipe(left)">
                                      <p:cBhvr>
                                        <p:cTn id="22" dur="500"/>
                                        <p:tgtEl>
                                          <p:spTgt spid="7783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7830">
                                            <p:txEl>
                                              <p:pRg st="4" end="4"/>
                                            </p:txEl>
                                          </p:spTgt>
                                        </p:tgtEl>
                                        <p:attrNameLst>
                                          <p:attrName>style.visibility</p:attrName>
                                        </p:attrNameLst>
                                      </p:cBhvr>
                                      <p:to>
                                        <p:strVal val="visible"/>
                                      </p:to>
                                    </p:set>
                                    <p:animEffect transition="in" filter="wipe(left)">
                                      <p:cBhvr>
                                        <p:cTn id="27" dur="500"/>
                                        <p:tgtEl>
                                          <p:spTgt spid="7783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7830">
                                            <p:txEl>
                                              <p:pRg st="5" end="5"/>
                                            </p:txEl>
                                          </p:spTgt>
                                        </p:tgtEl>
                                        <p:attrNameLst>
                                          <p:attrName>style.visibility</p:attrName>
                                        </p:attrNameLst>
                                      </p:cBhvr>
                                      <p:to>
                                        <p:strVal val="visible"/>
                                      </p:to>
                                    </p:set>
                                    <p:animEffect transition="in" filter="wipe(left)">
                                      <p:cBhvr>
                                        <p:cTn id="32" dur="500"/>
                                        <p:tgtEl>
                                          <p:spTgt spid="77830">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7830">
                                            <p:txEl>
                                              <p:pRg st="6" end="6"/>
                                            </p:txEl>
                                          </p:spTgt>
                                        </p:tgtEl>
                                        <p:attrNameLst>
                                          <p:attrName>style.visibility</p:attrName>
                                        </p:attrNameLst>
                                      </p:cBhvr>
                                      <p:to>
                                        <p:strVal val="visible"/>
                                      </p:to>
                                    </p:set>
                                    <p:animEffect transition="in" filter="wipe(left)">
                                      <p:cBhvr>
                                        <p:cTn id="37" dur="500"/>
                                        <p:tgtEl>
                                          <p:spTgt spid="7783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0"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Question for Discussion</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Use the material we’ve just covered to come up with a policy or policies </a:t>
            </a:r>
            <a:br>
              <a:rPr lang="en-US" dirty="0"/>
            </a:br>
            <a:r>
              <a:rPr lang="en-US" dirty="0"/>
              <a:t>to try to reduce the natural rate of unemployment. </a:t>
            </a:r>
          </a:p>
          <a:p>
            <a:pPr>
              <a:buClr>
                <a:schemeClr val="tx1">
                  <a:lumMod val="50000"/>
                  <a:lumOff val="50000"/>
                </a:schemeClr>
              </a:buClr>
            </a:pPr>
            <a:r>
              <a:rPr lang="en-US" dirty="0"/>
              <a:t>Note whether your policy targets frictional or structural unemployment.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27</a:t>
            </a:fld>
            <a:endParaRPr lang="en-US" sz="1600" dirty="0">
              <a:solidFill>
                <a:srgbClr val="006666"/>
              </a:solidFill>
              <a:cs typeface="Arial"/>
            </a:endParaRPr>
          </a:p>
        </p:txBody>
      </p:sp>
    </p:spTree>
    <p:extLst>
      <p:ext uri="{BB962C8B-B14F-4D97-AF65-F5344CB8AC3E}">
        <p14:creationId xmlns:p14="http://schemas.microsoft.com/office/powerpoint/2010/main" val="3893754203"/>
      </p:ext>
    </p:extLst>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2809720982"/>
              </p:ext>
            </p:extLst>
          </p:nvPr>
        </p:nvGraphicFramePr>
        <p:xfrm>
          <a:off x="530352" y="841248"/>
          <a:ext cx="8522208" cy="6016752"/>
        </p:xfrm>
        <a:graphic>
          <a:graphicData uri="http://schemas.openxmlformats.org/drawingml/2006/chart">
            <c:chart xmlns:c="http://schemas.openxmlformats.org/drawingml/2006/chart" xmlns:r="http://schemas.openxmlformats.org/officeDocument/2006/relationships" r:id="rId3"/>
          </a:graphicData>
        </a:graphic>
      </p:graphicFrame>
      <p:sp>
        <p:nvSpPr>
          <p:cNvPr id="53250" name="Title 1"/>
          <p:cNvSpPr>
            <a:spLocks noGrp="1"/>
          </p:cNvSpPr>
          <p:nvPr>
            <p:ph type="title"/>
          </p:nvPr>
        </p:nvSpPr>
        <p:spPr>
          <a:xfrm>
            <a:off x="466725" y="175265"/>
            <a:ext cx="8245475" cy="688975"/>
          </a:xfrm>
        </p:spPr>
        <p:txBody>
          <a:bodyPr/>
          <a:lstStyle/>
          <a:p>
            <a:pPr>
              <a:defRPr/>
            </a:pPr>
            <a:r>
              <a:rPr lang="en-US" sz="3000" dirty="0" smtClean="0">
                <a:solidFill>
                  <a:srgbClr val="336699"/>
                </a:solidFill>
                <a:latin typeface="+mj-lt"/>
              </a:rPr>
              <a:t>The Median Duration of Unemployment</a:t>
            </a:r>
            <a:endParaRPr lang="en-US" sz="2700" dirty="0" smtClean="0">
              <a:solidFill>
                <a:srgbClr val="336699"/>
              </a:solidFill>
              <a:latin typeface="+mj-lt"/>
            </a:endParaRPr>
          </a:p>
        </p:txBody>
      </p:sp>
      <p:sp>
        <p:nvSpPr>
          <p:cNvPr id="70659" name="Text Box 81"/>
          <p:cNvSpPr txBox="1">
            <a:spLocks noChangeArrowheads="1"/>
          </p:cNvSpPr>
          <p:nvPr/>
        </p:nvSpPr>
        <p:spPr bwMode="auto">
          <a:xfrm rot="-5400000">
            <a:off x="-765544" y="2912675"/>
            <a:ext cx="2131601"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smtClean="0">
                <a:solidFill>
                  <a:srgbClr val="000000"/>
                </a:solidFill>
              </a:rPr>
              <a:t>Weeks</a:t>
            </a:r>
            <a:endParaRPr lang="en-US" sz="2200" dirty="0">
              <a:solidFill>
                <a:srgbClr val="000000"/>
              </a:solidFill>
            </a:endParaRPr>
          </a:p>
        </p:txBody>
      </p:sp>
      <p:sp>
        <p:nvSpPr>
          <p:cNvPr id="8" name="Text Box 3"/>
          <p:cNvSpPr txBox="1">
            <a:spLocks noChangeArrowheads="1"/>
          </p:cNvSpPr>
          <p:nvPr/>
        </p:nvSpPr>
        <p:spPr bwMode="auto">
          <a:xfrm>
            <a:off x="2419762" y="937586"/>
            <a:ext cx="5367644" cy="1200329"/>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smtClean="0">
                <a:solidFill>
                  <a:srgbClr val="000000"/>
                </a:solidFill>
              </a:rPr>
              <a:t>The duration of unemployment typically rises in recessions—but its rise in 2008</a:t>
            </a:r>
            <a:r>
              <a:rPr lang="en-US" sz="2400" dirty="0" smtClean="0">
                <a:solidFill>
                  <a:srgbClr val="000000"/>
                </a:solidFill>
                <a:latin typeface="Arial"/>
                <a:cs typeface="Arial"/>
              </a:rPr>
              <a:t>–</a:t>
            </a:r>
            <a:r>
              <a:rPr lang="en-US" sz="2400" dirty="0" smtClean="0">
                <a:solidFill>
                  <a:srgbClr val="000000"/>
                </a:solidFill>
              </a:rPr>
              <a:t>2010 is unprecedented.</a:t>
            </a:r>
            <a:endParaRPr lang="en-US" sz="2400" dirty="0">
              <a:solidFill>
                <a:srgbClr val="000000"/>
              </a:solidFill>
            </a:endParaRPr>
          </a:p>
        </p:txBody>
      </p:sp>
    </p:spTree>
    <p:extLst>
      <p:ext uri="{BB962C8B-B14F-4D97-AF65-F5344CB8AC3E}">
        <p14:creationId xmlns:p14="http://schemas.microsoft.com/office/powerpoint/2010/main" val="384616696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Natural rate of unemployment</a:t>
            </a:r>
          </a:p>
        </p:txBody>
      </p:sp>
      <p:sp>
        <p:nvSpPr>
          <p:cNvPr id="26627" name="Rectangle 3"/>
          <p:cNvSpPr>
            <a:spLocks noGrp="1" noChangeArrowheads="1"/>
          </p:cNvSpPr>
          <p:nvPr>
            <p:ph type="body" idx="1"/>
          </p:nvPr>
        </p:nvSpPr>
        <p:spPr/>
        <p:txBody>
          <a:bodyPr/>
          <a:lstStyle/>
          <a:p>
            <a:r>
              <a:rPr lang="en-US" b="1" dirty="0" smtClean="0">
                <a:solidFill>
                  <a:srgbClr val="CC0000"/>
                </a:solidFill>
              </a:rPr>
              <a:t>Natural rate of unemployment</a:t>
            </a:r>
            <a:r>
              <a:rPr lang="en-US" dirty="0" smtClean="0"/>
              <a:t>:  </a:t>
            </a:r>
            <a:br>
              <a:rPr lang="en-US" dirty="0" smtClean="0"/>
            </a:br>
            <a:r>
              <a:rPr lang="en-US" dirty="0" smtClean="0"/>
              <a:t>The average rate of unemployment around which the economy fluctuates. </a:t>
            </a:r>
          </a:p>
          <a:p>
            <a:r>
              <a:rPr lang="en-US" dirty="0" smtClean="0"/>
              <a:t>In a recession, the actual unemployment rate rises above the natural rate. </a:t>
            </a:r>
          </a:p>
          <a:p>
            <a:r>
              <a:rPr lang="en-US" dirty="0" smtClean="0"/>
              <a:t>In a boom, the actual unemployment rate falls below the natural rate.  </a:t>
            </a:r>
          </a:p>
        </p:txBody>
      </p:sp>
    </p:spTree>
    <p:extLst>
      <p:ext uri="{BB962C8B-B14F-4D97-AF65-F5344CB8AC3E}">
        <p14:creationId xmlns:p14="http://schemas.microsoft.com/office/powerpoint/2010/main" val="267959844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5" name="Chart 4"/>
          <p:cNvGraphicFramePr>
            <a:graphicFrameLocks noGrp="1"/>
          </p:cNvGraphicFramePr>
          <p:nvPr>
            <p:extLst>
              <p:ext uri="{D42A27DB-BD31-4B8C-83A1-F6EECF244321}">
                <p14:modId xmlns:p14="http://schemas.microsoft.com/office/powerpoint/2010/main" val="3683455211"/>
              </p:ext>
            </p:extLst>
          </p:nvPr>
        </p:nvGraphicFramePr>
        <p:xfrm>
          <a:off x="83128" y="564266"/>
          <a:ext cx="9060872" cy="6293734"/>
        </p:xfrm>
        <a:graphic>
          <a:graphicData uri="http://schemas.openxmlformats.org/drawingml/2006/chart">
            <c:chart xmlns:c="http://schemas.openxmlformats.org/drawingml/2006/chart" xmlns:r="http://schemas.openxmlformats.org/officeDocument/2006/relationships" r:id="rId3"/>
          </a:graphicData>
        </a:graphic>
      </p:graphicFrame>
      <p:sp>
        <p:nvSpPr>
          <p:cNvPr id="61443" name="Title 1"/>
          <p:cNvSpPr>
            <a:spLocks noGrp="1"/>
          </p:cNvSpPr>
          <p:nvPr>
            <p:ph type="title"/>
          </p:nvPr>
        </p:nvSpPr>
        <p:spPr>
          <a:xfrm>
            <a:off x="368300" y="222890"/>
            <a:ext cx="8502650" cy="887412"/>
          </a:xfrm>
        </p:spPr>
        <p:txBody>
          <a:bodyPr/>
          <a:lstStyle/>
          <a:p>
            <a:r>
              <a:rPr lang="en-US" sz="2600" dirty="0" smtClean="0">
                <a:solidFill>
                  <a:srgbClr val="336699"/>
                </a:solidFill>
              </a:rPr>
              <a:t>TREND:  </a:t>
            </a:r>
            <a:r>
              <a:rPr lang="en-US" sz="2900" dirty="0" smtClean="0">
                <a:solidFill>
                  <a:srgbClr val="336699"/>
                </a:solidFill>
              </a:rPr>
              <a:t>The natural rate rises over 1960</a:t>
            </a:r>
            <a:r>
              <a:rPr lang="en-US" sz="3200" dirty="0">
                <a:solidFill>
                  <a:srgbClr val="336699"/>
                </a:solidFill>
                <a:latin typeface="Arial"/>
              </a:rPr>
              <a:t>–</a:t>
            </a:r>
            <a:r>
              <a:rPr lang="en-US" sz="2900" dirty="0" smtClean="0">
                <a:solidFill>
                  <a:srgbClr val="336699"/>
                </a:solidFill>
              </a:rPr>
              <a:t>84, then falls over 1985</a:t>
            </a:r>
            <a:r>
              <a:rPr lang="en-US" sz="3200" dirty="0">
                <a:solidFill>
                  <a:srgbClr val="336699"/>
                </a:solidFill>
                <a:latin typeface="Arial"/>
              </a:rPr>
              <a:t>–</a:t>
            </a:r>
            <a:r>
              <a:rPr lang="en-US" sz="2900" dirty="0" smtClean="0">
                <a:solidFill>
                  <a:srgbClr val="336699"/>
                </a:solidFill>
              </a:rPr>
              <a:t>2005</a:t>
            </a:r>
          </a:p>
        </p:txBody>
      </p:sp>
    </p:spTree>
    <p:extLst>
      <p:ext uri="{BB962C8B-B14F-4D97-AF65-F5344CB8AC3E}">
        <p14:creationId xmlns:p14="http://schemas.microsoft.com/office/powerpoint/2010/main" val="2569378250"/>
      </p:ext>
    </p:extLst>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28" name="Chart 27"/>
          <p:cNvGraphicFramePr>
            <a:graphicFrameLocks noGrp="1"/>
          </p:cNvGraphicFramePr>
          <p:nvPr>
            <p:extLst>
              <p:ext uri="{D42A27DB-BD31-4B8C-83A1-F6EECF244321}">
                <p14:modId xmlns:p14="http://schemas.microsoft.com/office/powerpoint/2010/main" val="250933444"/>
              </p:ext>
            </p:extLst>
          </p:nvPr>
        </p:nvGraphicFramePr>
        <p:xfrm>
          <a:off x="0" y="1152144"/>
          <a:ext cx="9144000" cy="5705856"/>
        </p:xfrm>
        <a:graphic>
          <a:graphicData uri="http://schemas.openxmlformats.org/drawingml/2006/chart">
            <c:chart xmlns:c="http://schemas.openxmlformats.org/drawingml/2006/chart" xmlns:r="http://schemas.openxmlformats.org/officeDocument/2006/relationships" r:id="rId3"/>
          </a:graphicData>
        </a:graphic>
      </p:graphicFrame>
      <p:sp>
        <p:nvSpPr>
          <p:cNvPr id="63491" name="Title 1"/>
          <p:cNvSpPr>
            <a:spLocks noGrp="1"/>
          </p:cNvSpPr>
          <p:nvPr>
            <p:ph type="title"/>
          </p:nvPr>
        </p:nvSpPr>
        <p:spPr>
          <a:xfrm>
            <a:off x="466725" y="222890"/>
            <a:ext cx="8245475" cy="887412"/>
          </a:xfrm>
        </p:spPr>
        <p:txBody>
          <a:bodyPr/>
          <a:lstStyle/>
          <a:p>
            <a:r>
              <a:rPr lang="en-US" sz="2400" smtClean="0">
                <a:solidFill>
                  <a:srgbClr val="336699"/>
                </a:solidFill>
              </a:rPr>
              <a:t>EXPLAINING THE TREND:</a:t>
            </a:r>
            <a:br>
              <a:rPr lang="en-US" sz="2400" smtClean="0">
                <a:solidFill>
                  <a:srgbClr val="336699"/>
                </a:solidFill>
              </a:rPr>
            </a:br>
            <a:r>
              <a:rPr lang="en-US" sz="3000" smtClean="0">
                <a:solidFill>
                  <a:srgbClr val="336699"/>
                </a:solidFill>
              </a:rPr>
              <a:t>The minimum wage</a:t>
            </a:r>
          </a:p>
        </p:txBody>
      </p:sp>
      <p:grpSp>
        <p:nvGrpSpPr>
          <p:cNvPr id="2" name="Group 57"/>
          <p:cNvGrpSpPr>
            <a:grpSpLocks/>
          </p:cNvGrpSpPr>
          <p:nvPr/>
        </p:nvGrpSpPr>
        <p:grpSpPr bwMode="auto">
          <a:xfrm rot="-294782">
            <a:off x="1032453" y="2331954"/>
            <a:ext cx="7375525" cy="1497012"/>
            <a:chOff x="1108076" y="2163763"/>
            <a:chExt cx="7502525" cy="1166813"/>
          </a:xfrm>
        </p:grpSpPr>
        <p:sp>
          <p:nvSpPr>
            <p:cNvPr id="63494" name="Freeform 14"/>
            <p:cNvSpPr>
              <a:spLocks/>
            </p:cNvSpPr>
            <p:nvPr/>
          </p:nvSpPr>
          <p:spPr bwMode="auto">
            <a:xfrm>
              <a:off x="1108076" y="2293938"/>
              <a:ext cx="474663" cy="90488"/>
            </a:xfrm>
            <a:custGeom>
              <a:avLst/>
              <a:gdLst>
                <a:gd name="T0" fmla="*/ 2147483647 w 4985"/>
                <a:gd name="T1" fmla="*/ 2147483647 h 953"/>
                <a:gd name="T2" fmla="*/ 2147483647 w 4985"/>
                <a:gd name="T3" fmla="*/ 2147483647 h 953"/>
                <a:gd name="T4" fmla="*/ 2147483647 w 4985"/>
                <a:gd name="T5" fmla="*/ 2147483647 h 953"/>
                <a:gd name="T6" fmla="*/ 2147483647 w 4985"/>
                <a:gd name="T7" fmla="*/ 2147483647 h 953"/>
                <a:gd name="T8" fmla="*/ 2147483647 w 4985"/>
                <a:gd name="T9" fmla="*/ 2147483647 h 953"/>
                <a:gd name="T10" fmla="*/ 2147483647 w 4985"/>
                <a:gd name="T11" fmla="*/ 2147483647 h 953"/>
                <a:gd name="T12" fmla="*/ 2147483647 w 4985"/>
                <a:gd name="T13" fmla="*/ 2147483647 h 953"/>
                <a:gd name="T14" fmla="*/ 2147483647 w 4985"/>
                <a:gd name="T15" fmla="*/ 2147483647 h 953"/>
                <a:gd name="T16" fmla="*/ 2147483647 w 4985"/>
                <a:gd name="T17" fmla="*/ 2147483647 h 953"/>
                <a:gd name="T18" fmla="*/ 2147483647 w 4985"/>
                <a:gd name="T19" fmla="*/ 2147483647 h 953"/>
                <a:gd name="T20" fmla="*/ 2147483647 w 4985"/>
                <a:gd name="T21" fmla="*/ 2147483647 h 953"/>
                <a:gd name="T22" fmla="*/ 2147483647 w 4985"/>
                <a:gd name="T23" fmla="*/ 2147483647 h 953"/>
                <a:gd name="T24" fmla="*/ 2147483647 w 4985"/>
                <a:gd name="T25" fmla="*/ 2147483647 h 953"/>
                <a:gd name="T26" fmla="*/ 2147483647 w 4985"/>
                <a:gd name="T27" fmla="*/ 2147483647 h 953"/>
                <a:gd name="T28" fmla="*/ 2147483647 w 4985"/>
                <a:gd name="T29" fmla="*/ 2147483647 h 953"/>
                <a:gd name="T30" fmla="*/ 2147483647 w 4985"/>
                <a:gd name="T31" fmla="*/ 2147483647 h 953"/>
                <a:gd name="T32" fmla="*/ 2147483647 w 4985"/>
                <a:gd name="T33" fmla="*/ 2147483647 h 953"/>
                <a:gd name="T34" fmla="*/ 2147483647 w 4985"/>
                <a:gd name="T35" fmla="*/ 2147483647 h 953"/>
                <a:gd name="T36" fmla="*/ 2147483647 w 4985"/>
                <a:gd name="T37" fmla="*/ 2147483647 h 953"/>
                <a:gd name="T38" fmla="*/ 2147483647 w 4985"/>
                <a:gd name="T39" fmla="*/ 2147483647 h 953"/>
                <a:gd name="T40" fmla="*/ 2147483647 w 4985"/>
                <a:gd name="T41" fmla="*/ 2147483647 h 953"/>
                <a:gd name="T42" fmla="*/ 2147483647 w 4985"/>
                <a:gd name="T43" fmla="*/ 2147483647 h 953"/>
                <a:gd name="T44" fmla="*/ 2147483647 w 4985"/>
                <a:gd name="T45" fmla="*/ 2147483647 h 953"/>
                <a:gd name="T46" fmla="*/ 2147483647 w 4985"/>
                <a:gd name="T47" fmla="*/ 2147483647 h 953"/>
                <a:gd name="T48" fmla="*/ 2147483647 w 4985"/>
                <a:gd name="T49" fmla="*/ 2147483647 h 953"/>
                <a:gd name="T50" fmla="*/ 2147483647 w 4985"/>
                <a:gd name="T51" fmla="*/ 2147483647 h 953"/>
                <a:gd name="T52" fmla="*/ 2147483647 w 4985"/>
                <a:gd name="T53" fmla="*/ 2147483647 h 953"/>
                <a:gd name="T54" fmla="*/ 2147483647 w 4985"/>
                <a:gd name="T55" fmla="*/ 2147483647 h 953"/>
                <a:gd name="T56" fmla="*/ 2147483647 w 4985"/>
                <a:gd name="T57" fmla="*/ 2147483647 h 953"/>
                <a:gd name="T58" fmla="*/ 2147483647 w 4985"/>
                <a:gd name="T59" fmla="*/ 2147483647 h 953"/>
                <a:gd name="T60" fmla="*/ 2147483647 w 4985"/>
                <a:gd name="T61" fmla="*/ 2147483647 h 953"/>
                <a:gd name="T62" fmla="*/ 2147483647 w 4985"/>
                <a:gd name="T63" fmla="*/ 2147483647 h 953"/>
                <a:gd name="T64" fmla="*/ 2147483647 w 4985"/>
                <a:gd name="T65" fmla="*/ 2147483647 h 953"/>
                <a:gd name="T66" fmla="*/ 2147483647 w 4985"/>
                <a:gd name="T67" fmla="*/ 2147483647 h 953"/>
                <a:gd name="T68" fmla="*/ 2147483647 w 4985"/>
                <a:gd name="T69" fmla="*/ 2147483647 h 953"/>
                <a:gd name="T70" fmla="*/ 2147483647 w 4985"/>
                <a:gd name="T71" fmla="*/ 2147483647 h 953"/>
                <a:gd name="T72" fmla="*/ 2147483647 w 4985"/>
                <a:gd name="T73" fmla="*/ 2147483647 h 953"/>
                <a:gd name="T74" fmla="*/ 2147483647 w 4985"/>
                <a:gd name="T75" fmla="*/ 2147483647 h 953"/>
                <a:gd name="T76" fmla="*/ 2147483647 w 4985"/>
                <a:gd name="T77" fmla="*/ 2147483647 h 953"/>
                <a:gd name="T78" fmla="*/ 2147483647 w 4985"/>
                <a:gd name="T79" fmla="*/ 2147483647 h 953"/>
                <a:gd name="T80" fmla="*/ 2147483647 w 4985"/>
                <a:gd name="T81" fmla="*/ 2147483647 h 953"/>
                <a:gd name="T82" fmla="*/ 2147483647 w 4985"/>
                <a:gd name="T83" fmla="*/ 2147483647 h 953"/>
                <a:gd name="T84" fmla="*/ 2147483647 w 4985"/>
                <a:gd name="T85" fmla="*/ 2147483647 h 953"/>
                <a:gd name="T86" fmla="*/ 2147483647 w 4985"/>
                <a:gd name="T87" fmla="*/ 2147483647 h 953"/>
                <a:gd name="T88" fmla="*/ 2147483647 w 4985"/>
                <a:gd name="T89" fmla="*/ 2147483647 h 953"/>
                <a:gd name="T90" fmla="*/ 2147483647 w 4985"/>
                <a:gd name="T91" fmla="*/ 2147483647 h 953"/>
                <a:gd name="T92" fmla="*/ 2147483647 w 4985"/>
                <a:gd name="T93" fmla="*/ 2147483647 h 953"/>
                <a:gd name="T94" fmla="*/ 2147483647 w 4985"/>
                <a:gd name="T95" fmla="*/ 2147483647 h 953"/>
                <a:gd name="T96" fmla="*/ 2147483647 w 4985"/>
                <a:gd name="T97" fmla="*/ 2147483647 h 953"/>
                <a:gd name="T98" fmla="*/ 2147483647 w 4985"/>
                <a:gd name="T99" fmla="*/ 2147483647 h 953"/>
                <a:gd name="T100" fmla="*/ 2147483647 w 4985"/>
                <a:gd name="T101" fmla="*/ 2147483647 h 953"/>
                <a:gd name="T102" fmla="*/ 2147483647 w 4985"/>
                <a:gd name="T103" fmla="*/ 2147483647 h 953"/>
                <a:gd name="T104" fmla="*/ 2147483647 w 4985"/>
                <a:gd name="T105" fmla="*/ 2147483647 h 95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4985"/>
                <a:gd name="T160" fmla="*/ 0 h 953"/>
                <a:gd name="T161" fmla="*/ 4985 w 4985"/>
                <a:gd name="T162" fmla="*/ 953 h 95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4985" h="953">
                  <a:moveTo>
                    <a:pt x="59" y="821"/>
                  </a:moveTo>
                  <a:lnTo>
                    <a:pt x="171" y="805"/>
                  </a:lnTo>
                  <a:lnTo>
                    <a:pt x="266" y="789"/>
                  </a:lnTo>
                  <a:lnTo>
                    <a:pt x="362" y="773"/>
                  </a:lnTo>
                  <a:lnTo>
                    <a:pt x="352" y="776"/>
                  </a:lnTo>
                  <a:lnTo>
                    <a:pt x="448" y="744"/>
                  </a:lnTo>
                  <a:cubicBezTo>
                    <a:pt x="451" y="743"/>
                    <a:pt x="455" y="742"/>
                    <a:pt x="458" y="741"/>
                  </a:cubicBezTo>
                  <a:lnTo>
                    <a:pt x="554" y="725"/>
                  </a:lnTo>
                  <a:lnTo>
                    <a:pt x="650" y="709"/>
                  </a:lnTo>
                  <a:lnTo>
                    <a:pt x="763" y="693"/>
                  </a:lnTo>
                  <a:lnTo>
                    <a:pt x="858" y="677"/>
                  </a:lnTo>
                  <a:lnTo>
                    <a:pt x="954" y="661"/>
                  </a:lnTo>
                  <a:lnTo>
                    <a:pt x="1050" y="645"/>
                  </a:lnTo>
                  <a:lnTo>
                    <a:pt x="1146" y="629"/>
                  </a:lnTo>
                  <a:lnTo>
                    <a:pt x="1251" y="599"/>
                  </a:lnTo>
                  <a:lnTo>
                    <a:pt x="1354" y="581"/>
                  </a:lnTo>
                  <a:lnTo>
                    <a:pt x="1450" y="565"/>
                  </a:lnTo>
                  <a:lnTo>
                    <a:pt x="1546" y="549"/>
                  </a:lnTo>
                  <a:lnTo>
                    <a:pt x="1642" y="533"/>
                  </a:lnTo>
                  <a:lnTo>
                    <a:pt x="1755" y="517"/>
                  </a:lnTo>
                  <a:lnTo>
                    <a:pt x="1850" y="501"/>
                  </a:lnTo>
                  <a:lnTo>
                    <a:pt x="1946" y="485"/>
                  </a:lnTo>
                  <a:lnTo>
                    <a:pt x="2042" y="469"/>
                  </a:lnTo>
                  <a:lnTo>
                    <a:pt x="2138" y="453"/>
                  </a:lnTo>
                  <a:lnTo>
                    <a:pt x="2234" y="437"/>
                  </a:lnTo>
                  <a:lnTo>
                    <a:pt x="2347" y="421"/>
                  </a:lnTo>
                  <a:lnTo>
                    <a:pt x="2442" y="405"/>
                  </a:lnTo>
                  <a:lnTo>
                    <a:pt x="2538" y="389"/>
                  </a:lnTo>
                  <a:lnTo>
                    <a:pt x="2634" y="373"/>
                  </a:lnTo>
                  <a:lnTo>
                    <a:pt x="2730" y="357"/>
                  </a:lnTo>
                  <a:lnTo>
                    <a:pt x="2843" y="341"/>
                  </a:lnTo>
                  <a:lnTo>
                    <a:pt x="2938" y="325"/>
                  </a:lnTo>
                  <a:lnTo>
                    <a:pt x="3034" y="309"/>
                  </a:lnTo>
                  <a:lnTo>
                    <a:pt x="3130" y="293"/>
                  </a:lnTo>
                  <a:lnTo>
                    <a:pt x="3226" y="277"/>
                  </a:lnTo>
                  <a:lnTo>
                    <a:pt x="3322" y="261"/>
                  </a:lnTo>
                  <a:lnTo>
                    <a:pt x="3435" y="245"/>
                  </a:lnTo>
                  <a:lnTo>
                    <a:pt x="3530" y="229"/>
                  </a:lnTo>
                  <a:lnTo>
                    <a:pt x="3626" y="213"/>
                  </a:lnTo>
                  <a:lnTo>
                    <a:pt x="3722" y="197"/>
                  </a:lnTo>
                  <a:lnTo>
                    <a:pt x="3818" y="181"/>
                  </a:lnTo>
                  <a:lnTo>
                    <a:pt x="3931" y="165"/>
                  </a:lnTo>
                  <a:lnTo>
                    <a:pt x="4026" y="149"/>
                  </a:lnTo>
                  <a:lnTo>
                    <a:pt x="4122" y="133"/>
                  </a:lnTo>
                  <a:lnTo>
                    <a:pt x="4218" y="117"/>
                  </a:lnTo>
                  <a:lnTo>
                    <a:pt x="4314" y="101"/>
                  </a:lnTo>
                  <a:lnTo>
                    <a:pt x="4427" y="85"/>
                  </a:lnTo>
                  <a:lnTo>
                    <a:pt x="4522" y="69"/>
                  </a:lnTo>
                  <a:lnTo>
                    <a:pt x="4618" y="53"/>
                  </a:lnTo>
                  <a:lnTo>
                    <a:pt x="4714" y="37"/>
                  </a:lnTo>
                  <a:lnTo>
                    <a:pt x="4810" y="21"/>
                  </a:lnTo>
                  <a:lnTo>
                    <a:pt x="4906" y="5"/>
                  </a:lnTo>
                  <a:cubicBezTo>
                    <a:pt x="4941" y="0"/>
                    <a:pt x="4974" y="23"/>
                    <a:pt x="4980" y="58"/>
                  </a:cubicBezTo>
                  <a:cubicBezTo>
                    <a:pt x="4985" y="93"/>
                    <a:pt x="4962" y="126"/>
                    <a:pt x="4927" y="132"/>
                  </a:cubicBezTo>
                  <a:lnTo>
                    <a:pt x="4831" y="148"/>
                  </a:lnTo>
                  <a:lnTo>
                    <a:pt x="4735" y="164"/>
                  </a:lnTo>
                  <a:lnTo>
                    <a:pt x="4639" y="180"/>
                  </a:lnTo>
                  <a:lnTo>
                    <a:pt x="4543" y="196"/>
                  </a:lnTo>
                  <a:lnTo>
                    <a:pt x="4446" y="212"/>
                  </a:lnTo>
                  <a:lnTo>
                    <a:pt x="4335" y="228"/>
                  </a:lnTo>
                  <a:lnTo>
                    <a:pt x="4239" y="244"/>
                  </a:lnTo>
                  <a:lnTo>
                    <a:pt x="4143" y="260"/>
                  </a:lnTo>
                  <a:lnTo>
                    <a:pt x="4047" y="276"/>
                  </a:lnTo>
                  <a:lnTo>
                    <a:pt x="3950" y="292"/>
                  </a:lnTo>
                  <a:lnTo>
                    <a:pt x="3839" y="308"/>
                  </a:lnTo>
                  <a:lnTo>
                    <a:pt x="3743" y="324"/>
                  </a:lnTo>
                  <a:lnTo>
                    <a:pt x="3647" y="340"/>
                  </a:lnTo>
                  <a:lnTo>
                    <a:pt x="3551" y="356"/>
                  </a:lnTo>
                  <a:lnTo>
                    <a:pt x="3454" y="372"/>
                  </a:lnTo>
                  <a:lnTo>
                    <a:pt x="3343" y="388"/>
                  </a:lnTo>
                  <a:lnTo>
                    <a:pt x="3247" y="404"/>
                  </a:lnTo>
                  <a:lnTo>
                    <a:pt x="3151" y="420"/>
                  </a:lnTo>
                  <a:lnTo>
                    <a:pt x="3055" y="436"/>
                  </a:lnTo>
                  <a:lnTo>
                    <a:pt x="2959" y="452"/>
                  </a:lnTo>
                  <a:lnTo>
                    <a:pt x="2862" y="468"/>
                  </a:lnTo>
                  <a:lnTo>
                    <a:pt x="2751" y="484"/>
                  </a:lnTo>
                  <a:lnTo>
                    <a:pt x="2655" y="500"/>
                  </a:lnTo>
                  <a:lnTo>
                    <a:pt x="2559" y="516"/>
                  </a:lnTo>
                  <a:lnTo>
                    <a:pt x="2463" y="532"/>
                  </a:lnTo>
                  <a:lnTo>
                    <a:pt x="2366" y="548"/>
                  </a:lnTo>
                  <a:lnTo>
                    <a:pt x="2255" y="564"/>
                  </a:lnTo>
                  <a:lnTo>
                    <a:pt x="2159" y="580"/>
                  </a:lnTo>
                  <a:lnTo>
                    <a:pt x="2063" y="596"/>
                  </a:lnTo>
                  <a:lnTo>
                    <a:pt x="1967" y="612"/>
                  </a:lnTo>
                  <a:lnTo>
                    <a:pt x="1871" y="628"/>
                  </a:lnTo>
                  <a:lnTo>
                    <a:pt x="1774" y="644"/>
                  </a:lnTo>
                  <a:lnTo>
                    <a:pt x="1663" y="660"/>
                  </a:lnTo>
                  <a:lnTo>
                    <a:pt x="1567" y="676"/>
                  </a:lnTo>
                  <a:lnTo>
                    <a:pt x="1471" y="692"/>
                  </a:lnTo>
                  <a:lnTo>
                    <a:pt x="1375" y="708"/>
                  </a:lnTo>
                  <a:lnTo>
                    <a:pt x="1286" y="722"/>
                  </a:lnTo>
                  <a:lnTo>
                    <a:pt x="1167" y="756"/>
                  </a:lnTo>
                  <a:lnTo>
                    <a:pt x="1071" y="772"/>
                  </a:lnTo>
                  <a:lnTo>
                    <a:pt x="975" y="788"/>
                  </a:lnTo>
                  <a:lnTo>
                    <a:pt x="879" y="804"/>
                  </a:lnTo>
                  <a:lnTo>
                    <a:pt x="782" y="820"/>
                  </a:lnTo>
                  <a:lnTo>
                    <a:pt x="671" y="836"/>
                  </a:lnTo>
                  <a:lnTo>
                    <a:pt x="575" y="852"/>
                  </a:lnTo>
                  <a:lnTo>
                    <a:pt x="479" y="868"/>
                  </a:lnTo>
                  <a:lnTo>
                    <a:pt x="489" y="865"/>
                  </a:lnTo>
                  <a:lnTo>
                    <a:pt x="393" y="897"/>
                  </a:lnTo>
                  <a:cubicBezTo>
                    <a:pt x="390" y="898"/>
                    <a:pt x="386" y="899"/>
                    <a:pt x="383" y="900"/>
                  </a:cubicBezTo>
                  <a:lnTo>
                    <a:pt x="287" y="916"/>
                  </a:lnTo>
                  <a:lnTo>
                    <a:pt x="190" y="932"/>
                  </a:lnTo>
                  <a:lnTo>
                    <a:pt x="78" y="948"/>
                  </a:lnTo>
                  <a:cubicBezTo>
                    <a:pt x="43" y="953"/>
                    <a:pt x="10" y="929"/>
                    <a:pt x="5" y="894"/>
                  </a:cubicBezTo>
                  <a:cubicBezTo>
                    <a:pt x="0" y="859"/>
                    <a:pt x="24" y="826"/>
                    <a:pt x="59" y="821"/>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5" name="Freeform 15"/>
            <p:cNvSpPr>
              <a:spLocks/>
            </p:cNvSpPr>
            <p:nvPr/>
          </p:nvSpPr>
          <p:spPr bwMode="auto">
            <a:xfrm>
              <a:off x="1570038" y="2233613"/>
              <a:ext cx="474663" cy="73025"/>
            </a:xfrm>
            <a:custGeom>
              <a:avLst/>
              <a:gdLst>
                <a:gd name="T0" fmla="*/ 2147483647 w 4985"/>
                <a:gd name="T1" fmla="*/ 2147483647 h 761"/>
                <a:gd name="T2" fmla="*/ 2147483647 w 4985"/>
                <a:gd name="T3" fmla="*/ 2147483647 h 761"/>
                <a:gd name="T4" fmla="*/ 2147483647 w 4985"/>
                <a:gd name="T5" fmla="*/ 2147483647 h 761"/>
                <a:gd name="T6" fmla="*/ 2147483647 w 4985"/>
                <a:gd name="T7" fmla="*/ 2147483647 h 761"/>
                <a:gd name="T8" fmla="*/ 2147483647 w 4985"/>
                <a:gd name="T9" fmla="*/ 2147483647 h 761"/>
                <a:gd name="T10" fmla="*/ 2147483647 w 4985"/>
                <a:gd name="T11" fmla="*/ 2147483647 h 761"/>
                <a:gd name="T12" fmla="*/ 2147483647 w 4985"/>
                <a:gd name="T13" fmla="*/ 2147483647 h 761"/>
                <a:gd name="T14" fmla="*/ 2147483647 w 4985"/>
                <a:gd name="T15" fmla="*/ 2147483647 h 761"/>
                <a:gd name="T16" fmla="*/ 2147483647 w 4985"/>
                <a:gd name="T17" fmla="*/ 2147483647 h 761"/>
                <a:gd name="T18" fmla="*/ 2147483647 w 4985"/>
                <a:gd name="T19" fmla="*/ 2147483647 h 761"/>
                <a:gd name="T20" fmla="*/ 2147483647 w 4985"/>
                <a:gd name="T21" fmla="*/ 2147483647 h 761"/>
                <a:gd name="T22" fmla="*/ 2147483647 w 4985"/>
                <a:gd name="T23" fmla="*/ 2147483647 h 761"/>
                <a:gd name="T24" fmla="*/ 2147483647 w 4985"/>
                <a:gd name="T25" fmla="*/ 2147483647 h 761"/>
                <a:gd name="T26" fmla="*/ 2147483647 w 4985"/>
                <a:gd name="T27" fmla="*/ 2147483647 h 761"/>
                <a:gd name="T28" fmla="*/ 2147483647 w 4985"/>
                <a:gd name="T29" fmla="*/ 2147483647 h 761"/>
                <a:gd name="T30" fmla="*/ 2147483647 w 4985"/>
                <a:gd name="T31" fmla="*/ 2147483647 h 761"/>
                <a:gd name="T32" fmla="*/ 2147483647 w 4985"/>
                <a:gd name="T33" fmla="*/ 2147483647 h 761"/>
                <a:gd name="T34" fmla="*/ 2147483647 w 4985"/>
                <a:gd name="T35" fmla="*/ 2147483647 h 761"/>
                <a:gd name="T36" fmla="*/ 2147483647 w 4985"/>
                <a:gd name="T37" fmla="*/ 2147483647 h 761"/>
                <a:gd name="T38" fmla="*/ 2147483647 w 4985"/>
                <a:gd name="T39" fmla="*/ 2147483647 h 761"/>
                <a:gd name="T40" fmla="*/ 2147483647 w 4985"/>
                <a:gd name="T41" fmla="*/ 2147483647 h 761"/>
                <a:gd name="T42" fmla="*/ 2147483647 w 4985"/>
                <a:gd name="T43" fmla="*/ 2147483647 h 761"/>
                <a:gd name="T44" fmla="*/ 2147483647 w 4985"/>
                <a:gd name="T45" fmla="*/ 2147483647 h 761"/>
                <a:gd name="T46" fmla="*/ 2147483647 w 4985"/>
                <a:gd name="T47" fmla="*/ 2147483647 h 761"/>
                <a:gd name="T48" fmla="*/ 2147483647 w 4985"/>
                <a:gd name="T49" fmla="*/ 2147483647 h 761"/>
                <a:gd name="T50" fmla="*/ 2147483647 w 4985"/>
                <a:gd name="T51" fmla="*/ 2147483647 h 761"/>
                <a:gd name="T52" fmla="*/ 2147483647 w 4985"/>
                <a:gd name="T53" fmla="*/ 2147483647 h 761"/>
                <a:gd name="T54" fmla="*/ 2147483647 w 4985"/>
                <a:gd name="T55" fmla="*/ 2147483647 h 761"/>
                <a:gd name="T56" fmla="*/ 2147483647 w 4985"/>
                <a:gd name="T57" fmla="*/ 2147483647 h 761"/>
                <a:gd name="T58" fmla="*/ 2147483647 w 4985"/>
                <a:gd name="T59" fmla="*/ 2147483647 h 761"/>
                <a:gd name="T60" fmla="*/ 2147483647 w 4985"/>
                <a:gd name="T61" fmla="*/ 2147483647 h 761"/>
                <a:gd name="T62" fmla="*/ 2147483647 w 4985"/>
                <a:gd name="T63" fmla="*/ 2147483647 h 761"/>
                <a:gd name="T64" fmla="*/ 2147483647 w 4985"/>
                <a:gd name="T65" fmla="*/ 2147483647 h 761"/>
                <a:gd name="T66" fmla="*/ 2147483647 w 4985"/>
                <a:gd name="T67" fmla="*/ 2147483647 h 761"/>
                <a:gd name="T68" fmla="*/ 2147483647 w 4985"/>
                <a:gd name="T69" fmla="*/ 2147483647 h 761"/>
                <a:gd name="T70" fmla="*/ 2147483647 w 4985"/>
                <a:gd name="T71" fmla="*/ 2147483647 h 761"/>
                <a:gd name="T72" fmla="*/ 2147483647 w 4985"/>
                <a:gd name="T73" fmla="*/ 2147483647 h 761"/>
                <a:gd name="T74" fmla="*/ 2147483647 w 4985"/>
                <a:gd name="T75" fmla="*/ 2147483647 h 761"/>
                <a:gd name="T76" fmla="*/ 2147483647 w 4985"/>
                <a:gd name="T77" fmla="*/ 2147483647 h 761"/>
                <a:gd name="T78" fmla="*/ 2147483647 w 4985"/>
                <a:gd name="T79" fmla="*/ 2147483647 h 761"/>
                <a:gd name="T80" fmla="*/ 2147483647 w 4985"/>
                <a:gd name="T81" fmla="*/ 2147483647 h 761"/>
                <a:gd name="T82" fmla="*/ 2147483647 w 4985"/>
                <a:gd name="T83" fmla="*/ 2147483647 h 761"/>
                <a:gd name="T84" fmla="*/ 2147483647 w 4985"/>
                <a:gd name="T85" fmla="*/ 2147483647 h 761"/>
                <a:gd name="T86" fmla="*/ 2147483647 w 4985"/>
                <a:gd name="T87" fmla="*/ 2147483647 h 761"/>
                <a:gd name="T88" fmla="*/ 2147483647 w 4985"/>
                <a:gd name="T89" fmla="*/ 2147483647 h 761"/>
                <a:gd name="T90" fmla="*/ 2147483647 w 4985"/>
                <a:gd name="T91" fmla="*/ 2147483647 h 761"/>
                <a:gd name="T92" fmla="*/ 2147483647 w 4985"/>
                <a:gd name="T93" fmla="*/ 2147483647 h 761"/>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985"/>
                <a:gd name="T142" fmla="*/ 0 h 761"/>
                <a:gd name="T143" fmla="*/ 4985 w 4985"/>
                <a:gd name="T144" fmla="*/ 761 h 761"/>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985" h="761">
                  <a:moveTo>
                    <a:pt x="59" y="629"/>
                  </a:moveTo>
                  <a:lnTo>
                    <a:pt x="171" y="613"/>
                  </a:lnTo>
                  <a:lnTo>
                    <a:pt x="266" y="597"/>
                  </a:lnTo>
                  <a:lnTo>
                    <a:pt x="362" y="581"/>
                  </a:lnTo>
                  <a:cubicBezTo>
                    <a:pt x="365" y="581"/>
                    <a:pt x="369" y="580"/>
                    <a:pt x="372" y="580"/>
                  </a:cubicBezTo>
                  <a:lnTo>
                    <a:pt x="468" y="580"/>
                  </a:lnTo>
                  <a:lnTo>
                    <a:pt x="458" y="581"/>
                  </a:lnTo>
                  <a:lnTo>
                    <a:pt x="554" y="565"/>
                  </a:lnTo>
                  <a:lnTo>
                    <a:pt x="667" y="549"/>
                  </a:lnTo>
                  <a:lnTo>
                    <a:pt x="762" y="533"/>
                  </a:lnTo>
                  <a:lnTo>
                    <a:pt x="858" y="517"/>
                  </a:lnTo>
                  <a:lnTo>
                    <a:pt x="954" y="501"/>
                  </a:lnTo>
                  <a:lnTo>
                    <a:pt x="1050" y="485"/>
                  </a:lnTo>
                  <a:lnTo>
                    <a:pt x="1146" y="469"/>
                  </a:lnTo>
                  <a:cubicBezTo>
                    <a:pt x="1149" y="469"/>
                    <a:pt x="1153" y="468"/>
                    <a:pt x="1156" y="468"/>
                  </a:cubicBezTo>
                  <a:lnTo>
                    <a:pt x="1268" y="468"/>
                  </a:lnTo>
                  <a:lnTo>
                    <a:pt x="1258" y="469"/>
                  </a:lnTo>
                  <a:lnTo>
                    <a:pt x="1354" y="453"/>
                  </a:lnTo>
                  <a:lnTo>
                    <a:pt x="1450" y="437"/>
                  </a:lnTo>
                  <a:lnTo>
                    <a:pt x="1546" y="421"/>
                  </a:lnTo>
                  <a:lnTo>
                    <a:pt x="1642" y="405"/>
                  </a:lnTo>
                  <a:lnTo>
                    <a:pt x="1755" y="389"/>
                  </a:lnTo>
                  <a:cubicBezTo>
                    <a:pt x="1758" y="389"/>
                    <a:pt x="1761" y="388"/>
                    <a:pt x="1764" y="388"/>
                  </a:cubicBezTo>
                  <a:lnTo>
                    <a:pt x="1860" y="388"/>
                  </a:lnTo>
                  <a:lnTo>
                    <a:pt x="1850" y="389"/>
                  </a:lnTo>
                  <a:lnTo>
                    <a:pt x="1946" y="373"/>
                  </a:lnTo>
                  <a:lnTo>
                    <a:pt x="2042" y="357"/>
                  </a:lnTo>
                  <a:lnTo>
                    <a:pt x="2138" y="341"/>
                  </a:lnTo>
                  <a:lnTo>
                    <a:pt x="2234" y="325"/>
                  </a:lnTo>
                  <a:lnTo>
                    <a:pt x="2347" y="309"/>
                  </a:lnTo>
                  <a:cubicBezTo>
                    <a:pt x="2350" y="309"/>
                    <a:pt x="2353" y="308"/>
                    <a:pt x="2356" y="308"/>
                  </a:cubicBezTo>
                  <a:lnTo>
                    <a:pt x="2452" y="308"/>
                  </a:lnTo>
                  <a:lnTo>
                    <a:pt x="2442" y="309"/>
                  </a:lnTo>
                  <a:lnTo>
                    <a:pt x="2538" y="293"/>
                  </a:lnTo>
                  <a:lnTo>
                    <a:pt x="2634" y="277"/>
                  </a:lnTo>
                  <a:lnTo>
                    <a:pt x="2730" y="261"/>
                  </a:lnTo>
                  <a:lnTo>
                    <a:pt x="2843" y="245"/>
                  </a:lnTo>
                  <a:cubicBezTo>
                    <a:pt x="2846" y="245"/>
                    <a:pt x="2849" y="244"/>
                    <a:pt x="2852" y="244"/>
                  </a:cubicBezTo>
                  <a:lnTo>
                    <a:pt x="2948" y="244"/>
                  </a:lnTo>
                  <a:lnTo>
                    <a:pt x="2938" y="245"/>
                  </a:lnTo>
                  <a:lnTo>
                    <a:pt x="3034" y="229"/>
                  </a:lnTo>
                  <a:lnTo>
                    <a:pt x="3130" y="213"/>
                  </a:lnTo>
                  <a:lnTo>
                    <a:pt x="3226" y="197"/>
                  </a:lnTo>
                  <a:cubicBezTo>
                    <a:pt x="3229" y="197"/>
                    <a:pt x="3233" y="196"/>
                    <a:pt x="3236" y="196"/>
                  </a:cubicBezTo>
                  <a:lnTo>
                    <a:pt x="3348" y="196"/>
                  </a:lnTo>
                  <a:lnTo>
                    <a:pt x="3338" y="197"/>
                  </a:lnTo>
                  <a:lnTo>
                    <a:pt x="3434" y="181"/>
                  </a:lnTo>
                  <a:lnTo>
                    <a:pt x="3530" y="165"/>
                  </a:lnTo>
                  <a:lnTo>
                    <a:pt x="3626" y="149"/>
                  </a:lnTo>
                  <a:cubicBezTo>
                    <a:pt x="3629" y="149"/>
                    <a:pt x="3633" y="148"/>
                    <a:pt x="3636" y="148"/>
                  </a:cubicBezTo>
                  <a:lnTo>
                    <a:pt x="3732" y="148"/>
                  </a:lnTo>
                  <a:lnTo>
                    <a:pt x="3722" y="149"/>
                  </a:lnTo>
                  <a:lnTo>
                    <a:pt x="3818" y="133"/>
                  </a:lnTo>
                  <a:lnTo>
                    <a:pt x="3931" y="117"/>
                  </a:lnTo>
                  <a:lnTo>
                    <a:pt x="4026" y="101"/>
                  </a:lnTo>
                  <a:cubicBezTo>
                    <a:pt x="4029" y="101"/>
                    <a:pt x="4033" y="100"/>
                    <a:pt x="4036" y="100"/>
                  </a:cubicBezTo>
                  <a:lnTo>
                    <a:pt x="4132" y="100"/>
                  </a:lnTo>
                  <a:lnTo>
                    <a:pt x="4122" y="101"/>
                  </a:lnTo>
                  <a:lnTo>
                    <a:pt x="4218" y="85"/>
                  </a:lnTo>
                  <a:lnTo>
                    <a:pt x="4314" y="69"/>
                  </a:lnTo>
                  <a:cubicBezTo>
                    <a:pt x="4317" y="69"/>
                    <a:pt x="4321" y="68"/>
                    <a:pt x="4324" y="68"/>
                  </a:cubicBezTo>
                  <a:lnTo>
                    <a:pt x="4436" y="68"/>
                  </a:lnTo>
                  <a:lnTo>
                    <a:pt x="4426" y="69"/>
                  </a:lnTo>
                  <a:lnTo>
                    <a:pt x="4522" y="53"/>
                  </a:lnTo>
                  <a:lnTo>
                    <a:pt x="4618" y="37"/>
                  </a:lnTo>
                  <a:lnTo>
                    <a:pt x="4714" y="21"/>
                  </a:lnTo>
                  <a:cubicBezTo>
                    <a:pt x="4717" y="21"/>
                    <a:pt x="4721" y="20"/>
                    <a:pt x="4724" y="20"/>
                  </a:cubicBezTo>
                  <a:lnTo>
                    <a:pt x="4820" y="20"/>
                  </a:lnTo>
                  <a:lnTo>
                    <a:pt x="4810" y="21"/>
                  </a:lnTo>
                  <a:lnTo>
                    <a:pt x="4906" y="5"/>
                  </a:lnTo>
                  <a:cubicBezTo>
                    <a:pt x="4941" y="0"/>
                    <a:pt x="4974" y="23"/>
                    <a:pt x="4980" y="58"/>
                  </a:cubicBezTo>
                  <a:cubicBezTo>
                    <a:pt x="4985" y="93"/>
                    <a:pt x="4962" y="126"/>
                    <a:pt x="4927" y="132"/>
                  </a:cubicBezTo>
                  <a:lnTo>
                    <a:pt x="4831" y="148"/>
                  </a:lnTo>
                  <a:cubicBezTo>
                    <a:pt x="4828" y="148"/>
                    <a:pt x="4824" y="148"/>
                    <a:pt x="4820" y="148"/>
                  </a:cubicBezTo>
                  <a:lnTo>
                    <a:pt x="4724" y="148"/>
                  </a:lnTo>
                  <a:lnTo>
                    <a:pt x="4735" y="148"/>
                  </a:lnTo>
                  <a:lnTo>
                    <a:pt x="4639" y="164"/>
                  </a:lnTo>
                  <a:lnTo>
                    <a:pt x="4543" y="180"/>
                  </a:lnTo>
                  <a:lnTo>
                    <a:pt x="4447" y="196"/>
                  </a:lnTo>
                  <a:cubicBezTo>
                    <a:pt x="4444" y="196"/>
                    <a:pt x="4440" y="196"/>
                    <a:pt x="4436" y="196"/>
                  </a:cubicBezTo>
                  <a:lnTo>
                    <a:pt x="4324" y="196"/>
                  </a:lnTo>
                  <a:lnTo>
                    <a:pt x="4335" y="196"/>
                  </a:lnTo>
                  <a:lnTo>
                    <a:pt x="4239" y="212"/>
                  </a:lnTo>
                  <a:lnTo>
                    <a:pt x="4143" y="228"/>
                  </a:lnTo>
                  <a:cubicBezTo>
                    <a:pt x="4140" y="228"/>
                    <a:pt x="4136" y="228"/>
                    <a:pt x="4132" y="228"/>
                  </a:cubicBezTo>
                  <a:lnTo>
                    <a:pt x="4036" y="228"/>
                  </a:lnTo>
                  <a:lnTo>
                    <a:pt x="4047" y="228"/>
                  </a:lnTo>
                  <a:lnTo>
                    <a:pt x="3950" y="244"/>
                  </a:lnTo>
                  <a:lnTo>
                    <a:pt x="3839" y="260"/>
                  </a:lnTo>
                  <a:lnTo>
                    <a:pt x="3743" y="276"/>
                  </a:lnTo>
                  <a:cubicBezTo>
                    <a:pt x="3740" y="276"/>
                    <a:pt x="3736" y="276"/>
                    <a:pt x="3732" y="276"/>
                  </a:cubicBezTo>
                  <a:lnTo>
                    <a:pt x="3636" y="276"/>
                  </a:lnTo>
                  <a:lnTo>
                    <a:pt x="3647" y="276"/>
                  </a:lnTo>
                  <a:lnTo>
                    <a:pt x="3551" y="292"/>
                  </a:lnTo>
                  <a:lnTo>
                    <a:pt x="3455" y="308"/>
                  </a:lnTo>
                  <a:lnTo>
                    <a:pt x="3359" y="324"/>
                  </a:lnTo>
                  <a:cubicBezTo>
                    <a:pt x="3356" y="324"/>
                    <a:pt x="3352" y="324"/>
                    <a:pt x="3348" y="324"/>
                  </a:cubicBezTo>
                  <a:lnTo>
                    <a:pt x="3236" y="324"/>
                  </a:lnTo>
                  <a:lnTo>
                    <a:pt x="3247" y="324"/>
                  </a:lnTo>
                  <a:lnTo>
                    <a:pt x="3151" y="340"/>
                  </a:lnTo>
                  <a:lnTo>
                    <a:pt x="3055" y="356"/>
                  </a:lnTo>
                  <a:lnTo>
                    <a:pt x="2959" y="372"/>
                  </a:lnTo>
                  <a:cubicBezTo>
                    <a:pt x="2956" y="372"/>
                    <a:pt x="2952" y="372"/>
                    <a:pt x="2948" y="372"/>
                  </a:cubicBezTo>
                  <a:lnTo>
                    <a:pt x="2852" y="372"/>
                  </a:lnTo>
                  <a:lnTo>
                    <a:pt x="2862" y="372"/>
                  </a:lnTo>
                  <a:lnTo>
                    <a:pt x="2751" y="388"/>
                  </a:lnTo>
                  <a:lnTo>
                    <a:pt x="2655" y="404"/>
                  </a:lnTo>
                  <a:lnTo>
                    <a:pt x="2559" y="420"/>
                  </a:lnTo>
                  <a:lnTo>
                    <a:pt x="2463" y="436"/>
                  </a:lnTo>
                  <a:cubicBezTo>
                    <a:pt x="2460" y="436"/>
                    <a:pt x="2456" y="436"/>
                    <a:pt x="2452" y="436"/>
                  </a:cubicBezTo>
                  <a:lnTo>
                    <a:pt x="2356" y="436"/>
                  </a:lnTo>
                  <a:lnTo>
                    <a:pt x="2366" y="436"/>
                  </a:lnTo>
                  <a:lnTo>
                    <a:pt x="2255" y="452"/>
                  </a:lnTo>
                  <a:lnTo>
                    <a:pt x="2159" y="468"/>
                  </a:lnTo>
                  <a:lnTo>
                    <a:pt x="2063" y="484"/>
                  </a:lnTo>
                  <a:lnTo>
                    <a:pt x="1967" y="500"/>
                  </a:lnTo>
                  <a:lnTo>
                    <a:pt x="1871" y="516"/>
                  </a:lnTo>
                  <a:cubicBezTo>
                    <a:pt x="1868" y="516"/>
                    <a:pt x="1864" y="516"/>
                    <a:pt x="1860" y="516"/>
                  </a:cubicBezTo>
                  <a:lnTo>
                    <a:pt x="1764" y="516"/>
                  </a:lnTo>
                  <a:lnTo>
                    <a:pt x="1774" y="516"/>
                  </a:lnTo>
                  <a:lnTo>
                    <a:pt x="1663" y="532"/>
                  </a:lnTo>
                  <a:lnTo>
                    <a:pt x="1567" y="548"/>
                  </a:lnTo>
                  <a:lnTo>
                    <a:pt x="1471" y="564"/>
                  </a:lnTo>
                  <a:lnTo>
                    <a:pt x="1375" y="580"/>
                  </a:lnTo>
                  <a:lnTo>
                    <a:pt x="1279" y="596"/>
                  </a:lnTo>
                  <a:cubicBezTo>
                    <a:pt x="1276" y="596"/>
                    <a:pt x="1272" y="596"/>
                    <a:pt x="1268" y="596"/>
                  </a:cubicBezTo>
                  <a:lnTo>
                    <a:pt x="1156" y="596"/>
                  </a:lnTo>
                  <a:lnTo>
                    <a:pt x="1167" y="596"/>
                  </a:lnTo>
                  <a:lnTo>
                    <a:pt x="1071" y="612"/>
                  </a:lnTo>
                  <a:lnTo>
                    <a:pt x="975" y="628"/>
                  </a:lnTo>
                  <a:lnTo>
                    <a:pt x="879" y="644"/>
                  </a:lnTo>
                  <a:lnTo>
                    <a:pt x="783" y="660"/>
                  </a:lnTo>
                  <a:lnTo>
                    <a:pt x="686" y="676"/>
                  </a:lnTo>
                  <a:lnTo>
                    <a:pt x="575" y="692"/>
                  </a:lnTo>
                  <a:lnTo>
                    <a:pt x="479" y="708"/>
                  </a:lnTo>
                  <a:cubicBezTo>
                    <a:pt x="476" y="708"/>
                    <a:pt x="472" y="708"/>
                    <a:pt x="468" y="708"/>
                  </a:cubicBezTo>
                  <a:lnTo>
                    <a:pt x="372" y="708"/>
                  </a:lnTo>
                  <a:lnTo>
                    <a:pt x="383" y="708"/>
                  </a:lnTo>
                  <a:lnTo>
                    <a:pt x="287" y="724"/>
                  </a:lnTo>
                  <a:lnTo>
                    <a:pt x="190" y="740"/>
                  </a:lnTo>
                  <a:lnTo>
                    <a:pt x="78" y="756"/>
                  </a:lnTo>
                  <a:cubicBezTo>
                    <a:pt x="43" y="761"/>
                    <a:pt x="10" y="737"/>
                    <a:pt x="5" y="702"/>
                  </a:cubicBezTo>
                  <a:cubicBezTo>
                    <a:pt x="0" y="667"/>
                    <a:pt x="24" y="634"/>
                    <a:pt x="59" y="629"/>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6" name="Freeform 16"/>
            <p:cNvSpPr>
              <a:spLocks/>
            </p:cNvSpPr>
            <p:nvPr/>
          </p:nvSpPr>
          <p:spPr bwMode="auto">
            <a:xfrm>
              <a:off x="2032001" y="2193926"/>
              <a:ext cx="474663" cy="53975"/>
            </a:xfrm>
            <a:custGeom>
              <a:avLst/>
              <a:gdLst>
                <a:gd name="T0" fmla="*/ 2147483647 w 4996"/>
                <a:gd name="T1" fmla="*/ 2147483647 h 565"/>
                <a:gd name="T2" fmla="*/ 2147483647 w 4996"/>
                <a:gd name="T3" fmla="*/ 2147483647 h 565"/>
                <a:gd name="T4" fmla="*/ 2147483647 w 4996"/>
                <a:gd name="T5" fmla="*/ 2147483647 h 565"/>
                <a:gd name="T6" fmla="*/ 2147483647 w 4996"/>
                <a:gd name="T7" fmla="*/ 2147483647 h 565"/>
                <a:gd name="T8" fmla="*/ 2147483647 w 4996"/>
                <a:gd name="T9" fmla="*/ 2147483647 h 565"/>
                <a:gd name="T10" fmla="*/ 2147483647 w 4996"/>
                <a:gd name="T11" fmla="*/ 2147483647 h 565"/>
                <a:gd name="T12" fmla="*/ 2147483647 w 4996"/>
                <a:gd name="T13" fmla="*/ 2147483647 h 565"/>
                <a:gd name="T14" fmla="*/ 2147483647 w 4996"/>
                <a:gd name="T15" fmla="*/ 2147483647 h 565"/>
                <a:gd name="T16" fmla="*/ 2147483647 w 4996"/>
                <a:gd name="T17" fmla="*/ 2147483647 h 565"/>
                <a:gd name="T18" fmla="*/ 2147483647 w 4996"/>
                <a:gd name="T19" fmla="*/ 2147483647 h 565"/>
                <a:gd name="T20" fmla="*/ 2147483647 w 4996"/>
                <a:gd name="T21" fmla="*/ 2147483647 h 565"/>
                <a:gd name="T22" fmla="*/ 2147483647 w 4996"/>
                <a:gd name="T23" fmla="*/ 2147483647 h 565"/>
                <a:gd name="T24" fmla="*/ 2147483647 w 4996"/>
                <a:gd name="T25" fmla="*/ 2147483647 h 565"/>
                <a:gd name="T26" fmla="*/ 2147483647 w 4996"/>
                <a:gd name="T27" fmla="*/ 2147483647 h 565"/>
                <a:gd name="T28" fmla="*/ 2147483647 w 4996"/>
                <a:gd name="T29" fmla="*/ 2147483647 h 565"/>
                <a:gd name="T30" fmla="*/ 2147483647 w 4996"/>
                <a:gd name="T31" fmla="*/ 2147483647 h 565"/>
                <a:gd name="T32" fmla="*/ 2147483647 w 4996"/>
                <a:gd name="T33" fmla="*/ 2147483647 h 565"/>
                <a:gd name="T34" fmla="*/ 2147483647 w 4996"/>
                <a:gd name="T35" fmla="*/ 2147483647 h 565"/>
                <a:gd name="T36" fmla="*/ 2147483647 w 4996"/>
                <a:gd name="T37" fmla="*/ 2147483647 h 565"/>
                <a:gd name="T38" fmla="*/ 2147483647 w 4996"/>
                <a:gd name="T39" fmla="*/ 2147483647 h 565"/>
                <a:gd name="T40" fmla="*/ 2147483647 w 4996"/>
                <a:gd name="T41" fmla="*/ 2147483647 h 565"/>
                <a:gd name="T42" fmla="*/ 2147483647 w 4996"/>
                <a:gd name="T43" fmla="*/ 2147483647 h 565"/>
                <a:gd name="T44" fmla="*/ 2147483647 w 4996"/>
                <a:gd name="T45" fmla="*/ 2147483647 h 565"/>
                <a:gd name="T46" fmla="*/ 2147483647 w 4996"/>
                <a:gd name="T47" fmla="*/ 2147483647 h 565"/>
                <a:gd name="T48" fmla="*/ 2147483647 w 4996"/>
                <a:gd name="T49" fmla="*/ 2147483647 h 565"/>
                <a:gd name="T50" fmla="*/ 2147483647 w 4996"/>
                <a:gd name="T51" fmla="*/ 2147483647 h 565"/>
                <a:gd name="T52" fmla="*/ 2147483647 w 4996"/>
                <a:gd name="T53" fmla="*/ 2147483647 h 565"/>
                <a:gd name="T54" fmla="*/ 2147483647 w 4996"/>
                <a:gd name="T55" fmla="*/ 2147483647 h 565"/>
                <a:gd name="T56" fmla="*/ 2147483647 w 4996"/>
                <a:gd name="T57" fmla="*/ 2147483647 h 565"/>
                <a:gd name="T58" fmla="*/ 2147483647 w 4996"/>
                <a:gd name="T59" fmla="*/ 0 h 565"/>
                <a:gd name="T60" fmla="*/ 2147483647 w 4996"/>
                <a:gd name="T61" fmla="*/ 2147483647 h 565"/>
                <a:gd name="T62" fmla="*/ 2147483647 w 4996"/>
                <a:gd name="T63" fmla="*/ 2147483647 h 565"/>
                <a:gd name="T64" fmla="*/ 2147483647 w 4996"/>
                <a:gd name="T65" fmla="*/ 2147483647 h 565"/>
                <a:gd name="T66" fmla="*/ 2147483647 w 4996"/>
                <a:gd name="T67" fmla="*/ 2147483647 h 565"/>
                <a:gd name="T68" fmla="*/ 2147483647 w 4996"/>
                <a:gd name="T69" fmla="*/ 2147483647 h 565"/>
                <a:gd name="T70" fmla="*/ 2147483647 w 4996"/>
                <a:gd name="T71" fmla="*/ 2147483647 h 565"/>
                <a:gd name="T72" fmla="*/ 2147483647 w 4996"/>
                <a:gd name="T73" fmla="*/ 2147483647 h 565"/>
                <a:gd name="T74" fmla="*/ 2147483647 w 4996"/>
                <a:gd name="T75" fmla="*/ 2147483647 h 565"/>
                <a:gd name="T76" fmla="*/ 2147483647 w 4996"/>
                <a:gd name="T77" fmla="*/ 2147483647 h 565"/>
                <a:gd name="T78" fmla="*/ 2147483647 w 4996"/>
                <a:gd name="T79" fmla="*/ 2147483647 h 565"/>
                <a:gd name="T80" fmla="*/ 2147483647 w 4996"/>
                <a:gd name="T81" fmla="*/ 2147483647 h 565"/>
                <a:gd name="T82" fmla="*/ 2147483647 w 4996"/>
                <a:gd name="T83" fmla="*/ 2147483647 h 565"/>
                <a:gd name="T84" fmla="*/ 2147483647 w 4996"/>
                <a:gd name="T85" fmla="*/ 2147483647 h 565"/>
                <a:gd name="T86" fmla="*/ 2147483647 w 4996"/>
                <a:gd name="T87" fmla="*/ 2147483647 h 565"/>
                <a:gd name="T88" fmla="*/ 2147483647 w 4996"/>
                <a:gd name="T89" fmla="*/ 2147483647 h 565"/>
                <a:gd name="T90" fmla="*/ 2147483647 w 4996"/>
                <a:gd name="T91" fmla="*/ 2147483647 h 565"/>
                <a:gd name="T92" fmla="*/ 2147483647 w 4996"/>
                <a:gd name="T93" fmla="*/ 2147483647 h 565"/>
                <a:gd name="T94" fmla="*/ 2147483647 w 4996"/>
                <a:gd name="T95" fmla="*/ 2147483647 h 565"/>
                <a:gd name="T96" fmla="*/ 2147483647 w 4996"/>
                <a:gd name="T97" fmla="*/ 2147483647 h 565"/>
                <a:gd name="T98" fmla="*/ 2147483647 w 4996"/>
                <a:gd name="T99" fmla="*/ 2147483647 h 565"/>
                <a:gd name="T100" fmla="*/ 2147483647 w 4996"/>
                <a:gd name="T101" fmla="*/ 2147483647 h 565"/>
                <a:gd name="T102" fmla="*/ 2147483647 w 4996"/>
                <a:gd name="T103" fmla="*/ 2147483647 h 565"/>
                <a:gd name="T104" fmla="*/ 2147483647 w 4996"/>
                <a:gd name="T105" fmla="*/ 2147483647 h 565"/>
                <a:gd name="T106" fmla="*/ 2147483647 w 4996"/>
                <a:gd name="T107" fmla="*/ 2147483647 h 565"/>
                <a:gd name="T108" fmla="*/ 2147483647 w 4996"/>
                <a:gd name="T109" fmla="*/ 2147483647 h 565"/>
                <a:gd name="T110" fmla="*/ 2147483647 w 4996"/>
                <a:gd name="T111" fmla="*/ 2147483647 h 565"/>
                <a:gd name="T112" fmla="*/ 2147483647 w 4996"/>
                <a:gd name="T113" fmla="*/ 2147483647 h 565"/>
                <a:gd name="T114" fmla="*/ 2147483647 w 4996"/>
                <a:gd name="T115" fmla="*/ 2147483647 h 565"/>
                <a:gd name="T116" fmla="*/ 2147483647 w 4996"/>
                <a:gd name="T117" fmla="*/ 2147483647 h 565"/>
                <a:gd name="T118" fmla="*/ 2147483647 w 4996"/>
                <a:gd name="T119" fmla="*/ 2147483647 h 565"/>
                <a:gd name="T120" fmla="*/ 2147483647 w 4996"/>
                <a:gd name="T121" fmla="*/ 2147483647 h 56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996"/>
                <a:gd name="T184" fmla="*/ 0 h 565"/>
                <a:gd name="T185" fmla="*/ 4996 w 4996"/>
                <a:gd name="T186" fmla="*/ 565 h 56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996" h="565">
                  <a:moveTo>
                    <a:pt x="59" y="433"/>
                  </a:moveTo>
                  <a:lnTo>
                    <a:pt x="171" y="417"/>
                  </a:lnTo>
                  <a:cubicBezTo>
                    <a:pt x="174" y="417"/>
                    <a:pt x="177" y="416"/>
                    <a:pt x="180" y="416"/>
                  </a:cubicBezTo>
                  <a:lnTo>
                    <a:pt x="276" y="416"/>
                  </a:lnTo>
                  <a:lnTo>
                    <a:pt x="266" y="417"/>
                  </a:lnTo>
                  <a:lnTo>
                    <a:pt x="362" y="401"/>
                  </a:lnTo>
                  <a:lnTo>
                    <a:pt x="458" y="385"/>
                  </a:lnTo>
                  <a:cubicBezTo>
                    <a:pt x="461" y="385"/>
                    <a:pt x="465" y="384"/>
                    <a:pt x="468" y="384"/>
                  </a:cubicBezTo>
                  <a:lnTo>
                    <a:pt x="564" y="384"/>
                  </a:lnTo>
                  <a:lnTo>
                    <a:pt x="555" y="385"/>
                  </a:lnTo>
                  <a:lnTo>
                    <a:pt x="667" y="369"/>
                  </a:lnTo>
                  <a:lnTo>
                    <a:pt x="762" y="353"/>
                  </a:lnTo>
                  <a:cubicBezTo>
                    <a:pt x="765" y="353"/>
                    <a:pt x="769" y="352"/>
                    <a:pt x="772" y="352"/>
                  </a:cubicBezTo>
                  <a:lnTo>
                    <a:pt x="868" y="352"/>
                  </a:lnTo>
                  <a:lnTo>
                    <a:pt x="858" y="353"/>
                  </a:lnTo>
                  <a:lnTo>
                    <a:pt x="954" y="337"/>
                  </a:lnTo>
                  <a:cubicBezTo>
                    <a:pt x="957" y="337"/>
                    <a:pt x="961" y="336"/>
                    <a:pt x="964" y="336"/>
                  </a:cubicBezTo>
                  <a:lnTo>
                    <a:pt x="1060" y="336"/>
                  </a:lnTo>
                  <a:lnTo>
                    <a:pt x="1051" y="337"/>
                  </a:lnTo>
                  <a:lnTo>
                    <a:pt x="1163" y="321"/>
                  </a:lnTo>
                  <a:lnTo>
                    <a:pt x="1258" y="305"/>
                  </a:lnTo>
                  <a:cubicBezTo>
                    <a:pt x="1261" y="305"/>
                    <a:pt x="1265" y="304"/>
                    <a:pt x="1268" y="304"/>
                  </a:cubicBezTo>
                  <a:lnTo>
                    <a:pt x="1364" y="304"/>
                  </a:lnTo>
                  <a:lnTo>
                    <a:pt x="1354" y="305"/>
                  </a:lnTo>
                  <a:lnTo>
                    <a:pt x="1450" y="289"/>
                  </a:lnTo>
                  <a:lnTo>
                    <a:pt x="1546" y="273"/>
                  </a:lnTo>
                  <a:cubicBezTo>
                    <a:pt x="1549" y="273"/>
                    <a:pt x="1553" y="272"/>
                    <a:pt x="1556" y="272"/>
                  </a:cubicBezTo>
                  <a:lnTo>
                    <a:pt x="1652" y="272"/>
                  </a:lnTo>
                  <a:lnTo>
                    <a:pt x="1643" y="273"/>
                  </a:lnTo>
                  <a:lnTo>
                    <a:pt x="1755" y="257"/>
                  </a:lnTo>
                  <a:cubicBezTo>
                    <a:pt x="1758" y="257"/>
                    <a:pt x="1761" y="256"/>
                    <a:pt x="1764" y="256"/>
                  </a:cubicBezTo>
                  <a:lnTo>
                    <a:pt x="1860" y="256"/>
                  </a:lnTo>
                  <a:lnTo>
                    <a:pt x="1850" y="257"/>
                  </a:lnTo>
                  <a:lnTo>
                    <a:pt x="1946" y="241"/>
                  </a:lnTo>
                  <a:cubicBezTo>
                    <a:pt x="1949" y="241"/>
                    <a:pt x="1953" y="240"/>
                    <a:pt x="1956" y="240"/>
                  </a:cubicBezTo>
                  <a:lnTo>
                    <a:pt x="2052" y="240"/>
                  </a:lnTo>
                  <a:lnTo>
                    <a:pt x="2042" y="241"/>
                  </a:lnTo>
                  <a:lnTo>
                    <a:pt x="2138" y="225"/>
                  </a:lnTo>
                  <a:lnTo>
                    <a:pt x="2251" y="209"/>
                  </a:lnTo>
                  <a:cubicBezTo>
                    <a:pt x="2254" y="209"/>
                    <a:pt x="2257" y="208"/>
                    <a:pt x="2260" y="208"/>
                  </a:cubicBezTo>
                  <a:lnTo>
                    <a:pt x="2356" y="208"/>
                  </a:lnTo>
                  <a:lnTo>
                    <a:pt x="2346" y="209"/>
                  </a:lnTo>
                  <a:lnTo>
                    <a:pt x="2442" y="193"/>
                  </a:lnTo>
                  <a:cubicBezTo>
                    <a:pt x="2445" y="193"/>
                    <a:pt x="2449" y="192"/>
                    <a:pt x="2452" y="192"/>
                  </a:cubicBezTo>
                  <a:lnTo>
                    <a:pt x="2548" y="192"/>
                  </a:lnTo>
                  <a:lnTo>
                    <a:pt x="2538" y="193"/>
                  </a:lnTo>
                  <a:lnTo>
                    <a:pt x="2634" y="177"/>
                  </a:lnTo>
                  <a:cubicBezTo>
                    <a:pt x="2637" y="177"/>
                    <a:pt x="2641" y="176"/>
                    <a:pt x="2644" y="176"/>
                  </a:cubicBezTo>
                  <a:lnTo>
                    <a:pt x="2740" y="176"/>
                  </a:lnTo>
                  <a:lnTo>
                    <a:pt x="2731" y="177"/>
                  </a:lnTo>
                  <a:lnTo>
                    <a:pt x="2843" y="161"/>
                  </a:lnTo>
                  <a:lnTo>
                    <a:pt x="2938" y="145"/>
                  </a:lnTo>
                  <a:cubicBezTo>
                    <a:pt x="2941" y="145"/>
                    <a:pt x="2945" y="144"/>
                    <a:pt x="2948" y="144"/>
                  </a:cubicBezTo>
                  <a:lnTo>
                    <a:pt x="3044" y="144"/>
                  </a:lnTo>
                  <a:lnTo>
                    <a:pt x="3034" y="145"/>
                  </a:lnTo>
                  <a:lnTo>
                    <a:pt x="3130" y="129"/>
                  </a:lnTo>
                  <a:cubicBezTo>
                    <a:pt x="3133" y="129"/>
                    <a:pt x="3137" y="128"/>
                    <a:pt x="3140" y="128"/>
                  </a:cubicBezTo>
                  <a:lnTo>
                    <a:pt x="3236" y="128"/>
                  </a:lnTo>
                  <a:lnTo>
                    <a:pt x="3227" y="129"/>
                  </a:lnTo>
                  <a:lnTo>
                    <a:pt x="3339" y="113"/>
                  </a:lnTo>
                  <a:cubicBezTo>
                    <a:pt x="3342" y="113"/>
                    <a:pt x="3345" y="112"/>
                    <a:pt x="3348" y="112"/>
                  </a:cubicBezTo>
                  <a:lnTo>
                    <a:pt x="3444" y="112"/>
                  </a:lnTo>
                  <a:lnTo>
                    <a:pt x="3434" y="113"/>
                  </a:lnTo>
                  <a:lnTo>
                    <a:pt x="3530" y="97"/>
                  </a:lnTo>
                  <a:cubicBezTo>
                    <a:pt x="3533" y="97"/>
                    <a:pt x="3537" y="96"/>
                    <a:pt x="3540" y="96"/>
                  </a:cubicBezTo>
                  <a:lnTo>
                    <a:pt x="3636" y="96"/>
                  </a:lnTo>
                  <a:lnTo>
                    <a:pt x="3626" y="97"/>
                  </a:lnTo>
                  <a:lnTo>
                    <a:pt x="3722" y="81"/>
                  </a:lnTo>
                  <a:cubicBezTo>
                    <a:pt x="3725" y="81"/>
                    <a:pt x="3729" y="80"/>
                    <a:pt x="3732" y="80"/>
                  </a:cubicBezTo>
                  <a:lnTo>
                    <a:pt x="3828" y="80"/>
                  </a:lnTo>
                  <a:lnTo>
                    <a:pt x="3819" y="81"/>
                  </a:lnTo>
                  <a:lnTo>
                    <a:pt x="3931" y="65"/>
                  </a:lnTo>
                  <a:cubicBezTo>
                    <a:pt x="3934" y="65"/>
                    <a:pt x="3937" y="64"/>
                    <a:pt x="3940" y="64"/>
                  </a:cubicBezTo>
                  <a:lnTo>
                    <a:pt x="4036" y="64"/>
                  </a:lnTo>
                  <a:lnTo>
                    <a:pt x="4026" y="65"/>
                  </a:lnTo>
                  <a:lnTo>
                    <a:pt x="4122" y="49"/>
                  </a:lnTo>
                  <a:cubicBezTo>
                    <a:pt x="4125" y="49"/>
                    <a:pt x="4129" y="48"/>
                    <a:pt x="4132" y="48"/>
                  </a:cubicBezTo>
                  <a:lnTo>
                    <a:pt x="4228" y="48"/>
                  </a:lnTo>
                  <a:lnTo>
                    <a:pt x="4218" y="49"/>
                  </a:lnTo>
                  <a:lnTo>
                    <a:pt x="4314" y="33"/>
                  </a:lnTo>
                  <a:cubicBezTo>
                    <a:pt x="4317" y="33"/>
                    <a:pt x="4321" y="32"/>
                    <a:pt x="4324" y="32"/>
                  </a:cubicBezTo>
                  <a:lnTo>
                    <a:pt x="4436" y="32"/>
                  </a:lnTo>
                  <a:lnTo>
                    <a:pt x="4532" y="32"/>
                  </a:lnTo>
                  <a:lnTo>
                    <a:pt x="4522" y="33"/>
                  </a:lnTo>
                  <a:lnTo>
                    <a:pt x="4618" y="17"/>
                  </a:lnTo>
                  <a:cubicBezTo>
                    <a:pt x="4621" y="17"/>
                    <a:pt x="4625" y="16"/>
                    <a:pt x="4628" y="16"/>
                  </a:cubicBezTo>
                  <a:lnTo>
                    <a:pt x="4724" y="16"/>
                  </a:lnTo>
                  <a:lnTo>
                    <a:pt x="4714" y="17"/>
                  </a:lnTo>
                  <a:lnTo>
                    <a:pt x="4810" y="1"/>
                  </a:lnTo>
                  <a:cubicBezTo>
                    <a:pt x="4813" y="1"/>
                    <a:pt x="4817" y="0"/>
                    <a:pt x="4820" y="0"/>
                  </a:cubicBezTo>
                  <a:lnTo>
                    <a:pt x="4932" y="0"/>
                  </a:lnTo>
                  <a:cubicBezTo>
                    <a:pt x="4968" y="0"/>
                    <a:pt x="4996" y="29"/>
                    <a:pt x="4996" y="64"/>
                  </a:cubicBezTo>
                  <a:cubicBezTo>
                    <a:pt x="4996" y="100"/>
                    <a:pt x="4968" y="128"/>
                    <a:pt x="4932" y="128"/>
                  </a:cubicBezTo>
                  <a:lnTo>
                    <a:pt x="4820" y="128"/>
                  </a:lnTo>
                  <a:lnTo>
                    <a:pt x="4831" y="128"/>
                  </a:lnTo>
                  <a:lnTo>
                    <a:pt x="4735" y="144"/>
                  </a:lnTo>
                  <a:cubicBezTo>
                    <a:pt x="4732" y="144"/>
                    <a:pt x="4728" y="144"/>
                    <a:pt x="4724" y="144"/>
                  </a:cubicBezTo>
                  <a:lnTo>
                    <a:pt x="4628" y="144"/>
                  </a:lnTo>
                  <a:lnTo>
                    <a:pt x="4639" y="144"/>
                  </a:lnTo>
                  <a:lnTo>
                    <a:pt x="4543" y="160"/>
                  </a:lnTo>
                  <a:cubicBezTo>
                    <a:pt x="4540" y="160"/>
                    <a:pt x="4536" y="160"/>
                    <a:pt x="4532" y="160"/>
                  </a:cubicBezTo>
                  <a:lnTo>
                    <a:pt x="4436" y="160"/>
                  </a:lnTo>
                  <a:lnTo>
                    <a:pt x="4324" y="160"/>
                  </a:lnTo>
                  <a:lnTo>
                    <a:pt x="4335" y="160"/>
                  </a:lnTo>
                  <a:lnTo>
                    <a:pt x="4239" y="176"/>
                  </a:lnTo>
                  <a:cubicBezTo>
                    <a:pt x="4236" y="176"/>
                    <a:pt x="4232" y="176"/>
                    <a:pt x="4228" y="176"/>
                  </a:cubicBezTo>
                  <a:lnTo>
                    <a:pt x="4132" y="176"/>
                  </a:lnTo>
                  <a:lnTo>
                    <a:pt x="4143" y="176"/>
                  </a:lnTo>
                  <a:lnTo>
                    <a:pt x="4047" y="192"/>
                  </a:lnTo>
                  <a:cubicBezTo>
                    <a:pt x="4044" y="192"/>
                    <a:pt x="4040" y="192"/>
                    <a:pt x="4036" y="192"/>
                  </a:cubicBezTo>
                  <a:lnTo>
                    <a:pt x="3940" y="192"/>
                  </a:lnTo>
                  <a:lnTo>
                    <a:pt x="3950" y="192"/>
                  </a:lnTo>
                  <a:lnTo>
                    <a:pt x="3838" y="208"/>
                  </a:lnTo>
                  <a:cubicBezTo>
                    <a:pt x="3835" y="208"/>
                    <a:pt x="3831" y="208"/>
                    <a:pt x="3828" y="208"/>
                  </a:cubicBezTo>
                  <a:lnTo>
                    <a:pt x="3732" y="208"/>
                  </a:lnTo>
                  <a:lnTo>
                    <a:pt x="3743" y="208"/>
                  </a:lnTo>
                  <a:lnTo>
                    <a:pt x="3647" y="224"/>
                  </a:lnTo>
                  <a:cubicBezTo>
                    <a:pt x="3644" y="224"/>
                    <a:pt x="3640" y="224"/>
                    <a:pt x="3636" y="224"/>
                  </a:cubicBezTo>
                  <a:lnTo>
                    <a:pt x="3540" y="224"/>
                  </a:lnTo>
                  <a:lnTo>
                    <a:pt x="3551" y="224"/>
                  </a:lnTo>
                  <a:lnTo>
                    <a:pt x="3455" y="240"/>
                  </a:lnTo>
                  <a:cubicBezTo>
                    <a:pt x="3452" y="240"/>
                    <a:pt x="3448" y="240"/>
                    <a:pt x="3444" y="240"/>
                  </a:cubicBezTo>
                  <a:lnTo>
                    <a:pt x="3348" y="240"/>
                  </a:lnTo>
                  <a:lnTo>
                    <a:pt x="3358" y="240"/>
                  </a:lnTo>
                  <a:lnTo>
                    <a:pt x="3246" y="256"/>
                  </a:lnTo>
                  <a:cubicBezTo>
                    <a:pt x="3243" y="256"/>
                    <a:pt x="3239" y="256"/>
                    <a:pt x="3236" y="256"/>
                  </a:cubicBezTo>
                  <a:lnTo>
                    <a:pt x="3140" y="256"/>
                  </a:lnTo>
                  <a:lnTo>
                    <a:pt x="3151" y="256"/>
                  </a:lnTo>
                  <a:lnTo>
                    <a:pt x="3055" y="272"/>
                  </a:lnTo>
                  <a:cubicBezTo>
                    <a:pt x="3052" y="272"/>
                    <a:pt x="3048" y="272"/>
                    <a:pt x="3044" y="272"/>
                  </a:cubicBezTo>
                  <a:lnTo>
                    <a:pt x="2948" y="272"/>
                  </a:lnTo>
                  <a:lnTo>
                    <a:pt x="2959" y="272"/>
                  </a:lnTo>
                  <a:lnTo>
                    <a:pt x="2862" y="288"/>
                  </a:lnTo>
                  <a:lnTo>
                    <a:pt x="2750" y="304"/>
                  </a:lnTo>
                  <a:cubicBezTo>
                    <a:pt x="2747" y="304"/>
                    <a:pt x="2743" y="304"/>
                    <a:pt x="2740" y="304"/>
                  </a:cubicBezTo>
                  <a:lnTo>
                    <a:pt x="2644" y="304"/>
                  </a:lnTo>
                  <a:lnTo>
                    <a:pt x="2655" y="304"/>
                  </a:lnTo>
                  <a:lnTo>
                    <a:pt x="2559" y="320"/>
                  </a:lnTo>
                  <a:cubicBezTo>
                    <a:pt x="2556" y="320"/>
                    <a:pt x="2552" y="320"/>
                    <a:pt x="2548" y="320"/>
                  </a:cubicBezTo>
                  <a:lnTo>
                    <a:pt x="2452" y="320"/>
                  </a:lnTo>
                  <a:lnTo>
                    <a:pt x="2463" y="320"/>
                  </a:lnTo>
                  <a:lnTo>
                    <a:pt x="2367" y="336"/>
                  </a:lnTo>
                  <a:cubicBezTo>
                    <a:pt x="2364" y="336"/>
                    <a:pt x="2360" y="336"/>
                    <a:pt x="2356" y="336"/>
                  </a:cubicBezTo>
                  <a:lnTo>
                    <a:pt x="2260" y="336"/>
                  </a:lnTo>
                  <a:lnTo>
                    <a:pt x="2270" y="336"/>
                  </a:lnTo>
                  <a:lnTo>
                    <a:pt x="2159" y="352"/>
                  </a:lnTo>
                  <a:lnTo>
                    <a:pt x="2063" y="368"/>
                  </a:lnTo>
                  <a:cubicBezTo>
                    <a:pt x="2060" y="368"/>
                    <a:pt x="2056" y="368"/>
                    <a:pt x="2052" y="368"/>
                  </a:cubicBezTo>
                  <a:lnTo>
                    <a:pt x="1956" y="368"/>
                  </a:lnTo>
                  <a:lnTo>
                    <a:pt x="1967" y="368"/>
                  </a:lnTo>
                  <a:lnTo>
                    <a:pt x="1871" y="384"/>
                  </a:lnTo>
                  <a:cubicBezTo>
                    <a:pt x="1868" y="384"/>
                    <a:pt x="1864" y="384"/>
                    <a:pt x="1860" y="384"/>
                  </a:cubicBezTo>
                  <a:lnTo>
                    <a:pt x="1764" y="384"/>
                  </a:lnTo>
                  <a:lnTo>
                    <a:pt x="1774" y="384"/>
                  </a:lnTo>
                  <a:lnTo>
                    <a:pt x="1662" y="400"/>
                  </a:lnTo>
                  <a:cubicBezTo>
                    <a:pt x="1659" y="400"/>
                    <a:pt x="1655" y="400"/>
                    <a:pt x="1652" y="400"/>
                  </a:cubicBezTo>
                  <a:lnTo>
                    <a:pt x="1556" y="400"/>
                  </a:lnTo>
                  <a:lnTo>
                    <a:pt x="1567" y="400"/>
                  </a:lnTo>
                  <a:lnTo>
                    <a:pt x="1471" y="416"/>
                  </a:lnTo>
                  <a:lnTo>
                    <a:pt x="1375" y="432"/>
                  </a:lnTo>
                  <a:cubicBezTo>
                    <a:pt x="1372" y="432"/>
                    <a:pt x="1368" y="432"/>
                    <a:pt x="1364" y="432"/>
                  </a:cubicBezTo>
                  <a:lnTo>
                    <a:pt x="1268" y="432"/>
                  </a:lnTo>
                  <a:lnTo>
                    <a:pt x="1279" y="432"/>
                  </a:lnTo>
                  <a:lnTo>
                    <a:pt x="1182" y="448"/>
                  </a:lnTo>
                  <a:lnTo>
                    <a:pt x="1070" y="464"/>
                  </a:lnTo>
                  <a:cubicBezTo>
                    <a:pt x="1067" y="464"/>
                    <a:pt x="1063" y="464"/>
                    <a:pt x="1060" y="464"/>
                  </a:cubicBezTo>
                  <a:lnTo>
                    <a:pt x="964" y="464"/>
                  </a:lnTo>
                  <a:lnTo>
                    <a:pt x="975" y="464"/>
                  </a:lnTo>
                  <a:lnTo>
                    <a:pt x="879" y="480"/>
                  </a:lnTo>
                  <a:cubicBezTo>
                    <a:pt x="876" y="480"/>
                    <a:pt x="872" y="480"/>
                    <a:pt x="868" y="480"/>
                  </a:cubicBezTo>
                  <a:lnTo>
                    <a:pt x="772" y="480"/>
                  </a:lnTo>
                  <a:lnTo>
                    <a:pt x="783" y="480"/>
                  </a:lnTo>
                  <a:lnTo>
                    <a:pt x="686" y="496"/>
                  </a:lnTo>
                  <a:lnTo>
                    <a:pt x="574" y="512"/>
                  </a:lnTo>
                  <a:cubicBezTo>
                    <a:pt x="571" y="512"/>
                    <a:pt x="567" y="512"/>
                    <a:pt x="564" y="512"/>
                  </a:cubicBezTo>
                  <a:lnTo>
                    <a:pt x="468" y="512"/>
                  </a:lnTo>
                  <a:lnTo>
                    <a:pt x="479" y="512"/>
                  </a:lnTo>
                  <a:lnTo>
                    <a:pt x="383" y="528"/>
                  </a:lnTo>
                  <a:lnTo>
                    <a:pt x="287" y="544"/>
                  </a:lnTo>
                  <a:cubicBezTo>
                    <a:pt x="284" y="544"/>
                    <a:pt x="280" y="544"/>
                    <a:pt x="276" y="544"/>
                  </a:cubicBezTo>
                  <a:lnTo>
                    <a:pt x="180" y="544"/>
                  </a:lnTo>
                  <a:lnTo>
                    <a:pt x="190" y="544"/>
                  </a:lnTo>
                  <a:lnTo>
                    <a:pt x="78" y="560"/>
                  </a:lnTo>
                  <a:cubicBezTo>
                    <a:pt x="43" y="565"/>
                    <a:pt x="10" y="541"/>
                    <a:pt x="5" y="506"/>
                  </a:cubicBezTo>
                  <a:cubicBezTo>
                    <a:pt x="0" y="471"/>
                    <a:pt x="24" y="438"/>
                    <a:pt x="59" y="43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7" name="Freeform 17"/>
            <p:cNvSpPr>
              <a:spLocks/>
            </p:cNvSpPr>
            <p:nvPr/>
          </p:nvSpPr>
          <p:spPr bwMode="auto">
            <a:xfrm>
              <a:off x="2493963" y="2168526"/>
              <a:ext cx="474663" cy="38100"/>
            </a:xfrm>
            <a:custGeom>
              <a:avLst/>
              <a:gdLst>
                <a:gd name="T0" fmla="*/ 2147483647 w 4980"/>
                <a:gd name="T1" fmla="*/ 2147483647 h 389"/>
                <a:gd name="T2" fmla="*/ 2147483647 w 4980"/>
                <a:gd name="T3" fmla="*/ 2147483647 h 389"/>
                <a:gd name="T4" fmla="*/ 2147483647 w 4980"/>
                <a:gd name="T5" fmla="*/ 2147483647 h 389"/>
                <a:gd name="T6" fmla="*/ 2147483647 w 4980"/>
                <a:gd name="T7" fmla="*/ 2147483647 h 389"/>
                <a:gd name="T8" fmla="*/ 2147483647 w 4980"/>
                <a:gd name="T9" fmla="*/ 2147483647 h 389"/>
                <a:gd name="T10" fmla="*/ 2147483647 w 4980"/>
                <a:gd name="T11" fmla="*/ 2147483647 h 389"/>
                <a:gd name="T12" fmla="*/ 2147483647 w 4980"/>
                <a:gd name="T13" fmla="*/ 2147483647 h 389"/>
                <a:gd name="T14" fmla="*/ 2147483647 w 4980"/>
                <a:gd name="T15" fmla="*/ 2147483647 h 389"/>
                <a:gd name="T16" fmla="*/ 2147483647 w 4980"/>
                <a:gd name="T17" fmla="*/ 2147483647 h 389"/>
                <a:gd name="T18" fmla="*/ 2147483647 w 4980"/>
                <a:gd name="T19" fmla="*/ 2147483647 h 389"/>
                <a:gd name="T20" fmla="*/ 2147483647 w 4980"/>
                <a:gd name="T21" fmla="*/ 2147483647 h 389"/>
                <a:gd name="T22" fmla="*/ 2147483647 w 4980"/>
                <a:gd name="T23" fmla="*/ 2147483647 h 389"/>
                <a:gd name="T24" fmla="*/ 2147483647 w 4980"/>
                <a:gd name="T25" fmla="*/ 2147483647 h 389"/>
                <a:gd name="T26" fmla="*/ 2147483647 w 4980"/>
                <a:gd name="T27" fmla="*/ 2147483647 h 389"/>
                <a:gd name="T28" fmla="*/ 2147483647 w 4980"/>
                <a:gd name="T29" fmla="*/ 2147483647 h 389"/>
                <a:gd name="T30" fmla="*/ 2147483647 w 4980"/>
                <a:gd name="T31" fmla="*/ 2147483647 h 389"/>
                <a:gd name="T32" fmla="*/ 2147483647 w 4980"/>
                <a:gd name="T33" fmla="*/ 2147483647 h 389"/>
                <a:gd name="T34" fmla="*/ 2147483647 w 4980"/>
                <a:gd name="T35" fmla="*/ 2147483647 h 389"/>
                <a:gd name="T36" fmla="*/ 2147483647 w 4980"/>
                <a:gd name="T37" fmla="*/ 2147483647 h 389"/>
                <a:gd name="T38" fmla="*/ 2147483647 w 4980"/>
                <a:gd name="T39" fmla="*/ 2147483647 h 389"/>
                <a:gd name="T40" fmla="*/ 2147483647 w 4980"/>
                <a:gd name="T41" fmla="*/ 2147483647 h 389"/>
                <a:gd name="T42" fmla="*/ 2147483647 w 4980"/>
                <a:gd name="T43" fmla="*/ 2147483647 h 389"/>
                <a:gd name="T44" fmla="*/ 2147483647 w 4980"/>
                <a:gd name="T45" fmla="*/ 2147483647 h 389"/>
                <a:gd name="T46" fmla="*/ 2147483647 w 4980"/>
                <a:gd name="T47" fmla="*/ 2147483647 h 389"/>
                <a:gd name="T48" fmla="*/ 2147483647 w 4980"/>
                <a:gd name="T49" fmla="*/ 2147483647 h 389"/>
                <a:gd name="T50" fmla="*/ 2147483647 w 4980"/>
                <a:gd name="T51" fmla="*/ 2147483647 h 389"/>
                <a:gd name="T52" fmla="*/ 2147483647 w 4980"/>
                <a:gd name="T53" fmla="*/ 0 h 389"/>
                <a:gd name="T54" fmla="*/ 2147483647 w 4980"/>
                <a:gd name="T55" fmla="*/ 2147483647 h 389"/>
                <a:gd name="T56" fmla="*/ 2147483647 w 4980"/>
                <a:gd name="T57" fmla="*/ 2147483647 h 389"/>
                <a:gd name="T58" fmla="*/ 2147483647 w 4980"/>
                <a:gd name="T59" fmla="*/ 2147483647 h 389"/>
                <a:gd name="T60" fmla="*/ 2147483647 w 4980"/>
                <a:gd name="T61" fmla="*/ 2147483647 h 389"/>
                <a:gd name="T62" fmla="*/ 2147483647 w 4980"/>
                <a:gd name="T63" fmla="*/ 2147483647 h 389"/>
                <a:gd name="T64" fmla="*/ 2147483647 w 4980"/>
                <a:gd name="T65" fmla="*/ 2147483647 h 389"/>
                <a:gd name="T66" fmla="*/ 2147483647 w 4980"/>
                <a:gd name="T67" fmla="*/ 2147483647 h 389"/>
                <a:gd name="T68" fmla="*/ 2147483647 w 4980"/>
                <a:gd name="T69" fmla="*/ 2147483647 h 389"/>
                <a:gd name="T70" fmla="*/ 2147483647 w 4980"/>
                <a:gd name="T71" fmla="*/ 2147483647 h 389"/>
                <a:gd name="T72" fmla="*/ 2147483647 w 4980"/>
                <a:gd name="T73" fmla="*/ 2147483647 h 389"/>
                <a:gd name="T74" fmla="*/ 2147483647 w 4980"/>
                <a:gd name="T75" fmla="*/ 2147483647 h 389"/>
                <a:gd name="T76" fmla="*/ 2147483647 w 4980"/>
                <a:gd name="T77" fmla="*/ 2147483647 h 389"/>
                <a:gd name="T78" fmla="*/ 2147483647 w 4980"/>
                <a:gd name="T79" fmla="*/ 2147483647 h 389"/>
                <a:gd name="T80" fmla="*/ 2147483647 w 4980"/>
                <a:gd name="T81" fmla="*/ 2147483647 h 389"/>
                <a:gd name="T82" fmla="*/ 2147483647 w 4980"/>
                <a:gd name="T83" fmla="*/ 2147483647 h 389"/>
                <a:gd name="T84" fmla="*/ 2147483647 w 4980"/>
                <a:gd name="T85" fmla="*/ 2147483647 h 389"/>
                <a:gd name="T86" fmla="*/ 2147483647 w 4980"/>
                <a:gd name="T87" fmla="*/ 2147483647 h 389"/>
                <a:gd name="T88" fmla="*/ 2147483647 w 4980"/>
                <a:gd name="T89" fmla="*/ 2147483647 h 389"/>
                <a:gd name="T90" fmla="*/ 2147483647 w 4980"/>
                <a:gd name="T91" fmla="*/ 2147483647 h 389"/>
                <a:gd name="T92" fmla="*/ 2147483647 w 4980"/>
                <a:gd name="T93" fmla="*/ 2147483647 h 389"/>
                <a:gd name="T94" fmla="*/ 2147483647 w 4980"/>
                <a:gd name="T95" fmla="*/ 2147483647 h 389"/>
                <a:gd name="T96" fmla="*/ 2147483647 w 4980"/>
                <a:gd name="T97" fmla="*/ 2147483647 h 389"/>
                <a:gd name="T98" fmla="*/ 2147483647 w 4980"/>
                <a:gd name="T99" fmla="*/ 2147483647 h 389"/>
                <a:gd name="T100" fmla="*/ 2147483647 w 4980"/>
                <a:gd name="T101" fmla="*/ 2147483647 h 389"/>
                <a:gd name="T102" fmla="*/ 2147483647 w 4980"/>
                <a:gd name="T103" fmla="*/ 2147483647 h 389"/>
                <a:gd name="T104" fmla="*/ 2147483647 w 4980"/>
                <a:gd name="T105" fmla="*/ 2147483647 h 389"/>
                <a:gd name="T106" fmla="*/ 2147483647 w 4980"/>
                <a:gd name="T107" fmla="*/ 2147483647 h 389"/>
                <a:gd name="T108" fmla="*/ 2147483647 w 4980"/>
                <a:gd name="T109" fmla="*/ 2147483647 h 38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4980"/>
                <a:gd name="T166" fmla="*/ 0 h 389"/>
                <a:gd name="T167" fmla="*/ 4980 w 4980"/>
                <a:gd name="T168" fmla="*/ 389 h 38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4980" h="389">
                  <a:moveTo>
                    <a:pt x="58" y="257"/>
                  </a:moveTo>
                  <a:lnTo>
                    <a:pt x="154" y="241"/>
                  </a:lnTo>
                  <a:cubicBezTo>
                    <a:pt x="157" y="241"/>
                    <a:pt x="161" y="240"/>
                    <a:pt x="164" y="240"/>
                  </a:cubicBezTo>
                  <a:lnTo>
                    <a:pt x="260" y="240"/>
                  </a:lnTo>
                  <a:lnTo>
                    <a:pt x="250" y="241"/>
                  </a:lnTo>
                  <a:lnTo>
                    <a:pt x="346" y="225"/>
                  </a:lnTo>
                  <a:cubicBezTo>
                    <a:pt x="349" y="225"/>
                    <a:pt x="353" y="224"/>
                    <a:pt x="356" y="224"/>
                  </a:cubicBezTo>
                  <a:lnTo>
                    <a:pt x="452" y="224"/>
                  </a:lnTo>
                  <a:lnTo>
                    <a:pt x="548" y="224"/>
                  </a:lnTo>
                  <a:lnTo>
                    <a:pt x="539" y="225"/>
                  </a:lnTo>
                  <a:lnTo>
                    <a:pt x="651" y="209"/>
                  </a:lnTo>
                  <a:cubicBezTo>
                    <a:pt x="654" y="209"/>
                    <a:pt x="657" y="208"/>
                    <a:pt x="660" y="208"/>
                  </a:cubicBezTo>
                  <a:lnTo>
                    <a:pt x="756" y="208"/>
                  </a:lnTo>
                  <a:lnTo>
                    <a:pt x="746" y="209"/>
                  </a:lnTo>
                  <a:lnTo>
                    <a:pt x="842" y="193"/>
                  </a:lnTo>
                  <a:cubicBezTo>
                    <a:pt x="845" y="193"/>
                    <a:pt x="849" y="192"/>
                    <a:pt x="852" y="192"/>
                  </a:cubicBezTo>
                  <a:lnTo>
                    <a:pt x="948" y="192"/>
                  </a:lnTo>
                  <a:lnTo>
                    <a:pt x="1044" y="192"/>
                  </a:lnTo>
                  <a:lnTo>
                    <a:pt x="1035" y="193"/>
                  </a:lnTo>
                  <a:lnTo>
                    <a:pt x="1147" y="177"/>
                  </a:lnTo>
                  <a:cubicBezTo>
                    <a:pt x="1150" y="177"/>
                    <a:pt x="1153" y="176"/>
                    <a:pt x="1156" y="176"/>
                  </a:cubicBezTo>
                  <a:lnTo>
                    <a:pt x="1252" y="176"/>
                  </a:lnTo>
                  <a:lnTo>
                    <a:pt x="1242" y="177"/>
                  </a:lnTo>
                  <a:lnTo>
                    <a:pt x="1338" y="161"/>
                  </a:lnTo>
                  <a:cubicBezTo>
                    <a:pt x="1341" y="161"/>
                    <a:pt x="1345" y="160"/>
                    <a:pt x="1348" y="160"/>
                  </a:cubicBezTo>
                  <a:lnTo>
                    <a:pt x="1444" y="160"/>
                  </a:lnTo>
                  <a:lnTo>
                    <a:pt x="1540" y="160"/>
                  </a:lnTo>
                  <a:lnTo>
                    <a:pt x="1530" y="161"/>
                  </a:lnTo>
                  <a:lnTo>
                    <a:pt x="1626" y="145"/>
                  </a:lnTo>
                  <a:cubicBezTo>
                    <a:pt x="1629" y="145"/>
                    <a:pt x="1633" y="144"/>
                    <a:pt x="1636" y="144"/>
                  </a:cubicBezTo>
                  <a:lnTo>
                    <a:pt x="1748" y="144"/>
                  </a:lnTo>
                  <a:lnTo>
                    <a:pt x="1844" y="144"/>
                  </a:lnTo>
                  <a:lnTo>
                    <a:pt x="1834" y="145"/>
                  </a:lnTo>
                  <a:lnTo>
                    <a:pt x="1930" y="129"/>
                  </a:lnTo>
                  <a:cubicBezTo>
                    <a:pt x="1933" y="129"/>
                    <a:pt x="1937" y="128"/>
                    <a:pt x="1940" y="128"/>
                  </a:cubicBezTo>
                  <a:lnTo>
                    <a:pt x="2036" y="128"/>
                  </a:lnTo>
                  <a:lnTo>
                    <a:pt x="2132" y="128"/>
                  </a:lnTo>
                  <a:lnTo>
                    <a:pt x="2123" y="129"/>
                  </a:lnTo>
                  <a:lnTo>
                    <a:pt x="2235" y="113"/>
                  </a:lnTo>
                  <a:cubicBezTo>
                    <a:pt x="2238" y="113"/>
                    <a:pt x="2241" y="112"/>
                    <a:pt x="2244" y="112"/>
                  </a:cubicBezTo>
                  <a:lnTo>
                    <a:pt x="2340" y="112"/>
                  </a:lnTo>
                  <a:lnTo>
                    <a:pt x="2436" y="112"/>
                  </a:lnTo>
                  <a:lnTo>
                    <a:pt x="2426" y="113"/>
                  </a:lnTo>
                  <a:lnTo>
                    <a:pt x="2522" y="97"/>
                  </a:lnTo>
                  <a:cubicBezTo>
                    <a:pt x="2525" y="97"/>
                    <a:pt x="2529" y="96"/>
                    <a:pt x="2532" y="96"/>
                  </a:cubicBezTo>
                  <a:lnTo>
                    <a:pt x="2628" y="96"/>
                  </a:lnTo>
                  <a:lnTo>
                    <a:pt x="2740" y="96"/>
                  </a:lnTo>
                  <a:lnTo>
                    <a:pt x="2730" y="97"/>
                  </a:lnTo>
                  <a:lnTo>
                    <a:pt x="2826" y="81"/>
                  </a:lnTo>
                  <a:cubicBezTo>
                    <a:pt x="2829" y="81"/>
                    <a:pt x="2833" y="80"/>
                    <a:pt x="2836" y="80"/>
                  </a:cubicBezTo>
                  <a:lnTo>
                    <a:pt x="2932" y="80"/>
                  </a:lnTo>
                  <a:lnTo>
                    <a:pt x="3028" y="80"/>
                  </a:lnTo>
                  <a:lnTo>
                    <a:pt x="3018" y="81"/>
                  </a:lnTo>
                  <a:lnTo>
                    <a:pt x="3114" y="65"/>
                  </a:lnTo>
                  <a:cubicBezTo>
                    <a:pt x="3117" y="65"/>
                    <a:pt x="3121" y="64"/>
                    <a:pt x="3124" y="64"/>
                  </a:cubicBezTo>
                  <a:lnTo>
                    <a:pt x="3220" y="64"/>
                  </a:lnTo>
                  <a:lnTo>
                    <a:pt x="3332" y="64"/>
                  </a:lnTo>
                  <a:lnTo>
                    <a:pt x="3428" y="64"/>
                  </a:lnTo>
                  <a:lnTo>
                    <a:pt x="3418" y="65"/>
                  </a:lnTo>
                  <a:lnTo>
                    <a:pt x="3514" y="49"/>
                  </a:lnTo>
                  <a:cubicBezTo>
                    <a:pt x="3517" y="49"/>
                    <a:pt x="3521" y="48"/>
                    <a:pt x="3524" y="48"/>
                  </a:cubicBezTo>
                  <a:lnTo>
                    <a:pt x="3620" y="48"/>
                  </a:lnTo>
                  <a:lnTo>
                    <a:pt x="3716" y="48"/>
                  </a:lnTo>
                  <a:lnTo>
                    <a:pt x="3828" y="48"/>
                  </a:lnTo>
                  <a:lnTo>
                    <a:pt x="3818" y="49"/>
                  </a:lnTo>
                  <a:lnTo>
                    <a:pt x="3914" y="33"/>
                  </a:lnTo>
                  <a:cubicBezTo>
                    <a:pt x="3917" y="33"/>
                    <a:pt x="3921" y="32"/>
                    <a:pt x="3924" y="32"/>
                  </a:cubicBezTo>
                  <a:lnTo>
                    <a:pt x="4020" y="32"/>
                  </a:lnTo>
                  <a:lnTo>
                    <a:pt x="4116" y="32"/>
                  </a:lnTo>
                  <a:lnTo>
                    <a:pt x="4212" y="32"/>
                  </a:lnTo>
                  <a:lnTo>
                    <a:pt x="4202" y="33"/>
                  </a:lnTo>
                  <a:lnTo>
                    <a:pt x="4298" y="17"/>
                  </a:lnTo>
                  <a:cubicBezTo>
                    <a:pt x="4301" y="17"/>
                    <a:pt x="4305" y="16"/>
                    <a:pt x="4308" y="16"/>
                  </a:cubicBezTo>
                  <a:lnTo>
                    <a:pt x="4420" y="16"/>
                  </a:lnTo>
                  <a:lnTo>
                    <a:pt x="4516" y="16"/>
                  </a:lnTo>
                  <a:lnTo>
                    <a:pt x="4612" y="16"/>
                  </a:lnTo>
                  <a:lnTo>
                    <a:pt x="4602" y="17"/>
                  </a:lnTo>
                  <a:lnTo>
                    <a:pt x="4698" y="1"/>
                  </a:lnTo>
                  <a:cubicBezTo>
                    <a:pt x="4701" y="1"/>
                    <a:pt x="4705" y="0"/>
                    <a:pt x="4708" y="0"/>
                  </a:cubicBezTo>
                  <a:lnTo>
                    <a:pt x="4804" y="0"/>
                  </a:lnTo>
                  <a:lnTo>
                    <a:pt x="4916" y="0"/>
                  </a:lnTo>
                  <a:cubicBezTo>
                    <a:pt x="4952" y="0"/>
                    <a:pt x="4980" y="29"/>
                    <a:pt x="4980" y="64"/>
                  </a:cubicBezTo>
                  <a:cubicBezTo>
                    <a:pt x="4980" y="100"/>
                    <a:pt x="4952" y="128"/>
                    <a:pt x="4916" y="128"/>
                  </a:cubicBezTo>
                  <a:lnTo>
                    <a:pt x="4804" y="128"/>
                  </a:lnTo>
                  <a:lnTo>
                    <a:pt x="4708" y="128"/>
                  </a:lnTo>
                  <a:lnTo>
                    <a:pt x="4719" y="128"/>
                  </a:lnTo>
                  <a:lnTo>
                    <a:pt x="4623" y="144"/>
                  </a:lnTo>
                  <a:cubicBezTo>
                    <a:pt x="4620" y="144"/>
                    <a:pt x="4616" y="144"/>
                    <a:pt x="4612" y="144"/>
                  </a:cubicBezTo>
                  <a:lnTo>
                    <a:pt x="4516" y="144"/>
                  </a:lnTo>
                  <a:lnTo>
                    <a:pt x="4420" y="144"/>
                  </a:lnTo>
                  <a:lnTo>
                    <a:pt x="4308" y="144"/>
                  </a:lnTo>
                  <a:lnTo>
                    <a:pt x="4319" y="144"/>
                  </a:lnTo>
                  <a:lnTo>
                    <a:pt x="4223" y="160"/>
                  </a:lnTo>
                  <a:cubicBezTo>
                    <a:pt x="4220" y="160"/>
                    <a:pt x="4216" y="160"/>
                    <a:pt x="4212" y="160"/>
                  </a:cubicBezTo>
                  <a:lnTo>
                    <a:pt x="4116" y="160"/>
                  </a:lnTo>
                  <a:lnTo>
                    <a:pt x="4020" y="160"/>
                  </a:lnTo>
                  <a:lnTo>
                    <a:pt x="3924" y="160"/>
                  </a:lnTo>
                  <a:lnTo>
                    <a:pt x="3935" y="160"/>
                  </a:lnTo>
                  <a:lnTo>
                    <a:pt x="3839" y="176"/>
                  </a:lnTo>
                  <a:cubicBezTo>
                    <a:pt x="3836" y="176"/>
                    <a:pt x="3832" y="176"/>
                    <a:pt x="3828" y="176"/>
                  </a:cubicBezTo>
                  <a:lnTo>
                    <a:pt x="3716" y="176"/>
                  </a:lnTo>
                  <a:lnTo>
                    <a:pt x="3620" y="176"/>
                  </a:lnTo>
                  <a:lnTo>
                    <a:pt x="3524" y="176"/>
                  </a:lnTo>
                  <a:lnTo>
                    <a:pt x="3535" y="176"/>
                  </a:lnTo>
                  <a:lnTo>
                    <a:pt x="3439" y="192"/>
                  </a:lnTo>
                  <a:cubicBezTo>
                    <a:pt x="3436" y="192"/>
                    <a:pt x="3432" y="192"/>
                    <a:pt x="3428" y="192"/>
                  </a:cubicBezTo>
                  <a:lnTo>
                    <a:pt x="3332" y="192"/>
                  </a:lnTo>
                  <a:lnTo>
                    <a:pt x="3220" y="192"/>
                  </a:lnTo>
                  <a:lnTo>
                    <a:pt x="3124" y="192"/>
                  </a:lnTo>
                  <a:lnTo>
                    <a:pt x="3135" y="192"/>
                  </a:lnTo>
                  <a:lnTo>
                    <a:pt x="3039" y="208"/>
                  </a:lnTo>
                  <a:cubicBezTo>
                    <a:pt x="3036" y="208"/>
                    <a:pt x="3032" y="208"/>
                    <a:pt x="3028" y="208"/>
                  </a:cubicBezTo>
                  <a:lnTo>
                    <a:pt x="2932" y="208"/>
                  </a:lnTo>
                  <a:lnTo>
                    <a:pt x="2836" y="208"/>
                  </a:lnTo>
                  <a:lnTo>
                    <a:pt x="2847" y="208"/>
                  </a:lnTo>
                  <a:lnTo>
                    <a:pt x="2751" y="224"/>
                  </a:lnTo>
                  <a:cubicBezTo>
                    <a:pt x="2748" y="224"/>
                    <a:pt x="2744" y="224"/>
                    <a:pt x="2740" y="224"/>
                  </a:cubicBezTo>
                  <a:lnTo>
                    <a:pt x="2628" y="224"/>
                  </a:lnTo>
                  <a:lnTo>
                    <a:pt x="2532" y="224"/>
                  </a:lnTo>
                  <a:lnTo>
                    <a:pt x="2543" y="224"/>
                  </a:lnTo>
                  <a:lnTo>
                    <a:pt x="2447" y="240"/>
                  </a:lnTo>
                  <a:cubicBezTo>
                    <a:pt x="2444" y="240"/>
                    <a:pt x="2440" y="240"/>
                    <a:pt x="2436" y="240"/>
                  </a:cubicBezTo>
                  <a:lnTo>
                    <a:pt x="2340" y="240"/>
                  </a:lnTo>
                  <a:lnTo>
                    <a:pt x="2244" y="240"/>
                  </a:lnTo>
                  <a:lnTo>
                    <a:pt x="2254" y="240"/>
                  </a:lnTo>
                  <a:lnTo>
                    <a:pt x="2142" y="256"/>
                  </a:lnTo>
                  <a:cubicBezTo>
                    <a:pt x="2139" y="256"/>
                    <a:pt x="2135" y="256"/>
                    <a:pt x="2132" y="256"/>
                  </a:cubicBezTo>
                  <a:lnTo>
                    <a:pt x="2036" y="256"/>
                  </a:lnTo>
                  <a:lnTo>
                    <a:pt x="1940" y="256"/>
                  </a:lnTo>
                  <a:lnTo>
                    <a:pt x="1951" y="256"/>
                  </a:lnTo>
                  <a:lnTo>
                    <a:pt x="1855" y="272"/>
                  </a:lnTo>
                  <a:cubicBezTo>
                    <a:pt x="1852" y="272"/>
                    <a:pt x="1848" y="272"/>
                    <a:pt x="1844" y="272"/>
                  </a:cubicBezTo>
                  <a:lnTo>
                    <a:pt x="1748" y="272"/>
                  </a:lnTo>
                  <a:lnTo>
                    <a:pt x="1636" y="272"/>
                  </a:lnTo>
                  <a:lnTo>
                    <a:pt x="1647" y="272"/>
                  </a:lnTo>
                  <a:lnTo>
                    <a:pt x="1551" y="288"/>
                  </a:lnTo>
                  <a:cubicBezTo>
                    <a:pt x="1548" y="288"/>
                    <a:pt x="1544" y="288"/>
                    <a:pt x="1540" y="288"/>
                  </a:cubicBezTo>
                  <a:lnTo>
                    <a:pt x="1444" y="288"/>
                  </a:lnTo>
                  <a:lnTo>
                    <a:pt x="1348" y="288"/>
                  </a:lnTo>
                  <a:lnTo>
                    <a:pt x="1359" y="288"/>
                  </a:lnTo>
                  <a:lnTo>
                    <a:pt x="1263" y="304"/>
                  </a:lnTo>
                  <a:cubicBezTo>
                    <a:pt x="1260" y="304"/>
                    <a:pt x="1256" y="304"/>
                    <a:pt x="1252" y="304"/>
                  </a:cubicBezTo>
                  <a:lnTo>
                    <a:pt x="1156" y="304"/>
                  </a:lnTo>
                  <a:lnTo>
                    <a:pt x="1166" y="304"/>
                  </a:lnTo>
                  <a:lnTo>
                    <a:pt x="1054" y="320"/>
                  </a:lnTo>
                  <a:cubicBezTo>
                    <a:pt x="1051" y="320"/>
                    <a:pt x="1047" y="320"/>
                    <a:pt x="1044" y="320"/>
                  </a:cubicBezTo>
                  <a:lnTo>
                    <a:pt x="948" y="320"/>
                  </a:lnTo>
                  <a:lnTo>
                    <a:pt x="852" y="320"/>
                  </a:lnTo>
                  <a:lnTo>
                    <a:pt x="863" y="320"/>
                  </a:lnTo>
                  <a:lnTo>
                    <a:pt x="767" y="336"/>
                  </a:lnTo>
                  <a:cubicBezTo>
                    <a:pt x="764" y="336"/>
                    <a:pt x="760" y="336"/>
                    <a:pt x="756" y="336"/>
                  </a:cubicBezTo>
                  <a:lnTo>
                    <a:pt x="660" y="336"/>
                  </a:lnTo>
                  <a:lnTo>
                    <a:pt x="670" y="336"/>
                  </a:lnTo>
                  <a:lnTo>
                    <a:pt x="558" y="352"/>
                  </a:lnTo>
                  <a:cubicBezTo>
                    <a:pt x="555" y="352"/>
                    <a:pt x="551" y="352"/>
                    <a:pt x="548" y="352"/>
                  </a:cubicBezTo>
                  <a:lnTo>
                    <a:pt x="452" y="352"/>
                  </a:lnTo>
                  <a:lnTo>
                    <a:pt x="356" y="352"/>
                  </a:lnTo>
                  <a:lnTo>
                    <a:pt x="367" y="352"/>
                  </a:lnTo>
                  <a:lnTo>
                    <a:pt x="271" y="368"/>
                  </a:lnTo>
                  <a:cubicBezTo>
                    <a:pt x="268" y="368"/>
                    <a:pt x="264" y="368"/>
                    <a:pt x="260" y="368"/>
                  </a:cubicBezTo>
                  <a:lnTo>
                    <a:pt x="164" y="368"/>
                  </a:lnTo>
                  <a:lnTo>
                    <a:pt x="175" y="368"/>
                  </a:lnTo>
                  <a:lnTo>
                    <a:pt x="79" y="384"/>
                  </a:lnTo>
                  <a:cubicBezTo>
                    <a:pt x="44" y="389"/>
                    <a:pt x="11" y="366"/>
                    <a:pt x="5" y="331"/>
                  </a:cubicBezTo>
                  <a:cubicBezTo>
                    <a:pt x="0" y="296"/>
                    <a:pt x="23" y="263"/>
                    <a:pt x="58" y="257"/>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8" name="Freeform 18"/>
            <p:cNvSpPr>
              <a:spLocks/>
            </p:cNvSpPr>
            <p:nvPr/>
          </p:nvSpPr>
          <p:spPr bwMode="auto">
            <a:xfrm>
              <a:off x="2955926" y="2163763"/>
              <a:ext cx="473075" cy="17463"/>
            </a:xfrm>
            <a:custGeom>
              <a:avLst/>
              <a:gdLst>
                <a:gd name="T0" fmla="*/ 2147483647 w 2488"/>
                <a:gd name="T1" fmla="*/ 2147483647 h 96"/>
                <a:gd name="T2" fmla="*/ 2147483647 w 2488"/>
                <a:gd name="T3" fmla="*/ 2147483647 h 96"/>
                <a:gd name="T4" fmla="*/ 2147483647 w 2488"/>
                <a:gd name="T5" fmla="*/ 2147483647 h 96"/>
                <a:gd name="T6" fmla="*/ 2147483647 w 2488"/>
                <a:gd name="T7" fmla="*/ 2147483647 h 96"/>
                <a:gd name="T8" fmla="*/ 2147483647 w 2488"/>
                <a:gd name="T9" fmla="*/ 2147483647 h 96"/>
                <a:gd name="T10" fmla="*/ 2147483647 w 2488"/>
                <a:gd name="T11" fmla="*/ 2147483647 h 96"/>
                <a:gd name="T12" fmla="*/ 2147483647 w 2488"/>
                <a:gd name="T13" fmla="*/ 2147483647 h 96"/>
                <a:gd name="T14" fmla="*/ 2147483647 w 2488"/>
                <a:gd name="T15" fmla="*/ 2147483647 h 96"/>
                <a:gd name="T16" fmla="*/ 2147483647 w 2488"/>
                <a:gd name="T17" fmla="*/ 2147483647 h 96"/>
                <a:gd name="T18" fmla="*/ 2147483647 w 2488"/>
                <a:gd name="T19" fmla="*/ 2147483647 h 96"/>
                <a:gd name="T20" fmla="*/ 2147483647 w 2488"/>
                <a:gd name="T21" fmla="*/ 2147483647 h 96"/>
                <a:gd name="T22" fmla="*/ 2147483647 w 2488"/>
                <a:gd name="T23" fmla="*/ 2147483647 h 96"/>
                <a:gd name="T24" fmla="*/ 2147483647 w 2488"/>
                <a:gd name="T25" fmla="*/ 2147483647 h 96"/>
                <a:gd name="T26" fmla="*/ 2147483647 w 2488"/>
                <a:gd name="T27" fmla="*/ 2147483647 h 96"/>
                <a:gd name="T28" fmla="*/ 2147483647 w 2488"/>
                <a:gd name="T29" fmla="*/ 2147483647 h 96"/>
                <a:gd name="T30" fmla="*/ 2147483647 w 2488"/>
                <a:gd name="T31" fmla="*/ 2147483647 h 96"/>
                <a:gd name="T32" fmla="*/ 2147483647 w 2488"/>
                <a:gd name="T33" fmla="*/ 0 h 96"/>
                <a:gd name="T34" fmla="*/ 2147483647 w 2488"/>
                <a:gd name="T35" fmla="*/ 0 h 96"/>
                <a:gd name="T36" fmla="*/ 2147483647 w 2488"/>
                <a:gd name="T37" fmla="*/ 0 h 96"/>
                <a:gd name="T38" fmla="*/ 2147483647 w 2488"/>
                <a:gd name="T39" fmla="*/ 0 h 96"/>
                <a:gd name="T40" fmla="*/ 2147483647 w 2488"/>
                <a:gd name="T41" fmla="*/ 0 h 96"/>
                <a:gd name="T42" fmla="*/ 2147483647 w 2488"/>
                <a:gd name="T43" fmla="*/ 0 h 96"/>
                <a:gd name="T44" fmla="*/ 2147483647 w 2488"/>
                <a:gd name="T45" fmla="*/ 0 h 96"/>
                <a:gd name="T46" fmla="*/ 2147483647 w 2488"/>
                <a:gd name="T47" fmla="*/ 0 h 96"/>
                <a:gd name="T48" fmla="*/ 2147483647 w 2488"/>
                <a:gd name="T49" fmla="*/ 0 h 96"/>
                <a:gd name="T50" fmla="*/ 2147483647 w 2488"/>
                <a:gd name="T51" fmla="*/ 0 h 96"/>
                <a:gd name="T52" fmla="*/ 2147483647 w 2488"/>
                <a:gd name="T53" fmla="*/ 0 h 96"/>
                <a:gd name="T54" fmla="*/ 2147483647 w 2488"/>
                <a:gd name="T55" fmla="*/ 0 h 96"/>
                <a:gd name="T56" fmla="*/ 2147483647 w 2488"/>
                <a:gd name="T57" fmla="*/ 0 h 96"/>
                <a:gd name="T58" fmla="*/ 2147483647 w 2488"/>
                <a:gd name="T59" fmla="*/ 2147483647 h 96"/>
                <a:gd name="T60" fmla="*/ 2147483647 w 2488"/>
                <a:gd name="T61" fmla="*/ 2147483647 h 96"/>
                <a:gd name="T62" fmla="*/ 2147483647 w 2488"/>
                <a:gd name="T63" fmla="*/ 2147483647 h 96"/>
                <a:gd name="T64" fmla="*/ 2147483647 w 2488"/>
                <a:gd name="T65" fmla="*/ 2147483647 h 96"/>
                <a:gd name="T66" fmla="*/ 2147483647 w 2488"/>
                <a:gd name="T67" fmla="*/ 2147483647 h 96"/>
                <a:gd name="T68" fmla="*/ 2147483647 w 2488"/>
                <a:gd name="T69" fmla="*/ 2147483647 h 96"/>
                <a:gd name="T70" fmla="*/ 2147483647 w 2488"/>
                <a:gd name="T71" fmla="*/ 2147483647 h 96"/>
                <a:gd name="T72" fmla="*/ 2147483647 w 2488"/>
                <a:gd name="T73" fmla="*/ 2147483647 h 96"/>
                <a:gd name="T74" fmla="*/ 2147483647 w 2488"/>
                <a:gd name="T75" fmla="*/ 2147483647 h 96"/>
                <a:gd name="T76" fmla="*/ 2147483647 w 2488"/>
                <a:gd name="T77" fmla="*/ 2147483647 h 96"/>
                <a:gd name="T78" fmla="*/ 2147483647 w 2488"/>
                <a:gd name="T79" fmla="*/ 2147483647 h 96"/>
                <a:gd name="T80" fmla="*/ 2147483647 w 2488"/>
                <a:gd name="T81" fmla="*/ 2147483647 h 96"/>
                <a:gd name="T82" fmla="*/ 2147483647 w 2488"/>
                <a:gd name="T83" fmla="*/ 2147483647 h 96"/>
                <a:gd name="T84" fmla="*/ 2147483647 w 2488"/>
                <a:gd name="T85" fmla="*/ 2147483647 h 96"/>
                <a:gd name="T86" fmla="*/ 2147483647 w 2488"/>
                <a:gd name="T87" fmla="*/ 2147483647 h 96"/>
                <a:gd name="T88" fmla="*/ 2147483647 w 2488"/>
                <a:gd name="T89" fmla="*/ 2147483647 h 96"/>
                <a:gd name="T90" fmla="*/ 2147483647 w 2488"/>
                <a:gd name="T91" fmla="*/ 2147483647 h 96"/>
                <a:gd name="T92" fmla="*/ 2147483647 w 2488"/>
                <a:gd name="T93" fmla="*/ 2147483647 h 96"/>
                <a:gd name="T94" fmla="*/ 2147483647 w 2488"/>
                <a:gd name="T95" fmla="*/ 2147483647 h 96"/>
                <a:gd name="T96" fmla="*/ 2147483647 w 2488"/>
                <a:gd name="T97" fmla="*/ 2147483647 h 96"/>
                <a:gd name="T98" fmla="*/ 2147483647 w 2488"/>
                <a:gd name="T99" fmla="*/ 2147483647 h 96"/>
                <a:gd name="T100" fmla="*/ 2147483647 w 2488"/>
                <a:gd name="T101" fmla="*/ 2147483647 h 96"/>
                <a:gd name="T102" fmla="*/ 2147483647 w 2488"/>
                <a:gd name="T103" fmla="*/ 2147483647 h 96"/>
                <a:gd name="T104" fmla="*/ 2147483647 w 2488"/>
                <a:gd name="T105" fmla="*/ 2147483647 h 96"/>
                <a:gd name="T106" fmla="*/ 2147483647 w 2488"/>
                <a:gd name="T107" fmla="*/ 2147483647 h 96"/>
                <a:gd name="T108" fmla="*/ 2147483647 w 2488"/>
                <a:gd name="T109" fmla="*/ 2147483647 h 96"/>
                <a:gd name="T110" fmla="*/ 2147483647 w 2488"/>
                <a:gd name="T111" fmla="*/ 2147483647 h 96"/>
                <a:gd name="T112" fmla="*/ 2147483647 w 2488"/>
                <a:gd name="T113" fmla="*/ 2147483647 h 96"/>
                <a:gd name="T114" fmla="*/ 2147483647 w 2488"/>
                <a:gd name="T115" fmla="*/ 2147483647 h 96"/>
                <a:gd name="T116" fmla="*/ 0 w 2488"/>
                <a:gd name="T117" fmla="*/ 2147483647 h 9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88"/>
                <a:gd name="T178" fmla="*/ 0 h 96"/>
                <a:gd name="T179" fmla="*/ 2488 w 2488"/>
                <a:gd name="T180" fmla="*/ 96 h 9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88" h="96">
                  <a:moveTo>
                    <a:pt x="32" y="32"/>
                  </a:moveTo>
                  <a:lnTo>
                    <a:pt x="80" y="32"/>
                  </a:lnTo>
                  <a:lnTo>
                    <a:pt x="128" y="32"/>
                  </a:lnTo>
                  <a:lnTo>
                    <a:pt x="123" y="33"/>
                  </a:lnTo>
                  <a:lnTo>
                    <a:pt x="171" y="25"/>
                  </a:lnTo>
                  <a:cubicBezTo>
                    <a:pt x="173" y="25"/>
                    <a:pt x="175" y="24"/>
                    <a:pt x="176" y="24"/>
                  </a:cubicBezTo>
                  <a:lnTo>
                    <a:pt x="224" y="24"/>
                  </a:lnTo>
                  <a:lnTo>
                    <a:pt x="280" y="24"/>
                  </a:lnTo>
                  <a:lnTo>
                    <a:pt x="328" y="24"/>
                  </a:lnTo>
                  <a:lnTo>
                    <a:pt x="376" y="24"/>
                  </a:lnTo>
                  <a:lnTo>
                    <a:pt x="424" y="24"/>
                  </a:lnTo>
                  <a:lnTo>
                    <a:pt x="419" y="25"/>
                  </a:lnTo>
                  <a:lnTo>
                    <a:pt x="467" y="17"/>
                  </a:lnTo>
                  <a:cubicBezTo>
                    <a:pt x="469" y="17"/>
                    <a:pt x="471" y="16"/>
                    <a:pt x="472" y="16"/>
                  </a:cubicBezTo>
                  <a:lnTo>
                    <a:pt x="520" y="16"/>
                  </a:lnTo>
                  <a:lnTo>
                    <a:pt x="576" y="16"/>
                  </a:lnTo>
                  <a:lnTo>
                    <a:pt x="624" y="16"/>
                  </a:lnTo>
                  <a:lnTo>
                    <a:pt x="672" y="16"/>
                  </a:lnTo>
                  <a:lnTo>
                    <a:pt x="720" y="16"/>
                  </a:lnTo>
                  <a:lnTo>
                    <a:pt x="768" y="16"/>
                  </a:lnTo>
                  <a:lnTo>
                    <a:pt x="764" y="17"/>
                  </a:lnTo>
                  <a:lnTo>
                    <a:pt x="820" y="9"/>
                  </a:lnTo>
                  <a:cubicBezTo>
                    <a:pt x="821" y="9"/>
                    <a:pt x="823" y="8"/>
                    <a:pt x="824" y="8"/>
                  </a:cubicBezTo>
                  <a:lnTo>
                    <a:pt x="872" y="8"/>
                  </a:lnTo>
                  <a:lnTo>
                    <a:pt x="920" y="8"/>
                  </a:lnTo>
                  <a:lnTo>
                    <a:pt x="968" y="8"/>
                  </a:lnTo>
                  <a:lnTo>
                    <a:pt x="1016" y="8"/>
                  </a:lnTo>
                  <a:lnTo>
                    <a:pt x="1064" y="8"/>
                  </a:lnTo>
                  <a:lnTo>
                    <a:pt x="1120" y="8"/>
                  </a:lnTo>
                  <a:lnTo>
                    <a:pt x="1168" y="8"/>
                  </a:lnTo>
                  <a:lnTo>
                    <a:pt x="1216" y="8"/>
                  </a:lnTo>
                  <a:lnTo>
                    <a:pt x="1211" y="9"/>
                  </a:lnTo>
                  <a:lnTo>
                    <a:pt x="1259" y="1"/>
                  </a:lnTo>
                  <a:cubicBezTo>
                    <a:pt x="1261" y="1"/>
                    <a:pt x="1263" y="0"/>
                    <a:pt x="1264" y="0"/>
                  </a:cubicBezTo>
                  <a:lnTo>
                    <a:pt x="1312" y="0"/>
                  </a:lnTo>
                  <a:lnTo>
                    <a:pt x="1368" y="0"/>
                  </a:lnTo>
                  <a:lnTo>
                    <a:pt x="1416" y="0"/>
                  </a:lnTo>
                  <a:lnTo>
                    <a:pt x="1464" y="0"/>
                  </a:lnTo>
                  <a:lnTo>
                    <a:pt x="1512" y="0"/>
                  </a:lnTo>
                  <a:lnTo>
                    <a:pt x="1560" y="0"/>
                  </a:lnTo>
                  <a:lnTo>
                    <a:pt x="1608" y="0"/>
                  </a:lnTo>
                  <a:lnTo>
                    <a:pt x="1664" y="0"/>
                  </a:lnTo>
                  <a:lnTo>
                    <a:pt x="1712" y="0"/>
                  </a:lnTo>
                  <a:lnTo>
                    <a:pt x="1760" y="0"/>
                  </a:lnTo>
                  <a:lnTo>
                    <a:pt x="1808" y="0"/>
                  </a:lnTo>
                  <a:lnTo>
                    <a:pt x="1856" y="0"/>
                  </a:lnTo>
                  <a:lnTo>
                    <a:pt x="1912" y="0"/>
                  </a:lnTo>
                  <a:lnTo>
                    <a:pt x="1960" y="0"/>
                  </a:lnTo>
                  <a:lnTo>
                    <a:pt x="2008" y="0"/>
                  </a:lnTo>
                  <a:lnTo>
                    <a:pt x="2056" y="0"/>
                  </a:lnTo>
                  <a:lnTo>
                    <a:pt x="2104" y="0"/>
                  </a:lnTo>
                  <a:lnTo>
                    <a:pt x="2160" y="0"/>
                  </a:lnTo>
                  <a:lnTo>
                    <a:pt x="2208" y="0"/>
                  </a:lnTo>
                  <a:lnTo>
                    <a:pt x="2256" y="0"/>
                  </a:lnTo>
                  <a:lnTo>
                    <a:pt x="2304" y="0"/>
                  </a:lnTo>
                  <a:lnTo>
                    <a:pt x="2352" y="0"/>
                  </a:lnTo>
                  <a:lnTo>
                    <a:pt x="2400" y="0"/>
                  </a:lnTo>
                  <a:lnTo>
                    <a:pt x="2456" y="0"/>
                  </a:lnTo>
                  <a:cubicBezTo>
                    <a:pt x="2474" y="0"/>
                    <a:pt x="2488" y="15"/>
                    <a:pt x="2488" y="32"/>
                  </a:cubicBezTo>
                  <a:cubicBezTo>
                    <a:pt x="2488" y="50"/>
                    <a:pt x="2474" y="64"/>
                    <a:pt x="2456" y="64"/>
                  </a:cubicBezTo>
                  <a:lnTo>
                    <a:pt x="2400" y="64"/>
                  </a:lnTo>
                  <a:lnTo>
                    <a:pt x="2352" y="64"/>
                  </a:lnTo>
                  <a:lnTo>
                    <a:pt x="2304" y="64"/>
                  </a:lnTo>
                  <a:lnTo>
                    <a:pt x="2256" y="64"/>
                  </a:lnTo>
                  <a:lnTo>
                    <a:pt x="2208" y="64"/>
                  </a:lnTo>
                  <a:lnTo>
                    <a:pt x="2160" y="64"/>
                  </a:lnTo>
                  <a:lnTo>
                    <a:pt x="2104" y="64"/>
                  </a:lnTo>
                  <a:lnTo>
                    <a:pt x="2056" y="64"/>
                  </a:lnTo>
                  <a:lnTo>
                    <a:pt x="2008" y="64"/>
                  </a:lnTo>
                  <a:lnTo>
                    <a:pt x="1960" y="64"/>
                  </a:lnTo>
                  <a:lnTo>
                    <a:pt x="1912" y="64"/>
                  </a:lnTo>
                  <a:lnTo>
                    <a:pt x="1856" y="64"/>
                  </a:lnTo>
                  <a:lnTo>
                    <a:pt x="1808" y="64"/>
                  </a:lnTo>
                  <a:lnTo>
                    <a:pt x="1760" y="64"/>
                  </a:lnTo>
                  <a:lnTo>
                    <a:pt x="1712" y="64"/>
                  </a:lnTo>
                  <a:lnTo>
                    <a:pt x="1664" y="64"/>
                  </a:lnTo>
                  <a:lnTo>
                    <a:pt x="1608" y="64"/>
                  </a:lnTo>
                  <a:lnTo>
                    <a:pt x="1560" y="64"/>
                  </a:lnTo>
                  <a:lnTo>
                    <a:pt x="1512" y="64"/>
                  </a:lnTo>
                  <a:lnTo>
                    <a:pt x="1464" y="64"/>
                  </a:lnTo>
                  <a:lnTo>
                    <a:pt x="1416" y="64"/>
                  </a:lnTo>
                  <a:lnTo>
                    <a:pt x="1368" y="64"/>
                  </a:lnTo>
                  <a:lnTo>
                    <a:pt x="1312" y="64"/>
                  </a:lnTo>
                  <a:lnTo>
                    <a:pt x="1264" y="64"/>
                  </a:lnTo>
                  <a:lnTo>
                    <a:pt x="1270" y="64"/>
                  </a:lnTo>
                  <a:lnTo>
                    <a:pt x="1222" y="72"/>
                  </a:lnTo>
                  <a:cubicBezTo>
                    <a:pt x="1220" y="72"/>
                    <a:pt x="1218" y="72"/>
                    <a:pt x="1216" y="72"/>
                  </a:cubicBezTo>
                  <a:lnTo>
                    <a:pt x="1168" y="72"/>
                  </a:lnTo>
                  <a:lnTo>
                    <a:pt x="1120" y="72"/>
                  </a:lnTo>
                  <a:lnTo>
                    <a:pt x="1064" y="72"/>
                  </a:lnTo>
                  <a:lnTo>
                    <a:pt x="1016" y="72"/>
                  </a:lnTo>
                  <a:lnTo>
                    <a:pt x="968" y="72"/>
                  </a:lnTo>
                  <a:lnTo>
                    <a:pt x="920" y="72"/>
                  </a:lnTo>
                  <a:lnTo>
                    <a:pt x="872" y="72"/>
                  </a:lnTo>
                  <a:lnTo>
                    <a:pt x="824" y="72"/>
                  </a:lnTo>
                  <a:lnTo>
                    <a:pt x="829" y="72"/>
                  </a:lnTo>
                  <a:lnTo>
                    <a:pt x="773" y="80"/>
                  </a:lnTo>
                  <a:cubicBezTo>
                    <a:pt x="771" y="80"/>
                    <a:pt x="770" y="80"/>
                    <a:pt x="768" y="80"/>
                  </a:cubicBezTo>
                  <a:lnTo>
                    <a:pt x="720" y="80"/>
                  </a:lnTo>
                  <a:lnTo>
                    <a:pt x="672" y="80"/>
                  </a:lnTo>
                  <a:lnTo>
                    <a:pt x="624" y="80"/>
                  </a:lnTo>
                  <a:lnTo>
                    <a:pt x="576" y="80"/>
                  </a:lnTo>
                  <a:lnTo>
                    <a:pt x="520" y="80"/>
                  </a:lnTo>
                  <a:lnTo>
                    <a:pt x="472" y="80"/>
                  </a:lnTo>
                  <a:lnTo>
                    <a:pt x="478" y="80"/>
                  </a:lnTo>
                  <a:lnTo>
                    <a:pt x="430" y="88"/>
                  </a:lnTo>
                  <a:cubicBezTo>
                    <a:pt x="428" y="88"/>
                    <a:pt x="426" y="88"/>
                    <a:pt x="424" y="88"/>
                  </a:cubicBezTo>
                  <a:lnTo>
                    <a:pt x="376" y="88"/>
                  </a:lnTo>
                  <a:lnTo>
                    <a:pt x="328" y="88"/>
                  </a:lnTo>
                  <a:lnTo>
                    <a:pt x="280" y="88"/>
                  </a:lnTo>
                  <a:lnTo>
                    <a:pt x="224" y="88"/>
                  </a:lnTo>
                  <a:lnTo>
                    <a:pt x="176" y="88"/>
                  </a:lnTo>
                  <a:lnTo>
                    <a:pt x="182" y="88"/>
                  </a:lnTo>
                  <a:lnTo>
                    <a:pt x="134" y="96"/>
                  </a:lnTo>
                  <a:cubicBezTo>
                    <a:pt x="132" y="96"/>
                    <a:pt x="130" y="96"/>
                    <a:pt x="128" y="96"/>
                  </a:cubicBezTo>
                  <a:lnTo>
                    <a:pt x="80" y="96"/>
                  </a:lnTo>
                  <a:lnTo>
                    <a:pt x="32" y="96"/>
                  </a:lnTo>
                  <a:cubicBezTo>
                    <a:pt x="15" y="96"/>
                    <a:pt x="0" y="82"/>
                    <a:pt x="0" y="64"/>
                  </a:cubicBezTo>
                  <a:cubicBezTo>
                    <a:pt x="0" y="47"/>
                    <a:pt x="15" y="32"/>
                    <a:pt x="32" y="3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499" name="Freeform 19"/>
            <p:cNvSpPr>
              <a:spLocks/>
            </p:cNvSpPr>
            <p:nvPr/>
          </p:nvSpPr>
          <p:spPr bwMode="auto">
            <a:xfrm>
              <a:off x="3417888" y="2163763"/>
              <a:ext cx="473075" cy="23813"/>
            </a:xfrm>
            <a:custGeom>
              <a:avLst/>
              <a:gdLst>
                <a:gd name="T0" fmla="*/ 2147483647 w 2491"/>
                <a:gd name="T1" fmla="*/ 0 h 131"/>
                <a:gd name="T2" fmla="*/ 2147483647 w 2491"/>
                <a:gd name="T3" fmla="*/ 0 h 131"/>
                <a:gd name="T4" fmla="*/ 2147483647 w 2491"/>
                <a:gd name="T5" fmla="*/ 0 h 131"/>
                <a:gd name="T6" fmla="*/ 2147483647 w 2491"/>
                <a:gd name="T7" fmla="*/ 2147483647 h 131"/>
                <a:gd name="T8" fmla="*/ 2147483647 w 2491"/>
                <a:gd name="T9" fmla="*/ 2147483647 h 131"/>
                <a:gd name="T10" fmla="*/ 2147483647 w 2491"/>
                <a:gd name="T11" fmla="*/ 2147483647 h 131"/>
                <a:gd name="T12" fmla="*/ 2147483647 w 2491"/>
                <a:gd name="T13" fmla="*/ 2147483647 h 131"/>
                <a:gd name="T14" fmla="*/ 2147483647 w 2491"/>
                <a:gd name="T15" fmla="*/ 2147483647 h 131"/>
                <a:gd name="T16" fmla="*/ 2147483647 w 2491"/>
                <a:gd name="T17" fmla="*/ 2147483647 h 131"/>
                <a:gd name="T18" fmla="*/ 2147483647 w 2491"/>
                <a:gd name="T19" fmla="*/ 2147483647 h 131"/>
                <a:gd name="T20" fmla="*/ 2147483647 w 2491"/>
                <a:gd name="T21" fmla="*/ 2147483647 h 131"/>
                <a:gd name="T22" fmla="*/ 2147483647 w 2491"/>
                <a:gd name="T23" fmla="*/ 2147483647 h 131"/>
                <a:gd name="T24" fmla="*/ 2147483647 w 2491"/>
                <a:gd name="T25" fmla="*/ 2147483647 h 131"/>
                <a:gd name="T26" fmla="*/ 2147483647 w 2491"/>
                <a:gd name="T27" fmla="*/ 2147483647 h 131"/>
                <a:gd name="T28" fmla="*/ 2147483647 w 2491"/>
                <a:gd name="T29" fmla="*/ 2147483647 h 131"/>
                <a:gd name="T30" fmla="*/ 2147483647 w 2491"/>
                <a:gd name="T31" fmla="*/ 2147483647 h 131"/>
                <a:gd name="T32" fmla="*/ 2147483647 w 2491"/>
                <a:gd name="T33" fmla="*/ 2147483647 h 131"/>
                <a:gd name="T34" fmla="*/ 2147483647 w 2491"/>
                <a:gd name="T35" fmla="*/ 2147483647 h 131"/>
                <a:gd name="T36" fmla="*/ 2147483647 w 2491"/>
                <a:gd name="T37" fmla="*/ 2147483647 h 131"/>
                <a:gd name="T38" fmla="*/ 2147483647 w 2491"/>
                <a:gd name="T39" fmla="*/ 2147483647 h 131"/>
                <a:gd name="T40" fmla="*/ 2147483647 w 2491"/>
                <a:gd name="T41" fmla="*/ 2147483647 h 131"/>
                <a:gd name="T42" fmla="*/ 2147483647 w 2491"/>
                <a:gd name="T43" fmla="*/ 2147483647 h 131"/>
                <a:gd name="T44" fmla="*/ 2147483647 w 2491"/>
                <a:gd name="T45" fmla="*/ 2147483647 h 131"/>
                <a:gd name="T46" fmla="*/ 2147483647 w 2491"/>
                <a:gd name="T47" fmla="*/ 2147483647 h 131"/>
                <a:gd name="T48" fmla="*/ 2147483647 w 2491"/>
                <a:gd name="T49" fmla="*/ 2147483647 h 131"/>
                <a:gd name="T50" fmla="*/ 2147483647 w 2491"/>
                <a:gd name="T51" fmla="*/ 2147483647 h 131"/>
                <a:gd name="T52" fmla="*/ 2147483647 w 2491"/>
                <a:gd name="T53" fmla="*/ 2147483647 h 131"/>
                <a:gd name="T54" fmla="*/ 2147483647 w 2491"/>
                <a:gd name="T55" fmla="*/ 2147483647 h 131"/>
                <a:gd name="T56" fmla="*/ 2147483647 w 2491"/>
                <a:gd name="T57" fmla="*/ 2147483647 h 131"/>
                <a:gd name="T58" fmla="*/ 2147483647 w 2491"/>
                <a:gd name="T59" fmla="*/ 2147483647 h 131"/>
                <a:gd name="T60" fmla="*/ 2147483647 w 2491"/>
                <a:gd name="T61" fmla="*/ 2147483647 h 131"/>
                <a:gd name="T62" fmla="*/ 2147483647 w 2491"/>
                <a:gd name="T63" fmla="*/ 2147483647 h 131"/>
                <a:gd name="T64" fmla="*/ 2147483647 w 2491"/>
                <a:gd name="T65" fmla="*/ 2147483647 h 131"/>
                <a:gd name="T66" fmla="*/ 2147483647 w 2491"/>
                <a:gd name="T67" fmla="*/ 2147483647 h 131"/>
                <a:gd name="T68" fmla="*/ 2147483647 w 2491"/>
                <a:gd name="T69" fmla="*/ 2147483647 h 131"/>
                <a:gd name="T70" fmla="*/ 2147483647 w 2491"/>
                <a:gd name="T71" fmla="*/ 2147483647 h 131"/>
                <a:gd name="T72" fmla="*/ 2147483647 w 2491"/>
                <a:gd name="T73" fmla="*/ 2147483647 h 131"/>
                <a:gd name="T74" fmla="*/ 2147483647 w 2491"/>
                <a:gd name="T75" fmla="*/ 2147483647 h 131"/>
                <a:gd name="T76" fmla="*/ 2147483647 w 2491"/>
                <a:gd name="T77" fmla="*/ 2147483647 h 131"/>
                <a:gd name="T78" fmla="*/ 2147483647 w 2491"/>
                <a:gd name="T79" fmla="*/ 2147483647 h 131"/>
                <a:gd name="T80" fmla="*/ 2147483647 w 2491"/>
                <a:gd name="T81" fmla="*/ 2147483647 h 131"/>
                <a:gd name="T82" fmla="*/ 2147483647 w 2491"/>
                <a:gd name="T83" fmla="*/ 2147483647 h 131"/>
                <a:gd name="T84" fmla="*/ 2147483647 w 2491"/>
                <a:gd name="T85" fmla="*/ 2147483647 h 131"/>
                <a:gd name="T86" fmla="*/ 0 w 2491"/>
                <a:gd name="T87" fmla="*/ 2147483647 h 13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91"/>
                <a:gd name="T133" fmla="*/ 0 h 131"/>
                <a:gd name="T134" fmla="*/ 2491 w 2491"/>
                <a:gd name="T135" fmla="*/ 131 h 13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91" h="131">
                  <a:moveTo>
                    <a:pt x="32" y="0"/>
                  </a:moveTo>
                  <a:lnTo>
                    <a:pt x="80" y="0"/>
                  </a:lnTo>
                  <a:lnTo>
                    <a:pt x="128" y="0"/>
                  </a:lnTo>
                  <a:lnTo>
                    <a:pt x="176" y="0"/>
                  </a:lnTo>
                  <a:lnTo>
                    <a:pt x="224" y="0"/>
                  </a:lnTo>
                  <a:lnTo>
                    <a:pt x="280" y="0"/>
                  </a:lnTo>
                  <a:lnTo>
                    <a:pt x="328" y="0"/>
                  </a:lnTo>
                  <a:lnTo>
                    <a:pt x="376" y="0"/>
                  </a:lnTo>
                  <a:lnTo>
                    <a:pt x="424" y="0"/>
                  </a:lnTo>
                  <a:lnTo>
                    <a:pt x="472" y="0"/>
                  </a:lnTo>
                  <a:cubicBezTo>
                    <a:pt x="474" y="0"/>
                    <a:pt x="476" y="1"/>
                    <a:pt x="478" y="1"/>
                  </a:cubicBezTo>
                  <a:lnTo>
                    <a:pt x="526" y="9"/>
                  </a:lnTo>
                  <a:lnTo>
                    <a:pt x="520" y="8"/>
                  </a:lnTo>
                  <a:lnTo>
                    <a:pt x="576" y="8"/>
                  </a:lnTo>
                  <a:lnTo>
                    <a:pt x="624" y="8"/>
                  </a:lnTo>
                  <a:lnTo>
                    <a:pt x="672" y="8"/>
                  </a:lnTo>
                  <a:lnTo>
                    <a:pt x="720" y="8"/>
                  </a:lnTo>
                  <a:lnTo>
                    <a:pt x="768" y="8"/>
                  </a:lnTo>
                  <a:lnTo>
                    <a:pt x="824" y="8"/>
                  </a:lnTo>
                  <a:lnTo>
                    <a:pt x="872" y="8"/>
                  </a:lnTo>
                  <a:lnTo>
                    <a:pt x="920" y="8"/>
                  </a:lnTo>
                  <a:cubicBezTo>
                    <a:pt x="922" y="8"/>
                    <a:pt x="924" y="9"/>
                    <a:pt x="926" y="9"/>
                  </a:cubicBezTo>
                  <a:lnTo>
                    <a:pt x="974" y="17"/>
                  </a:lnTo>
                  <a:lnTo>
                    <a:pt x="968" y="16"/>
                  </a:lnTo>
                  <a:lnTo>
                    <a:pt x="1016" y="16"/>
                  </a:lnTo>
                  <a:lnTo>
                    <a:pt x="1072" y="16"/>
                  </a:lnTo>
                  <a:lnTo>
                    <a:pt x="1120" y="16"/>
                  </a:lnTo>
                  <a:lnTo>
                    <a:pt x="1168" y="16"/>
                  </a:lnTo>
                  <a:lnTo>
                    <a:pt x="1216" y="16"/>
                  </a:lnTo>
                  <a:lnTo>
                    <a:pt x="1264" y="16"/>
                  </a:lnTo>
                  <a:cubicBezTo>
                    <a:pt x="1266" y="16"/>
                    <a:pt x="1268" y="17"/>
                    <a:pt x="1270" y="17"/>
                  </a:cubicBezTo>
                  <a:lnTo>
                    <a:pt x="1318" y="25"/>
                  </a:lnTo>
                  <a:lnTo>
                    <a:pt x="1312" y="24"/>
                  </a:lnTo>
                  <a:lnTo>
                    <a:pt x="1368" y="24"/>
                  </a:lnTo>
                  <a:lnTo>
                    <a:pt x="1416" y="24"/>
                  </a:lnTo>
                  <a:lnTo>
                    <a:pt x="1464" y="24"/>
                  </a:lnTo>
                  <a:lnTo>
                    <a:pt x="1512" y="24"/>
                  </a:lnTo>
                  <a:lnTo>
                    <a:pt x="1560" y="24"/>
                  </a:lnTo>
                  <a:cubicBezTo>
                    <a:pt x="1562" y="24"/>
                    <a:pt x="1563" y="25"/>
                    <a:pt x="1565" y="25"/>
                  </a:cubicBezTo>
                  <a:lnTo>
                    <a:pt x="1621" y="33"/>
                  </a:lnTo>
                  <a:lnTo>
                    <a:pt x="1616" y="32"/>
                  </a:lnTo>
                  <a:lnTo>
                    <a:pt x="1664" y="32"/>
                  </a:lnTo>
                  <a:lnTo>
                    <a:pt x="1712" y="32"/>
                  </a:lnTo>
                  <a:lnTo>
                    <a:pt x="1760" y="32"/>
                  </a:lnTo>
                  <a:lnTo>
                    <a:pt x="1808" y="32"/>
                  </a:lnTo>
                  <a:cubicBezTo>
                    <a:pt x="1810" y="32"/>
                    <a:pt x="1812" y="33"/>
                    <a:pt x="1814" y="33"/>
                  </a:cubicBezTo>
                  <a:lnTo>
                    <a:pt x="1862" y="41"/>
                  </a:lnTo>
                  <a:lnTo>
                    <a:pt x="1856" y="40"/>
                  </a:lnTo>
                  <a:lnTo>
                    <a:pt x="1912" y="40"/>
                  </a:lnTo>
                  <a:lnTo>
                    <a:pt x="1960" y="40"/>
                  </a:lnTo>
                  <a:lnTo>
                    <a:pt x="2008" y="40"/>
                  </a:lnTo>
                  <a:cubicBezTo>
                    <a:pt x="2010" y="40"/>
                    <a:pt x="2012" y="41"/>
                    <a:pt x="2014" y="41"/>
                  </a:cubicBezTo>
                  <a:lnTo>
                    <a:pt x="2062" y="49"/>
                  </a:lnTo>
                  <a:lnTo>
                    <a:pt x="2056" y="48"/>
                  </a:lnTo>
                  <a:lnTo>
                    <a:pt x="2104" y="48"/>
                  </a:lnTo>
                  <a:lnTo>
                    <a:pt x="2160" y="48"/>
                  </a:lnTo>
                  <a:lnTo>
                    <a:pt x="2208" y="48"/>
                  </a:lnTo>
                  <a:cubicBezTo>
                    <a:pt x="2210" y="48"/>
                    <a:pt x="2212" y="49"/>
                    <a:pt x="2214" y="49"/>
                  </a:cubicBezTo>
                  <a:lnTo>
                    <a:pt x="2262" y="57"/>
                  </a:lnTo>
                  <a:lnTo>
                    <a:pt x="2256" y="56"/>
                  </a:lnTo>
                  <a:lnTo>
                    <a:pt x="2304" y="56"/>
                  </a:lnTo>
                  <a:lnTo>
                    <a:pt x="2352" y="56"/>
                  </a:lnTo>
                  <a:lnTo>
                    <a:pt x="2400" y="56"/>
                  </a:lnTo>
                  <a:cubicBezTo>
                    <a:pt x="2402" y="56"/>
                    <a:pt x="2403" y="57"/>
                    <a:pt x="2405" y="57"/>
                  </a:cubicBezTo>
                  <a:lnTo>
                    <a:pt x="2461" y="65"/>
                  </a:lnTo>
                  <a:cubicBezTo>
                    <a:pt x="2478" y="67"/>
                    <a:pt x="2491" y="83"/>
                    <a:pt x="2488" y="101"/>
                  </a:cubicBezTo>
                  <a:cubicBezTo>
                    <a:pt x="2486" y="118"/>
                    <a:pt x="2469" y="131"/>
                    <a:pt x="2452" y="128"/>
                  </a:cubicBezTo>
                  <a:lnTo>
                    <a:pt x="2396" y="120"/>
                  </a:lnTo>
                  <a:lnTo>
                    <a:pt x="2400" y="120"/>
                  </a:lnTo>
                  <a:lnTo>
                    <a:pt x="2352" y="120"/>
                  </a:lnTo>
                  <a:lnTo>
                    <a:pt x="2304" y="120"/>
                  </a:lnTo>
                  <a:lnTo>
                    <a:pt x="2256" y="120"/>
                  </a:lnTo>
                  <a:cubicBezTo>
                    <a:pt x="2255" y="120"/>
                    <a:pt x="2253" y="120"/>
                    <a:pt x="2251" y="120"/>
                  </a:cubicBezTo>
                  <a:lnTo>
                    <a:pt x="2203" y="112"/>
                  </a:lnTo>
                  <a:lnTo>
                    <a:pt x="2208" y="112"/>
                  </a:lnTo>
                  <a:lnTo>
                    <a:pt x="2160" y="112"/>
                  </a:lnTo>
                  <a:lnTo>
                    <a:pt x="2104" y="112"/>
                  </a:lnTo>
                  <a:lnTo>
                    <a:pt x="2056" y="112"/>
                  </a:lnTo>
                  <a:cubicBezTo>
                    <a:pt x="2055" y="112"/>
                    <a:pt x="2053" y="112"/>
                    <a:pt x="2051" y="112"/>
                  </a:cubicBezTo>
                  <a:lnTo>
                    <a:pt x="2003" y="104"/>
                  </a:lnTo>
                  <a:lnTo>
                    <a:pt x="2008" y="104"/>
                  </a:lnTo>
                  <a:lnTo>
                    <a:pt x="1960" y="104"/>
                  </a:lnTo>
                  <a:lnTo>
                    <a:pt x="1912" y="104"/>
                  </a:lnTo>
                  <a:lnTo>
                    <a:pt x="1856" y="104"/>
                  </a:lnTo>
                  <a:cubicBezTo>
                    <a:pt x="1855" y="104"/>
                    <a:pt x="1853" y="104"/>
                    <a:pt x="1851" y="104"/>
                  </a:cubicBezTo>
                  <a:lnTo>
                    <a:pt x="1803" y="96"/>
                  </a:lnTo>
                  <a:lnTo>
                    <a:pt x="1808" y="96"/>
                  </a:lnTo>
                  <a:lnTo>
                    <a:pt x="1760" y="96"/>
                  </a:lnTo>
                  <a:lnTo>
                    <a:pt x="1712" y="96"/>
                  </a:lnTo>
                  <a:lnTo>
                    <a:pt x="1664" y="96"/>
                  </a:lnTo>
                  <a:lnTo>
                    <a:pt x="1616" y="96"/>
                  </a:lnTo>
                  <a:cubicBezTo>
                    <a:pt x="1615" y="96"/>
                    <a:pt x="1613" y="96"/>
                    <a:pt x="1612" y="96"/>
                  </a:cubicBezTo>
                  <a:lnTo>
                    <a:pt x="1556" y="88"/>
                  </a:lnTo>
                  <a:lnTo>
                    <a:pt x="1560" y="88"/>
                  </a:lnTo>
                  <a:lnTo>
                    <a:pt x="1512" y="88"/>
                  </a:lnTo>
                  <a:lnTo>
                    <a:pt x="1464" y="88"/>
                  </a:lnTo>
                  <a:lnTo>
                    <a:pt x="1416" y="88"/>
                  </a:lnTo>
                  <a:lnTo>
                    <a:pt x="1368" y="88"/>
                  </a:lnTo>
                  <a:lnTo>
                    <a:pt x="1312" y="88"/>
                  </a:lnTo>
                  <a:cubicBezTo>
                    <a:pt x="1311" y="88"/>
                    <a:pt x="1309" y="88"/>
                    <a:pt x="1307" y="88"/>
                  </a:cubicBezTo>
                  <a:lnTo>
                    <a:pt x="1259" y="80"/>
                  </a:lnTo>
                  <a:lnTo>
                    <a:pt x="1264" y="80"/>
                  </a:lnTo>
                  <a:lnTo>
                    <a:pt x="1216" y="80"/>
                  </a:lnTo>
                  <a:lnTo>
                    <a:pt x="1168" y="80"/>
                  </a:lnTo>
                  <a:lnTo>
                    <a:pt x="1120" y="80"/>
                  </a:lnTo>
                  <a:lnTo>
                    <a:pt x="1072" y="80"/>
                  </a:lnTo>
                  <a:lnTo>
                    <a:pt x="1016" y="80"/>
                  </a:lnTo>
                  <a:lnTo>
                    <a:pt x="968" y="80"/>
                  </a:lnTo>
                  <a:cubicBezTo>
                    <a:pt x="967" y="80"/>
                    <a:pt x="965" y="80"/>
                    <a:pt x="963" y="80"/>
                  </a:cubicBezTo>
                  <a:lnTo>
                    <a:pt x="915" y="72"/>
                  </a:lnTo>
                  <a:lnTo>
                    <a:pt x="920" y="72"/>
                  </a:lnTo>
                  <a:lnTo>
                    <a:pt x="872" y="72"/>
                  </a:lnTo>
                  <a:lnTo>
                    <a:pt x="824" y="72"/>
                  </a:lnTo>
                  <a:lnTo>
                    <a:pt x="768" y="72"/>
                  </a:lnTo>
                  <a:lnTo>
                    <a:pt x="720" y="72"/>
                  </a:lnTo>
                  <a:lnTo>
                    <a:pt x="672" y="72"/>
                  </a:lnTo>
                  <a:lnTo>
                    <a:pt x="624" y="72"/>
                  </a:lnTo>
                  <a:lnTo>
                    <a:pt x="576" y="72"/>
                  </a:lnTo>
                  <a:lnTo>
                    <a:pt x="520" y="72"/>
                  </a:lnTo>
                  <a:cubicBezTo>
                    <a:pt x="519" y="72"/>
                    <a:pt x="517" y="72"/>
                    <a:pt x="515" y="72"/>
                  </a:cubicBezTo>
                  <a:lnTo>
                    <a:pt x="467" y="64"/>
                  </a:lnTo>
                  <a:lnTo>
                    <a:pt x="472" y="64"/>
                  </a:lnTo>
                  <a:lnTo>
                    <a:pt x="424" y="64"/>
                  </a:lnTo>
                  <a:lnTo>
                    <a:pt x="376" y="64"/>
                  </a:lnTo>
                  <a:lnTo>
                    <a:pt x="328" y="64"/>
                  </a:lnTo>
                  <a:lnTo>
                    <a:pt x="280" y="64"/>
                  </a:lnTo>
                  <a:lnTo>
                    <a:pt x="224" y="64"/>
                  </a:lnTo>
                  <a:lnTo>
                    <a:pt x="176" y="64"/>
                  </a:lnTo>
                  <a:lnTo>
                    <a:pt x="128"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0" name="Freeform 20"/>
            <p:cNvSpPr>
              <a:spLocks/>
            </p:cNvSpPr>
            <p:nvPr/>
          </p:nvSpPr>
          <p:spPr bwMode="auto">
            <a:xfrm>
              <a:off x="3878263" y="2174876"/>
              <a:ext cx="474663" cy="41275"/>
            </a:xfrm>
            <a:custGeom>
              <a:avLst/>
              <a:gdLst>
                <a:gd name="T0" fmla="*/ 2147483647 w 2491"/>
                <a:gd name="T1" fmla="*/ 0 h 219"/>
                <a:gd name="T2" fmla="*/ 2147483647 w 2491"/>
                <a:gd name="T3" fmla="*/ 2147483647 h 219"/>
                <a:gd name="T4" fmla="*/ 2147483647 w 2491"/>
                <a:gd name="T5" fmla="*/ 2147483647 h 219"/>
                <a:gd name="T6" fmla="*/ 2147483647 w 2491"/>
                <a:gd name="T7" fmla="*/ 2147483647 h 219"/>
                <a:gd name="T8" fmla="*/ 2147483647 w 2491"/>
                <a:gd name="T9" fmla="*/ 2147483647 h 219"/>
                <a:gd name="T10" fmla="*/ 2147483647 w 2491"/>
                <a:gd name="T11" fmla="*/ 2147483647 h 219"/>
                <a:gd name="T12" fmla="*/ 2147483647 w 2491"/>
                <a:gd name="T13" fmla="*/ 2147483647 h 219"/>
                <a:gd name="T14" fmla="*/ 2147483647 w 2491"/>
                <a:gd name="T15" fmla="*/ 2147483647 h 219"/>
                <a:gd name="T16" fmla="*/ 2147483647 w 2491"/>
                <a:gd name="T17" fmla="*/ 2147483647 h 219"/>
                <a:gd name="T18" fmla="*/ 2147483647 w 2491"/>
                <a:gd name="T19" fmla="*/ 2147483647 h 219"/>
                <a:gd name="T20" fmla="*/ 2147483647 w 2491"/>
                <a:gd name="T21" fmla="*/ 2147483647 h 219"/>
                <a:gd name="T22" fmla="*/ 2147483647 w 2491"/>
                <a:gd name="T23" fmla="*/ 2147483647 h 219"/>
                <a:gd name="T24" fmla="*/ 2147483647 w 2491"/>
                <a:gd name="T25" fmla="*/ 2147483647 h 219"/>
                <a:gd name="T26" fmla="*/ 2147483647 w 2491"/>
                <a:gd name="T27" fmla="*/ 2147483647 h 219"/>
                <a:gd name="T28" fmla="*/ 2147483647 w 2491"/>
                <a:gd name="T29" fmla="*/ 2147483647 h 219"/>
                <a:gd name="T30" fmla="*/ 2147483647 w 2491"/>
                <a:gd name="T31" fmla="*/ 2147483647 h 219"/>
                <a:gd name="T32" fmla="*/ 2147483647 w 2491"/>
                <a:gd name="T33" fmla="*/ 2147483647 h 219"/>
                <a:gd name="T34" fmla="*/ 2147483647 w 2491"/>
                <a:gd name="T35" fmla="*/ 2147483647 h 219"/>
                <a:gd name="T36" fmla="*/ 2147483647 w 2491"/>
                <a:gd name="T37" fmla="*/ 2147483647 h 219"/>
                <a:gd name="T38" fmla="*/ 2147483647 w 2491"/>
                <a:gd name="T39" fmla="*/ 2147483647 h 219"/>
                <a:gd name="T40" fmla="*/ 2147483647 w 2491"/>
                <a:gd name="T41" fmla="*/ 2147483647 h 219"/>
                <a:gd name="T42" fmla="*/ 2147483647 w 2491"/>
                <a:gd name="T43" fmla="*/ 2147483647 h 219"/>
                <a:gd name="T44" fmla="*/ 2147483647 w 2491"/>
                <a:gd name="T45" fmla="*/ 2147483647 h 219"/>
                <a:gd name="T46" fmla="*/ 2147483647 w 2491"/>
                <a:gd name="T47" fmla="*/ 2147483647 h 219"/>
                <a:gd name="T48" fmla="*/ 2147483647 w 2491"/>
                <a:gd name="T49" fmla="*/ 2147483647 h 219"/>
                <a:gd name="T50" fmla="*/ 2147483647 w 2491"/>
                <a:gd name="T51" fmla="*/ 2147483647 h 219"/>
                <a:gd name="T52" fmla="*/ 2147483647 w 2491"/>
                <a:gd name="T53" fmla="*/ 2147483647 h 219"/>
                <a:gd name="T54" fmla="*/ 2147483647 w 2491"/>
                <a:gd name="T55" fmla="*/ 2147483647 h 219"/>
                <a:gd name="T56" fmla="*/ 2147483647 w 2491"/>
                <a:gd name="T57" fmla="*/ 2147483647 h 219"/>
                <a:gd name="T58" fmla="*/ 2147483647 w 2491"/>
                <a:gd name="T59" fmla="*/ 2147483647 h 219"/>
                <a:gd name="T60" fmla="*/ 2147483647 w 2491"/>
                <a:gd name="T61" fmla="*/ 2147483647 h 219"/>
                <a:gd name="T62" fmla="*/ 2147483647 w 2491"/>
                <a:gd name="T63" fmla="*/ 2147483647 h 219"/>
                <a:gd name="T64" fmla="*/ 2147483647 w 2491"/>
                <a:gd name="T65" fmla="*/ 2147483647 h 219"/>
                <a:gd name="T66" fmla="*/ 2147483647 w 2491"/>
                <a:gd name="T67" fmla="*/ 2147483647 h 219"/>
                <a:gd name="T68" fmla="*/ 2147483647 w 2491"/>
                <a:gd name="T69" fmla="*/ 2147483647 h 219"/>
                <a:gd name="T70" fmla="*/ 2147483647 w 2491"/>
                <a:gd name="T71" fmla="*/ 2147483647 h 219"/>
                <a:gd name="T72" fmla="*/ 2147483647 w 2491"/>
                <a:gd name="T73" fmla="*/ 2147483647 h 219"/>
                <a:gd name="T74" fmla="*/ 2147483647 w 2491"/>
                <a:gd name="T75" fmla="*/ 2147483647 h 219"/>
                <a:gd name="T76" fmla="*/ 2147483647 w 2491"/>
                <a:gd name="T77" fmla="*/ 2147483647 h 219"/>
                <a:gd name="T78" fmla="*/ 2147483647 w 2491"/>
                <a:gd name="T79" fmla="*/ 2147483647 h 219"/>
                <a:gd name="T80" fmla="*/ 2147483647 w 2491"/>
                <a:gd name="T81" fmla="*/ 2147483647 h 219"/>
                <a:gd name="T82" fmla="*/ 2147483647 w 2491"/>
                <a:gd name="T83" fmla="*/ 2147483647 h 219"/>
                <a:gd name="T84" fmla="*/ 2147483647 w 2491"/>
                <a:gd name="T85" fmla="*/ 2147483647 h 219"/>
                <a:gd name="T86" fmla="*/ 2147483647 w 2491"/>
                <a:gd name="T87" fmla="*/ 2147483647 h 219"/>
                <a:gd name="T88" fmla="*/ 2147483647 w 2491"/>
                <a:gd name="T89" fmla="*/ 2147483647 h 219"/>
                <a:gd name="T90" fmla="*/ 2147483647 w 2491"/>
                <a:gd name="T91" fmla="*/ 2147483647 h 219"/>
                <a:gd name="T92" fmla="*/ 2147483647 w 2491"/>
                <a:gd name="T93" fmla="*/ 2147483647 h 219"/>
                <a:gd name="T94" fmla="*/ 2147483647 w 2491"/>
                <a:gd name="T95" fmla="*/ 2147483647 h 219"/>
                <a:gd name="T96" fmla="*/ 2147483647 w 2491"/>
                <a:gd name="T97" fmla="*/ 2147483647 h 219"/>
                <a:gd name="T98" fmla="*/ 2147483647 w 2491"/>
                <a:gd name="T99" fmla="*/ 2147483647 h 219"/>
                <a:gd name="T100" fmla="*/ 2147483647 w 2491"/>
                <a:gd name="T101" fmla="*/ 2147483647 h 219"/>
                <a:gd name="T102" fmla="*/ 2147483647 w 2491"/>
                <a:gd name="T103" fmla="*/ 2147483647 h 219"/>
                <a:gd name="T104" fmla="*/ 2147483647 w 2491"/>
                <a:gd name="T105" fmla="*/ 2147483647 h 219"/>
                <a:gd name="T106" fmla="*/ 2147483647 w 2491"/>
                <a:gd name="T107" fmla="*/ 2147483647 h 219"/>
                <a:gd name="T108" fmla="*/ 2147483647 w 2491"/>
                <a:gd name="T109" fmla="*/ 2147483647 h 219"/>
                <a:gd name="T110" fmla="*/ 2147483647 w 2491"/>
                <a:gd name="T111" fmla="*/ 2147483647 h 219"/>
                <a:gd name="T112" fmla="*/ 2147483647 w 2491"/>
                <a:gd name="T113" fmla="*/ 2147483647 h 219"/>
                <a:gd name="T114" fmla="*/ 2147483647 w 2491"/>
                <a:gd name="T115" fmla="*/ 2147483647 h 219"/>
                <a:gd name="T116" fmla="*/ 2147483647 w 2491"/>
                <a:gd name="T117" fmla="*/ 0 h 21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491"/>
                <a:gd name="T178" fmla="*/ 0 h 219"/>
                <a:gd name="T179" fmla="*/ 2491 w 2491"/>
                <a:gd name="T180" fmla="*/ 219 h 21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491" h="219">
                  <a:moveTo>
                    <a:pt x="32" y="0"/>
                  </a:moveTo>
                  <a:lnTo>
                    <a:pt x="80" y="0"/>
                  </a:lnTo>
                  <a:lnTo>
                    <a:pt x="128" y="0"/>
                  </a:lnTo>
                  <a:lnTo>
                    <a:pt x="176" y="0"/>
                  </a:lnTo>
                  <a:cubicBezTo>
                    <a:pt x="178" y="0"/>
                    <a:pt x="180" y="1"/>
                    <a:pt x="182" y="1"/>
                  </a:cubicBezTo>
                  <a:lnTo>
                    <a:pt x="230" y="9"/>
                  </a:lnTo>
                  <a:lnTo>
                    <a:pt x="224" y="8"/>
                  </a:lnTo>
                  <a:lnTo>
                    <a:pt x="280" y="8"/>
                  </a:lnTo>
                  <a:lnTo>
                    <a:pt x="328" y="8"/>
                  </a:lnTo>
                  <a:cubicBezTo>
                    <a:pt x="330" y="8"/>
                    <a:pt x="332" y="9"/>
                    <a:pt x="334" y="9"/>
                  </a:cubicBezTo>
                  <a:lnTo>
                    <a:pt x="382" y="17"/>
                  </a:lnTo>
                  <a:lnTo>
                    <a:pt x="376" y="16"/>
                  </a:lnTo>
                  <a:lnTo>
                    <a:pt x="424" y="16"/>
                  </a:lnTo>
                  <a:lnTo>
                    <a:pt x="472" y="16"/>
                  </a:lnTo>
                  <a:cubicBezTo>
                    <a:pt x="474" y="16"/>
                    <a:pt x="475" y="17"/>
                    <a:pt x="477" y="17"/>
                  </a:cubicBezTo>
                  <a:lnTo>
                    <a:pt x="533" y="25"/>
                  </a:lnTo>
                  <a:lnTo>
                    <a:pt x="528" y="24"/>
                  </a:lnTo>
                  <a:lnTo>
                    <a:pt x="576" y="24"/>
                  </a:lnTo>
                  <a:lnTo>
                    <a:pt x="624" y="24"/>
                  </a:lnTo>
                  <a:cubicBezTo>
                    <a:pt x="626" y="24"/>
                    <a:pt x="628" y="25"/>
                    <a:pt x="630" y="25"/>
                  </a:cubicBezTo>
                  <a:lnTo>
                    <a:pt x="678" y="33"/>
                  </a:lnTo>
                  <a:lnTo>
                    <a:pt x="672" y="32"/>
                  </a:lnTo>
                  <a:lnTo>
                    <a:pt x="720" y="32"/>
                  </a:lnTo>
                  <a:lnTo>
                    <a:pt x="768" y="32"/>
                  </a:lnTo>
                  <a:cubicBezTo>
                    <a:pt x="770" y="32"/>
                    <a:pt x="771" y="33"/>
                    <a:pt x="773" y="33"/>
                  </a:cubicBezTo>
                  <a:lnTo>
                    <a:pt x="829" y="41"/>
                  </a:lnTo>
                  <a:lnTo>
                    <a:pt x="824" y="40"/>
                  </a:lnTo>
                  <a:lnTo>
                    <a:pt x="872" y="40"/>
                  </a:lnTo>
                  <a:lnTo>
                    <a:pt x="920" y="40"/>
                  </a:lnTo>
                  <a:cubicBezTo>
                    <a:pt x="922" y="40"/>
                    <a:pt x="924" y="41"/>
                    <a:pt x="926" y="41"/>
                  </a:cubicBezTo>
                  <a:lnTo>
                    <a:pt x="974" y="49"/>
                  </a:lnTo>
                  <a:lnTo>
                    <a:pt x="968" y="48"/>
                  </a:lnTo>
                  <a:lnTo>
                    <a:pt x="1016" y="48"/>
                  </a:lnTo>
                  <a:lnTo>
                    <a:pt x="1072" y="48"/>
                  </a:lnTo>
                  <a:cubicBezTo>
                    <a:pt x="1074" y="48"/>
                    <a:pt x="1076" y="49"/>
                    <a:pt x="1078" y="49"/>
                  </a:cubicBezTo>
                  <a:lnTo>
                    <a:pt x="1126" y="57"/>
                  </a:lnTo>
                  <a:lnTo>
                    <a:pt x="1120" y="56"/>
                  </a:lnTo>
                  <a:lnTo>
                    <a:pt x="1168" y="56"/>
                  </a:lnTo>
                  <a:cubicBezTo>
                    <a:pt x="1170" y="56"/>
                    <a:pt x="1172" y="57"/>
                    <a:pt x="1174" y="57"/>
                  </a:cubicBezTo>
                  <a:lnTo>
                    <a:pt x="1222" y="65"/>
                  </a:lnTo>
                  <a:lnTo>
                    <a:pt x="1216" y="64"/>
                  </a:lnTo>
                  <a:lnTo>
                    <a:pt x="1264" y="64"/>
                  </a:lnTo>
                  <a:lnTo>
                    <a:pt x="1312" y="64"/>
                  </a:lnTo>
                  <a:cubicBezTo>
                    <a:pt x="1314" y="64"/>
                    <a:pt x="1315" y="65"/>
                    <a:pt x="1317" y="65"/>
                  </a:cubicBezTo>
                  <a:lnTo>
                    <a:pt x="1373" y="73"/>
                  </a:lnTo>
                  <a:lnTo>
                    <a:pt x="1368" y="72"/>
                  </a:lnTo>
                  <a:lnTo>
                    <a:pt x="1416" y="72"/>
                  </a:lnTo>
                  <a:cubicBezTo>
                    <a:pt x="1418" y="72"/>
                    <a:pt x="1420" y="73"/>
                    <a:pt x="1422" y="73"/>
                  </a:cubicBezTo>
                  <a:lnTo>
                    <a:pt x="1470" y="81"/>
                  </a:lnTo>
                  <a:lnTo>
                    <a:pt x="1464" y="80"/>
                  </a:lnTo>
                  <a:lnTo>
                    <a:pt x="1512" y="80"/>
                  </a:lnTo>
                  <a:cubicBezTo>
                    <a:pt x="1514" y="80"/>
                    <a:pt x="1516" y="81"/>
                    <a:pt x="1518" y="81"/>
                  </a:cubicBezTo>
                  <a:lnTo>
                    <a:pt x="1566" y="89"/>
                  </a:lnTo>
                  <a:lnTo>
                    <a:pt x="1560" y="88"/>
                  </a:lnTo>
                  <a:lnTo>
                    <a:pt x="1616" y="88"/>
                  </a:lnTo>
                  <a:lnTo>
                    <a:pt x="1664" y="88"/>
                  </a:lnTo>
                  <a:cubicBezTo>
                    <a:pt x="1666" y="88"/>
                    <a:pt x="1668" y="89"/>
                    <a:pt x="1670" y="89"/>
                  </a:cubicBezTo>
                  <a:lnTo>
                    <a:pt x="1718" y="97"/>
                  </a:lnTo>
                  <a:lnTo>
                    <a:pt x="1712" y="96"/>
                  </a:lnTo>
                  <a:lnTo>
                    <a:pt x="1760" y="96"/>
                  </a:lnTo>
                  <a:cubicBezTo>
                    <a:pt x="1762" y="96"/>
                    <a:pt x="1764" y="97"/>
                    <a:pt x="1766" y="97"/>
                  </a:cubicBezTo>
                  <a:lnTo>
                    <a:pt x="1814" y="105"/>
                  </a:lnTo>
                  <a:lnTo>
                    <a:pt x="1808" y="104"/>
                  </a:lnTo>
                  <a:lnTo>
                    <a:pt x="1864" y="104"/>
                  </a:lnTo>
                  <a:cubicBezTo>
                    <a:pt x="1866" y="104"/>
                    <a:pt x="1868" y="105"/>
                    <a:pt x="1870" y="105"/>
                  </a:cubicBezTo>
                  <a:lnTo>
                    <a:pt x="1918" y="113"/>
                  </a:lnTo>
                  <a:lnTo>
                    <a:pt x="1912" y="112"/>
                  </a:lnTo>
                  <a:lnTo>
                    <a:pt x="1960" y="112"/>
                  </a:lnTo>
                  <a:cubicBezTo>
                    <a:pt x="1962" y="112"/>
                    <a:pt x="1964" y="113"/>
                    <a:pt x="1966" y="113"/>
                  </a:cubicBezTo>
                  <a:lnTo>
                    <a:pt x="2014" y="121"/>
                  </a:lnTo>
                  <a:lnTo>
                    <a:pt x="2008" y="120"/>
                  </a:lnTo>
                  <a:lnTo>
                    <a:pt x="2056" y="120"/>
                  </a:lnTo>
                  <a:lnTo>
                    <a:pt x="2104" y="120"/>
                  </a:lnTo>
                  <a:cubicBezTo>
                    <a:pt x="2106" y="120"/>
                    <a:pt x="2107" y="121"/>
                    <a:pt x="2109" y="121"/>
                  </a:cubicBezTo>
                  <a:lnTo>
                    <a:pt x="2165" y="129"/>
                  </a:lnTo>
                  <a:lnTo>
                    <a:pt x="2160" y="128"/>
                  </a:lnTo>
                  <a:lnTo>
                    <a:pt x="2208" y="128"/>
                  </a:lnTo>
                  <a:cubicBezTo>
                    <a:pt x="2210" y="128"/>
                    <a:pt x="2212" y="129"/>
                    <a:pt x="2214" y="129"/>
                  </a:cubicBezTo>
                  <a:lnTo>
                    <a:pt x="2262" y="137"/>
                  </a:lnTo>
                  <a:lnTo>
                    <a:pt x="2256" y="136"/>
                  </a:lnTo>
                  <a:lnTo>
                    <a:pt x="2304" y="136"/>
                  </a:lnTo>
                  <a:cubicBezTo>
                    <a:pt x="2306" y="136"/>
                    <a:pt x="2308" y="137"/>
                    <a:pt x="2310" y="137"/>
                  </a:cubicBezTo>
                  <a:lnTo>
                    <a:pt x="2358" y="145"/>
                  </a:lnTo>
                  <a:lnTo>
                    <a:pt x="2352" y="144"/>
                  </a:lnTo>
                  <a:lnTo>
                    <a:pt x="2408" y="144"/>
                  </a:lnTo>
                  <a:cubicBezTo>
                    <a:pt x="2410" y="144"/>
                    <a:pt x="2412" y="145"/>
                    <a:pt x="2414" y="145"/>
                  </a:cubicBezTo>
                  <a:lnTo>
                    <a:pt x="2462" y="153"/>
                  </a:lnTo>
                  <a:cubicBezTo>
                    <a:pt x="2479" y="156"/>
                    <a:pt x="2491" y="172"/>
                    <a:pt x="2488" y="190"/>
                  </a:cubicBezTo>
                  <a:cubicBezTo>
                    <a:pt x="2485" y="207"/>
                    <a:pt x="2469" y="219"/>
                    <a:pt x="2451" y="216"/>
                  </a:cubicBezTo>
                  <a:lnTo>
                    <a:pt x="2403" y="208"/>
                  </a:lnTo>
                  <a:lnTo>
                    <a:pt x="2408" y="208"/>
                  </a:lnTo>
                  <a:lnTo>
                    <a:pt x="2352" y="208"/>
                  </a:lnTo>
                  <a:cubicBezTo>
                    <a:pt x="2351" y="208"/>
                    <a:pt x="2349" y="208"/>
                    <a:pt x="2347" y="208"/>
                  </a:cubicBezTo>
                  <a:lnTo>
                    <a:pt x="2299" y="200"/>
                  </a:lnTo>
                  <a:lnTo>
                    <a:pt x="2304" y="200"/>
                  </a:lnTo>
                  <a:lnTo>
                    <a:pt x="2256" y="200"/>
                  </a:lnTo>
                  <a:cubicBezTo>
                    <a:pt x="2255" y="200"/>
                    <a:pt x="2253" y="200"/>
                    <a:pt x="2251" y="200"/>
                  </a:cubicBezTo>
                  <a:lnTo>
                    <a:pt x="2203" y="192"/>
                  </a:lnTo>
                  <a:lnTo>
                    <a:pt x="2208" y="192"/>
                  </a:lnTo>
                  <a:lnTo>
                    <a:pt x="2160" y="192"/>
                  </a:lnTo>
                  <a:cubicBezTo>
                    <a:pt x="2159" y="192"/>
                    <a:pt x="2157" y="192"/>
                    <a:pt x="2156" y="192"/>
                  </a:cubicBezTo>
                  <a:lnTo>
                    <a:pt x="2100" y="184"/>
                  </a:lnTo>
                  <a:lnTo>
                    <a:pt x="2104" y="184"/>
                  </a:lnTo>
                  <a:lnTo>
                    <a:pt x="2056" y="184"/>
                  </a:lnTo>
                  <a:lnTo>
                    <a:pt x="2008" y="184"/>
                  </a:lnTo>
                  <a:cubicBezTo>
                    <a:pt x="2007" y="184"/>
                    <a:pt x="2005" y="184"/>
                    <a:pt x="2003" y="184"/>
                  </a:cubicBezTo>
                  <a:lnTo>
                    <a:pt x="1955" y="176"/>
                  </a:lnTo>
                  <a:lnTo>
                    <a:pt x="1960" y="176"/>
                  </a:lnTo>
                  <a:lnTo>
                    <a:pt x="1912" y="176"/>
                  </a:lnTo>
                  <a:cubicBezTo>
                    <a:pt x="1911" y="176"/>
                    <a:pt x="1909" y="176"/>
                    <a:pt x="1907" y="176"/>
                  </a:cubicBezTo>
                  <a:lnTo>
                    <a:pt x="1859" y="168"/>
                  </a:lnTo>
                  <a:lnTo>
                    <a:pt x="1864" y="168"/>
                  </a:lnTo>
                  <a:lnTo>
                    <a:pt x="1808" y="168"/>
                  </a:lnTo>
                  <a:cubicBezTo>
                    <a:pt x="1807" y="168"/>
                    <a:pt x="1805" y="168"/>
                    <a:pt x="1803" y="168"/>
                  </a:cubicBezTo>
                  <a:lnTo>
                    <a:pt x="1755" y="160"/>
                  </a:lnTo>
                  <a:lnTo>
                    <a:pt x="1760" y="160"/>
                  </a:lnTo>
                  <a:lnTo>
                    <a:pt x="1712" y="160"/>
                  </a:lnTo>
                  <a:cubicBezTo>
                    <a:pt x="1711" y="160"/>
                    <a:pt x="1709" y="160"/>
                    <a:pt x="1707" y="160"/>
                  </a:cubicBezTo>
                  <a:lnTo>
                    <a:pt x="1659" y="152"/>
                  </a:lnTo>
                  <a:lnTo>
                    <a:pt x="1664" y="152"/>
                  </a:lnTo>
                  <a:lnTo>
                    <a:pt x="1616" y="152"/>
                  </a:lnTo>
                  <a:lnTo>
                    <a:pt x="1560" y="152"/>
                  </a:lnTo>
                  <a:cubicBezTo>
                    <a:pt x="1559" y="152"/>
                    <a:pt x="1557" y="152"/>
                    <a:pt x="1555" y="152"/>
                  </a:cubicBezTo>
                  <a:lnTo>
                    <a:pt x="1507" y="144"/>
                  </a:lnTo>
                  <a:lnTo>
                    <a:pt x="1512" y="144"/>
                  </a:lnTo>
                  <a:lnTo>
                    <a:pt x="1464" y="144"/>
                  </a:lnTo>
                  <a:cubicBezTo>
                    <a:pt x="1463" y="144"/>
                    <a:pt x="1461" y="144"/>
                    <a:pt x="1459" y="144"/>
                  </a:cubicBezTo>
                  <a:lnTo>
                    <a:pt x="1411" y="136"/>
                  </a:lnTo>
                  <a:lnTo>
                    <a:pt x="1416" y="136"/>
                  </a:lnTo>
                  <a:lnTo>
                    <a:pt x="1368" y="136"/>
                  </a:lnTo>
                  <a:cubicBezTo>
                    <a:pt x="1367" y="136"/>
                    <a:pt x="1365" y="136"/>
                    <a:pt x="1364" y="136"/>
                  </a:cubicBezTo>
                  <a:lnTo>
                    <a:pt x="1308" y="128"/>
                  </a:lnTo>
                  <a:lnTo>
                    <a:pt x="1312" y="128"/>
                  </a:lnTo>
                  <a:lnTo>
                    <a:pt x="1264" y="128"/>
                  </a:lnTo>
                  <a:lnTo>
                    <a:pt x="1216" y="128"/>
                  </a:lnTo>
                  <a:cubicBezTo>
                    <a:pt x="1215" y="128"/>
                    <a:pt x="1213" y="128"/>
                    <a:pt x="1211" y="128"/>
                  </a:cubicBezTo>
                  <a:lnTo>
                    <a:pt x="1163" y="120"/>
                  </a:lnTo>
                  <a:lnTo>
                    <a:pt x="1168" y="120"/>
                  </a:lnTo>
                  <a:lnTo>
                    <a:pt x="1120" y="120"/>
                  </a:lnTo>
                  <a:cubicBezTo>
                    <a:pt x="1119" y="120"/>
                    <a:pt x="1117" y="120"/>
                    <a:pt x="1115" y="120"/>
                  </a:cubicBezTo>
                  <a:lnTo>
                    <a:pt x="1067" y="112"/>
                  </a:lnTo>
                  <a:lnTo>
                    <a:pt x="1072" y="112"/>
                  </a:lnTo>
                  <a:lnTo>
                    <a:pt x="1016" y="112"/>
                  </a:lnTo>
                  <a:lnTo>
                    <a:pt x="968" y="112"/>
                  </a:lnTo>
                  <a:cubicBezTo>
                    <a:pt x="967" y="112"/>
                    <a:pt x="965" y="112"/>
                    <a:pt x="963" y="112"/>
                  </a:cubicBezTo>
                  <a:lnTo>
                    <a:pt x="915" y="104"/>
                  </a:lnTo>
                  <a:lnTo>
                    <a:pt x="920" y="104"/>
                  </a:lnTo>
                  <a:lnTo>
                    <a:pt x="872" y="104"/>
                  </a:lnTo>
                  <a:lnTo>
                    <a:pt x="824" y="104"/>
                  </a:lnTo>
                  <a:cubicBezTo>
                    <a:pt x="823" y="104"/>
                    <a:pt x="821" y="104"/>
                    <a:pt x="820" y="104"/>
                  </a:cubicBezTo>
                  <a:lnTo>
                    <a:pt x="764" y="96"/>
                  </a:lnTo>
                  <a:lnTo>
                    <a:pt x="768" y="96"/>
                  </a:lnTo>
                  <a:lnTo>
                    <a:pt x="720" y="96"/>
                  </a:lnTo>
                  <a:lnTo>
                    <a:pt x="672" y="96"/>
                  </a:lnTo>
                  <a:cubicBezTo>
                    <a:pt x="671" y="96"/>
                    <a:pt x="669" y="96"/>
                    <a:pt x="667" y="96"/>
                  </a:cubicBezTo>
                  <a:lnTo>
                    <a:pt x="619" y="88"/>
                  </a:lnTo>
                  <a:lnTo>
                    <a:pt x="624" y="88"/>
                  </a:lnTo>
                  <a:lnTo>
                    <a:pt x="576" y="88"/>
                  </a:lnTo>
                  <a:lnTo>
                    <a:pt x="528" y="88"/>
                  </a:lnTo>
                  <a:cubicBezTo>
                    <a:pt x="527" y="88"/>
                    <a:pt x="525" y="88"/>
                    <a:pt x="524" y="88"/>
                  </a:cubicBezTo>
                  <a:lnTo>
                    <a:pt x="468" y="80"/>
                  </a:lnTo>
                  <a:lnTo>
                    <a:pt x="472" y="80"/>
                  </a:lnTo>
                  <a:lnTo>
                    <a:pt x="424" y="80"/>
                  </a:lnTo>
                  <a:lnTo>
                    <a:pt x="376" y="80"/>
                  </a:lnTo>
                  <a:cubicBezTo>
                    <a:pt x="375" y="80"/>
                    <a:pt x="373" y="80"/>
                    <a:pt x="371" y="80"/>
                  </a:cubicBezTo>
                  <a:lnTo>
                    <a:pt x="323" y="72"/>
                  </a:lnTo>
                  <a:lnTo>
                    <a:pt x="328" y="72"/>
                  </a:lnTo>
                  <a:lnTo>
                    <a:pt x="280" y="72"/>
                  </a:lnTo>
                  <a:lnTo>
                    <a:pt x="224" y="72"/>
                  </a:lnTo>
                  <a:cubicBezTo>
                    <a:pt x="223" y="72"/>
                    <a:pt x="221" y="72"/>
                    <a:pt x="219" y="72"/>
                  </a:cubicBezTo>
                  <a:lnTo>
                    <a:pt x="171" y="64"/>
                  </a:lnTo>
                  <a:lnTo>
                    <a:pt x="176" y="64"/>
                  </a:lnTo>
                  <a:lnTo>
                    <a:pt x="128"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1" name="Freeform 21"/>
            <p:cNvSpPr>
              <a:spLocks/>
            </p:cNvSpPr>
            <p:nvPr/>
          </p:nvSpPr>
          <p:spPr bwMode="auto">
            <a:xfrm>
              <a:off x="4340226" y="2203451"/>
              <a:ext cx="474663" cy="60325"/>
            </a:xfrm>
            <a:custGeom>
              <a:avLst/>
              <a:gdLst>
                <a:gd name="T0" fmla="*/ 2147483647 w 2491"/>
                <a:gd name="T1" fmla="*/ 2147483647 h 315"/>
                <a:gd name="T2" fmla="*/ 2147483647 w 2491"/>
                <a:gd name="T3" fmla="*/ 2147483647 h 315"/>
                <a:gd name="T4" fmla="*/ 2147483647 w 2491"/>
                <a:gd name="T5" fmla="*/ 2147483647 h 315"/>
                <a:gd name="T6" fmla="*/ 2147483647 w 2491"/>
                <a:gd name="T7" fmla="*/ 2147483647 h 315"/>
                <a:gd name="T8" fmla="*/ 2147483647 w 2491"/>
                <a:gd name="T9" fmla="*/ 2147483647 h 315"/>
                <a:gd name="T10" fmla="*/ 2147483647 w 2491"/>
                <a:gd name="T11" fmla="*/ 2147483647 h 315"/>
                <a:gd name="T12" fmla="*/ 2147483647 w 2491"/>
                <a:gd name="T13" fmla="*/ 2147483647 h 315"/>
                <a:gd name="T14" fmla="*/ 2147483647 w 2491"/>
                <a:gd name="T15" fmla="*/ 2147483647 h 315"/>
                <a:gd name="T16" fmla="*/ 2147483647 w 2491"/>
                <a:gd name="T17" fmla="*/ 2147483647 h 315"/>
                <a:gd name="T18" fmla="*/ 2147483647 w 2491"/>
                <a:gd name="T19" fmla="*/ 2147483647 h 315"/>
                <a:gd name="T20" fmla="*/ 2147483647 w 2491"/>
                <a:gd name="T21" fmla="*/ 2147483647 h 315"/>
                <a:gd name="T22" fmla="*/ 2147483647 w 2491"/>
                <a:gd name="T23" fmla="*/ 2147483647 h 315"/>
                <a:gd name="T24" fmla="*/ 2147483647 w 2491"/>
                <a:gd name="T25" fmla="*/ 2147483647 h 315"/>
                <a:gd name="T26" fmla="*/ 2147483647 w 2491"/>
                <a:gd name="T27" fmla="*/ 2147483647 h 315"/>
                <a:gd name="T28" fmla="*/ 2147483647 w 2491"/>
                <a:gd name="T29" fmla="*/ 2147483647 h 315"/>
                <a:gd name="T30" fmla="*/ 2147483647 w 2491"/>
                <a:gd name="T31" fmla="*/ 2147483647 h 315"/>
                <a:gd name="T32" fmla="*/ 2147483647 w 2491"/>
                <a:gd name="T33" fmla="*/ 2147483647 h 315"/>
                <a:gd name="T34" fmla="*/ 2147483647 w 2491"/>
                <a:gd name="T35" fmla="*/ 2147483647 h 315"/>
                <a:gd name="T36" fmla="*/ 2147483647 w 2491"/>
                <a:gd name="T37" fmla="*/ 2147483647 h 315"/>
                <a:gd name="T38" fmla="*/ 2147483647 w 2491"/>
                <a:gd name="T39" fmla="*/ 2147483647 h 315"/>
                <a:gd name="T40" fmla="*/ 2147483647 w 2491"/>
                <a:gd name="T41" fmla="*/ 2147483647 h 315"/>
                <a:gd name="T42" fmla="*/ 2147483647 w 2491"/>
                <a:gd name="T43" fmla="*/ 2147483647 h 315"/>
                <a:gd name="T44" fmla="*/ 2147483647 w 2491"/>
                <a:gd name="T45" fmla="*/ 2147483647 h 315"/>
                <a:gd name="T46" fmla="*/ 2147483647 w 2491"/>
                <a:gd name="T47" fmla="*/ 2147483647 h 315"/>
                <a:gd name="T48" fmla="*/ 2147483647 w 2491"/>
                <a:gd name="T49" fmla="*/ 2147483647 h 315"/>
                <a:gd name="T50" fmla="*/ 2147483647 w 2491"/>
                <a:gd name="T51" fmla="*/ 2147483647 h 315"/>
                <a:gd name="T52" fmla="*/ 2147483647 w 2491"/>
                <a:gd name="T53" fmla="*/ 2147483647 h 315"/>
                <a:gd name="T54" fmla="*/ 2147483647 w 2491"/>
                <a:gd name="T55" fmla="*/ 2147483647 h 315"/>
                <a:gd name="T56" fmla="*/ 2147483647 w 2491"/>
                <a:gd name="T57" fmla="*/ 2147483647 h 315"/>
                <a:gd name="T58" fmla="*/ 2147483647 w 2491"/>
                <a:gd name="T59" fmla="*/ 2147483647 h 315"/>
                <a:gd name="T60" fmla="*/ 2147483647 w 2491"/>
                <a:gd name="T61" fmla="*/ 2147483647 h 315"/>
                <a:gd name="T62" fmla="*/ 2147483647 w 2491"/>
                <a:gd name="T63" fmla="*/ 2147483647 h 315"/>
                <a:gd name="T64" fmla="*/ 2147483647 w 2491"/>
                <a:gd name="T65" fmla="*/ 2147483647 h 315"/>
                <a:gd name="T66" fmla="*/ 2147483647 w 2491"/>
                <a:gd name="T67" fmla="*/ 2147483647 h 315"/>
                <a:gd name="T68" fmla="*/ 2147483647 w 2491"/>
                <a:gd name="T69" fmla="*/ 2147483647 h 315"/>
                <a:gd name="T70" fmla="*/ 2147483647 w 2491"/>
                <a:gd name="T71" fmla="*/ 2147483647 h 315"/>
                <a:gd name="T72" fmla="*/ 2147483647 w 2491"/>
                <a:gd name="T73" fmla="*/ 2147483647 h 315"/>
                <a:gd name="T74" fmla="*/ 2147483647 w 2491"/>
                <a:gd name="T75" fmla="*/ 2147483647 h 315"/>
                <a:gd name="T76" fmla="*/ 2147483647 w 2491"/>
                <a:gd name="T77" fmla="*/ 2147483647 h 315"/>
                <a:gd name="T78" fmla="*/ 2147483647 w 2491"/>
                <a:gd name="T79" fmla="*/ 2147483647 h 315"/>
                <a:gd name="T80" fmla="*/ 2147483647 w 2491"/>
                <a:gd name="T81" fmla="*/ 2147483647 h 315"/>
                <a:gd name="T82" fmla="*/ 2147483647 w 2491"/>
                <a:gd name="T83" fmla="*/ 2147483647 h 315"/>
                <a:gd name="T84" fmla="*/ 2147483647 w 2491"/>
                <a:gd name="T85" fmla="*/ 2147483647 h 315"/>
                <a:gd name="T86" fmla="*/ 2147483647 w 2491"/>
                <a:gd name="T87" fmla="*/ 2147483647 h 315"/>
                <a:gd name="T88" fmla="*/ 2147483647 w 2491"/>
                <a:gd name="T89" fmla="*/ 2147483647 h 315"/>
                <a:gd name="T90" fmla="*/ 2147483647 w 2491"/>
                <a:gd name="T91" fmla="*/ 2147483647 h 315"/>
                <a:gd name="T92" fmla="*/ 2147483647 w 2491"/>
                <a:gd name="T93" fmla="*/ 2147483647 h 315"/>
                <a:gd name="T94" fmla="*/ 2147483647 w 2491"/>
                <a:gd name="T95" fmla="*/ 2147483647 h 315"/>
                <a:gd name="T96" fmla="*/ 2147483647 w 2491"/>
                <a:gd name="T97" fmla="*/ 2147483647 h 315"/>
                <a:gd name="T98" fmla="*/ 2147483647 w 2491"/>
                <a:gd name="T99" fmla="*/ 2147483647 h 315"/>
                <a:gd name="T100" fmla="*/ 2147483647 w 2491"/>
                <a:gd name="T101" fmla="*/ 2147483647 h 315"/>
                <a:gd name="T102" fmla="*/ 2147483647 w 2491"/>
                <a:gd name="T103" fmla="*/ 2147483647 h 315"/>
                <a:gd name="T104" fmla="*/ 2147483647 w 2491"/>
                <a:gd name="T105" fmla="*/ 2147483647 h 315"/>
                <a:gd name="T106" fmla="*/ 2147483647 w 2491"/>
                <a:gd name="T107" fmla="*/ 2147483647 h 315"/>
                <a:gd name="T108" fmla="*/ 2147483647 w 2491"/>
                <a:gd name="T109" fmla="*/ 2147483647 h 315"/>
                <a:gd name="T110" fmla="*/ 2147483647 w 2491"/>
                <a:gd name="T111" fmla="*/ 2147483647 h 315"/>
                <a:gd name="T112" fmla="*/ 2147483647 w 2491"/>
                <a:gd name="T113" fmla="*/ 2147483647 h 31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91"/>
                <a:gd name="T172" fmla="*/ 0 h 315"/>
                <a:gd name="T173" fmla="*/ 2491 w 2491"/>
                <a:gd name="T174" fmla="*/ 315 h 31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91" h="315">
                  <a:moveTo>
                    <a:pt x="32" y="0"/>
                  </a:moveTo>
                  <a:lnTo>
                    <a:pt x="80" y="0"/>
                  </a:lnTo>
                  <a:cubicBezTo>
                    <a:pt x="82" y="0"/>
                    <a:pt x="84" y="1"/>
                    <a:pt x="86" y="1"/>
                  </a:cubicBezTo>
                  <a:lnTo>
                    <a:pt x="134" y="9"/>
                  </a:lnTo>
                  <a:lnTo>
                    <a:pt x="182" y="17"/>
                  </a:lnTo>
                  <a:lnTo>
                    <a:pt x="176" y="16"/>
                  </a:lnTo>
                  <a:lnTo>
                    <a:pt x="224" y="16"/>
                  </a:lnTo>
                  <a:cubicBezTo>
                    <a:pt x="226" y="16"/>
                    <a:pt x="227" y="17"/>
                    <a:pt x="229" y="17"/>
                  </a:cubicBezTo>
                  <a:lnTo>
                    <a:pt x="285" y="25"/>
                  </a:lnTo>
                  <a:lnTo>
                    <a:pt x="280" y="24"/>
                  </a:lnTo>
                  <a:lnTo>
                    <a:pt x="328" y="24"/>
                  </a:lnTo>
                  <a:cubicBezTo>
                    <a:pt x="330" y="24"/>
                    <a:pt x="332" y="25"/>
                    <a:pt x="334" y="25"/>
                  </a:cubicBezTo>
                  <a:lnTo>
                    <a:pt x="382" y="33"/>
                  </a:lnTo>
                  <a:lnTo>
                    <a:pt x="376" y="32"/>
                  </a:lnTo>
                  <a:lnTo>
                    <a:pt x="424" y="32"/>
                  </a:lnTo>
                  <a:cubicBezTo>
                    <a:pt x="426" y="32"/>
                    <a:pt x="428" y="33"/>
                    <a:pt x="430" y="33"/>
                  </a:cubicBezTo>
                  <a:lnTo>
                    <a:pt x="478" y="41"/>
                  </a:lnTo>
                  <a:lnTo>
                    <a:pt x="472" y="40"/>
                  </a:lnTo>
                  <a:lnTo>
                    <a:pt x="528" y="40"/>
                  </a:lnTo>
                  <a:cubicBezTo>
                    <a:pt x="530" y="40"/>
                    <a:pt x="532" y="41"/>
                    <a:pt x="534" y="41"/>
                  </a:cubicBezTo>
                  <a:lnTo>
                    <a:pt x="582" y="49"/>
                  </a:lnTo>
                  <a:lnTo>
                    <a:pt x="576" y="48"/>
                  </a:lnTo>
                  <a:lnTo>
                    <a:pt x="624" y="48"/>
                  </a:lnTo>
                  <a:cubicBezTo>
                    <a:pt x="626" y="48"/>
                    <a:pt x="628" y="49"/>
                    <a:pt x="630" y="49"/>
                  </a:cubicBezTo>
                  <a:lnTo>
                    <a:pt x="678" y="57"/>
                  </a:lnTo>
                  <a:lnTo>
                    <a:pt x="726" y="65"/>
                  </a:lnTo>
                  <a:lnTo>
                    <a:pt x="720" y="64"/>
                  </a:lnTo>
                  <a:lnTo>
                    <a:pt x="776" y="64"/>
                  </a:lnTo>
                  <a:cubicBezTo>
                    <a:pt x="778" y="64"/>
                    <a:pt x="780" y="65"/>
                    <a:pt x="782" y="65"/>
                  </a:cubicBezTo>
                  <a:lnTo>
                    <a:pt x="830" y="73"/>
                  </a:lnTo>
                  <a:lnTo>
                    <a:pt x="824" y="72"/>
                  </a:lnTo>
                  <a:lnTo>
                    <a:pt x="872" y="72"/>
                  </a:lnTo>
                  <a:cubicBezTo>
                    <a:pt x="874" y="72"/>
                    <a:pt x="876" y="73"/>
                    <a:pt x="878" y="73"/>
                  </a:cubicBezTo>
                  <a:lnTo>
                    <a:pt x="926" y="81"/>
                  </a:lnTo>
                  <a:lnTo>
                    <a:pt x="974" y="89"/>
                  </a:lnTo>
                  <a:lnTo>
                    <a:pt x="968" y="88"/>
                  </a:lnTo>
                  <a:lnTo>
                    <a:pt x="1016" y="88"/>
                  </a:lnTo>
                  <a:cubicBezTo>
                    <a:pt x="1018" y="88"/>
                    <a:pt x="1019" y="89"/>
                    <a:pt x="1021" y="89"/>
                  </a:cubicBezTo>
                  <a:lnTo>
                    <a:pt x="1077" y="97"/>
                  </a:lnTo>
                  <a:lnTo>
                    <a:pt x="1072" y="96"/>
                  </a:lnTo>
                  <a:lnTo>
                    <a:pt x="1120" y="96"/>
                  </a:lnTo>
                  <a:cubicBezTo>
                    <a:pt x="1122" y="96"/>
                    <a:pt x="1124" y="97"/>
                    <a:pt x="1126" y="97"/>
                  </a:cubicBezTo>
                  <a:lnTo>
                    <a:pt x="1174" y="105"/>
                  </a:lnTo>
                  <a:lnTo>
                    <a:pt x="1222" y="113"/>
                  </a:lnTo>
                  <a:lnTo>
                    <a:pt x="1216" y="112"/>
                  </a:lnTo>
                  <a:lnTo>
                    <a:pt x="1264" y="112"/>
                  </a:lnTo>
                  <a:cubicBezTo>
                    <a:pt x="1266" y="112"/>
                    <a:pt x="1267" y="113"/>
                    <a:pt x="1269" y="113"/>
                  </a:cubicBezTo>
                  <a:lnTo>
                    <a:pt x="1325" y="121"/>
                  </a:lnTo>
                  <a:lnTo>
                    <a:pt x="1374" y="129"/>
                  </a:lnTo>
                  <a:lnTo>
                    <a:pt x="1368" y="128"/>
                  </a:lnTo>
                  <a:lnTo>
                    <a:pt x="1416" y="128"/>
                  </a:lnTo>
                  <a:cubicBezTo>
                    <a:pt x="1418" y="128"/>
                    <a:pt x="1420" y="129"/>
                    <a:pt x="1422" y="129"/>
                  </a:cubicBezTo>
                  <a:lnTo>
                    <a:pt x="1470" y="137"/>
                  </a:lnTo>
                  <a:lnTo>
                    <a:pt x="1518" y="145"/>
                  </a:lnTo>
                  <a:lnTo>
                    <a:pt x="1512" y="144"/>
                  </a:lnTo>
                  <a:lnTo>
                    <a:pt x="1560" y="144"/>
                  </a:lnTo>
                  <a:cubicBezTo>
                    <a:pt x="1562" y="144"/>
                    <a:pt x="1563" y="145"/>
                    <a:pt x="1565" y="145"/>
                  </a:cubicBezTo>
                  <a:lnTo>
                    <a:pt x="1621" y="153"/>
                  </a:lnTo>
                  <a:lnTo>
                    <a:pt x="1670" y="161"/>
                  </a:lnTo>
                  <a:lnTo>
                    <a:pt x="1664" y="160"/>
                  </a:lnTo>
                  <a:lnTo>
                    <a:pt x="1712" y="160"/>
                  </a:lnTo>
                  <a:cubicBezTo>
                    <a:pt x="1714" y="160"/>
                    <a:pt x="1716" y="161"/>
                    <a:pt x="1718" y="161"/>
                  </a:cubicBezTo>
                  <a:lnTo>
                    <a:pt x="1766" y="169"/>
                  </a:lnTo>
                  <a:lnTo>
                    <a:pt x="1814" y="177"/>
                  </a:lnTo>
                  <a:lnTo>
                    <a:pt x="1808" y="176"/>
                  </a:lnTo>
                  <a:lnTo>
                    <a:pt x="1864" y="176"/>
                  </a:lnTo>
                  <a:cubicBezTo>
                    <a:pt x="1866" y="176"/>
                    <a:pt x="1868" y="177"/>
                    <a:pt x="1870" y="177"/>
                  </a:cubicBezTo>
                  <a:lnTo>
                    <a:pt x="1918" y="185"/>
                  </a:lnTo>
                  <a:lnTo>
                    <a:pt x="1966" y="193"/>
                  </a:lnTo>
                  <a:lnTo>
                    <a:pt x="1960" y="192"/>
                  </a:lnTo>
                  <a:lnTo>
                    <a:pt x="2008" y="192"/>
                  </a:lnTo>
                  <a:cubicBezTo>
                    <a:pt x="2010" y="192"/>
                    <a:pt x="2012" y="193"/>
                    <a:pt x="2014" y="193"/>
                  </a:cubicBezTo>
                  <a:lnTo>
                    <a:pt x="2062" y="201"/>
                  </a:lnTo>
                  <a:lnTo>
                    <a:pt x="2110" y="209"/>
                  </a:lnTo>
                  <a:lnTo>
                    <a:pt x="2165" y="217"/>
                  </a:lnTo>
                  <a:lnTo>
                    <a:pt x="2160" y="216"/>
                  </a:lnTo>
                  <a:lnTo>
                    <a:pt x="2208" y="216"/>
                  </a:lnTo>
                  <a:cubicBezTo>
                    <a:pt x="2210" y="216"/>
                    <a:pt x="2212" y="217"/>
                    <a:pt x="2214" y="217"/>
                  </a:cubicBezTo>
                  <a:lnTo>
                    <a:pt x="2262" y="225"/>
                  </a:lnTo>
                  <a:lnTo>
                    <a:pt x="2310" y="233"/>
                  </a:lnTo>
                  <a:lnTo>
                    <a:pt x="2358" y="241"/>
                  </a:lnTo>
                  <a:lnTo>
                    <a:pt x="2352" y="240"/>
                  </a:lnTo>
                  <a:lnTo>
                    <a:pt x="2408" y="240"/>
                  </a:lnTo>
                  <a:cubicBezTo>
                    <a:pt x="2410" y="240"/>
                    <a:pt x="2412" y="241"/>
                    <a:pt x="2414" y="241"/>
                  </a:cubicBezTo>
                  <a:lnTo>
                    <a:pt x="2462" y="249"/>
                  </a:lnTo>
                  <a:cubicBezTo>
                    <a:pt x="2479" y="252"/>
                    <a:pt x="2491" y="268"/>
                    <a:pt x="2488" y="286"/>
                  </a:cubicBezTo>
                  <a:cubicBezTo>
                    <a:pt x="2485" y="303"/>
                    <a:pt x="2469" y="315"/>
                    <a:pt x="2451" y="312"/>
                  </a:cubicBezTo>
                  <a:lnTo>
                    <a:pt x="2403" y="304"/>
                  </a:lnTo>
                  <a:lnTo>
                    <a:pt x="2408" y="304"/>
                  </a:lnTo>
                  <a:lnTo>
                    <a:pt x="2352" y="304"/>
                  </a:lnTo>
                  <a:cubicBezTo>
                    <a:pt x="2351" y="304"/>
                    <a:pt x="2349" y="304"/>
                    <a:pt x="2347" y="304"/>
                  </a:cubicBezTo>
                  <a:lnTo>
                    <a:pt x="2299" y="296"/>
                  </a:lnTo>
                  <a:lnTo>
                    <a:pt x="2251" y="288"/>
                  </a:lnTo>
                  <a:lnTo>
                    <a:pt x="2203" y="280"/>
                  </a:lnTo>
                  <a:lnTo>
                    <a:pt x="2208" y="280"/>
                  </a:lnTo>
                  <a:lnTo>
                    <a:pt x="2160" y="280"/>
                  </a:lnTo>
                  <a:cubicBezTo>
                    <a:pt x="2159" y="280"/>
                    <a:pt x="2157" y="280"/>
                    <a:pt x="2156" y="280"/>
                  </a:cubicBezTo>
                  <a:lnTo>
                    <a:pt x="2099" y="272"/>
                  </a:lnTo>
                  <a:lnTo>
                    <a:pt x="2051" y="264"/>
                  </a:lnTo>
                  <a:lnTo>
                    <a:pt x="2003" y="256"/>
                  </a:lnTo>
                  <a:lnTo>
                    <a:pt x="2008" y="256"/>
                  </a:lnTo>
                  <a:lnTo>
                    <a:pt x="1960" y="256"/>
                  </a:lnTo>
                  <a:cubicBezTo>
                    <a:pt x="1959" y="256"/>
                    <a:pt x="1957" y="256"/>
                    <a:pt x="1955" y="256"/>
                  </a:cubicBezTo>
                  <a:lnTo>
                    <a:pt x="1907" y="248"/>
                  </a:lnTo>
                  <a:lnTo>
                    <a:pt x="1859" y="240"/>
                  </a:lnTo>
                  <a:lnTo>
                    <a:pt x="1864" y="240"/>
                  </a:lnTo>
                  <a:lnTo>
                    <a:pt x="1808" y="240"/>
                  </a:lnTo>
                  <a:cubicBezTo>
                    <a:pt x="1807" y="240"/>
                    <a:pt x="1805" y="240"/>
                    <a:pt x="1803" y="240"/>
                  </a:cubicBezTo>
                  <a:lnTo>
                    <a:pt x="1755" y="232"/>
                  </a:lnTo>
                  <a:lnTo>
                    <a:pt x="1707" y="224"/>
                  </a:lnTo>
                  <a:lnTo>
                    <a:pt x="1712" y="224"/>
                  </a:lnTo>
                  <a:lnTo>
                    <a:pt x="1664" y="224"/>
                  </a:lnTo>
                  <a:cubicBezTo>
                    <a:pt x="1663" y="224"/>
                    <a:pt x="1661" y="224"/>
                    <a:pt x="1659" y="224"/>
                  </a:cubicBezTo>
                  <a:lnTo>
                    <a:pt x="1612" y="216"/>
                  </a:lnTo>
                  <a:lnTo>
                    <a:pt x="1556" y="208"/>
                  </a:lnTo>
                  <a:lnTo>
                    <a:pt x="1560" y="208"/>
                  </a:lnTo>
                  <a:lnTo>
                    <a:pt x="1512" y="208"/>
                  </a:lnTo>
                  <a:cubicBezTo>
                    <a:pt x="1511" y="208"/>
                    <a:pt x="1509" y="208"/>
                    <a:pt x="1507" y="208"/>
                  </a:cubicBezTo>
                  <a:lnTo>
                    <a:pt x="1459" y="200"/>
                  </a:lnTo>
                  <a:lnTo>
                    <a:pt x="1411" y="192"/>
                  </a:lnTo>
                  <a:lnTo>
                    <a:pt x="1416" y="192"/>
                  </a:lnTo>
                  <a:lnTo>
                    <a:pt x="1368" y="192"/>
                  </a:lnTo>
                  <a:cubicBezTo>
                    <a:pt x="1367" y="192"/>
                    <a:pt x="1365" y="192"/>
                    <a:pt x="1363" y="192"/>
                  </a:cubicBezTo>
                  <a:lnTo>
                    <a:pt x="1316" y="184"/>
                  </a:lnTo>
                  <a:lnTo>
                    <a:pt x="1260" y="176"/>
                  </a:lnTo>
                  <a:lnTo>
                    <a:pt x="1264" y="176"/>
                  </a:lnTo>
                  <a:lnTo>
                    <a:pt x="1216" y="176"/>
                  </a:lnTo>
                  <a:cubicBezTo>
                    <a:pt x="1215" y="176"/>
                    <a:pt x="1213" y="176"/>
                    <a:pt x="1211" y="176"/>
                  </a:cubicBezTo>
                  <a:lnTo>
                    <a:pt x="1163" y="168"/>
                  </a:lnTo>
                  <a:lnTo>
                    <a:pt x="1115" y="160"/>
                  </a:lnTo>
                  <a:lnTo>
                    <a:pt x="1120" y="160"/>
                  </a:lnTo>
                  <a:lnTo>
                    <a:pt x="1072" y="160"/>
                  </a:lnTo>
                  <a:cubicBezTo>
                    <a:pt x="1071" y="160"/>
                    <a:pt x="1069" y="160"/>
                    <a:pt x="1068" y="160"/>
                  </a:cubicBezTo>
                  <a:lnTo>
                    <a:pt x="1012" y="152"/>
                  </a:lnTo>
                  <a:lnTo>
                    <a:pt x="1016" y="152"/>
                  </a:lnTo>
                  <a:lnTo>
                    <a:pt x="968" y="152"/>
                  </a:lnTo>
                  <a:cubicBezTo>
                    <a:pt x="967" y="152"/>
                    <a:pt x="965" y="152"/>
                    <a:pt x="963" y="152"/>
                  </a:cubicBezTo>
                  <a:lnTo>
                    <a:pt x="915" y="144"/>
                  </a:lnTo>
                  <a:lnTo>
                    <a:pt x="867" y="136"/>
                  </a:lnTo>
                  <a:lnTo>
                    <a:pt x="872" y="136"/>
                  </a:lnTo>
                  <a:lnTo>
                    <a:pt x="824" y="136"/>
                  </a:lnTo>
                  <a:cubicBezTo>
                    <a:pt x="823" y="136"/>
                    <a:pt x="821" y="136"/>
                    <a:pt x="819" y="136"/>
                  </a:cubicBezTo>
                  <a:lnTo>
                    <a:pt x="771" y="128"/>
                  </a:lnTo>
                  <a:lnTo>
                    <a:pt x="776" y="128"/>
                  </a:lnTo>
                  <a:lnTo>
                    <a:pt x="720" y="128"/>
                  </a:lnTo>
                  <a:cubicBezTo>
                    <a:pt x="719" y="128"/>
                    <a:pt x="717" y="128"/>
                    <a:pt x="715" y="128"/>
                  </a:cubicBezTo>
                  <a:lnTo>
                    <a:pt x="667" y="120"/>
                  </a:lnTo>
                  <a:lnTo>
                    <a:pt x="619" y="112"/>
                  </a:lnTo>
                  <a:lnTo>
                    <a:pt x="624" y="112"/>
                  </a:lnTo>
                  <a:lnTo>
                    <a:pt x="576" y="112"/>
                  </a:lnTo>
                  <a:cubicBezTo>
                    <a:pt x="575" y="112"/>
                    <a:pt x="573" y="112"/>
                    <a:pt x="571" y="112"/>
                  </a:cubicBezTo>
                  <a:lnTo>
                    <a:pt x="523" y="104"/>
                  </a:lnTo>
                  <a:lnTo>
                    <a:pt x="528" y="104"/>
                  </a:lnTo>
                  <a:lnTo>
                    <a:pt x="472" y="104"/>
                  </a:lnTo>
                  <a:cubicBezTo>
                    <a:pt x="471" y="104"/>
                    <a:pt x="469" y="104"/>
                    <a:pt x="467" y="104"/>
                  </a:cubicBezTo>
                  <a:lnTo>
                    <a:pt x="419" y="96"/>
                  </a:lnTo>
                  <a:lnTo>
                    <a:pt x="424" y="96"/>
                  </a:lnTo>
                  <a:lnTo>
                    <a:pt x="376" y="96"/>
                  </a:lnTo>
                  <a:cubicBezTo>
                    <a:pt x="375" y="96"/>
                    <a:pt x="373" y="96"/>
                    <a:pt x="371" y="96"/>
                  </a:cubicBezTo>
                  <a:lnTo>
                    <a:pt x="323" y="88"/>
                  </a:lnTo>
                  <a:lnTo>
                    <a:pt x="328" y="88"/>
                  </a:lnTo>
                  <a:lnTo>
                    <a:pt x="280" y="88"/>
                  </a:lnTo>
                  <a:cubicBezTo>
                    <a:pt x="279" y="88"/>
                    <a:pt x="277" y="88"/>
                    <a:pt x="276" y="88"/>
                  </a:cubicBezTo>
                  <a:lnTo>
                    <a:pt x="220" y="80"/>
                  </a:lnTo>
                  <a:lnTo>
                    <a:pt x="224" y="80"/>
                  </a:lnTo>
                  <a:lnTo>
                    <a:pt x="176" y="80"/>
                  </a:lnTo>
                  <a:cubicBezTo>
                    <a:pt x="175" y="80"/>
                    <a:pt x="173" y="80"/>
                    <a:pt x="171" y="80"/>
                  </a:cubicBezTo>
                  <a:lnTo>
                    <a:pt x="123" y="72"/>
                  </a:lnTo>
                  <a:lnTo>
                    <a:pt x="75" y="64"/>
                  </a:lnTo>
                  <a:lnTo>
                    <a:pt x="80" y="64"/>
                  </a:lnTo>
                  <a:lnTo>
                    <a:pt x="32" y="64"/>
                  </a:lnTo>
                  <a:cubicBezTo>
                    <a:pt x="15" y="64"/>
                    <a:pt x="0" y="50"/>
                    <a:pt x="0" y="32"/>
                  </a:cubicBezTo>
                  <a:cubicBezTo>
                    <a:pt x="0" y="15"/>
                    <a:pt x="15" y="0"/>
                    <a:pt x="32" y="0"/>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2" name="Freeform 22"/>
            <p:cNvSpPr>
              <a:spLocks/>
            </p:cNvSpPr>
            <p:nvPr/>
          </p:nvSpPr>
          <p:spPr bwMode="auto">
            <a:xfrm>
              <a:off x="4802188" y="2251076"/>
              <a:ext cx="473075" cy="79375"/>
            </a:xfrm>
            <a:custGeom>
              <a:avLst/>
              <a:gdLst>
                <a:gd name="T0" fmla="*/ 2147483647 w 2493"/>
                <a:gd name="T1" fmla="*/ 2147483647 h 413"/>
                <a:gd name="T2" fmla="*/ 2147483647 w 2493"/>
                <a:gd name="T3" fmla="*/ 2147483647 h 413"/>
                <a:gd name="T4" fmla="*/ 2147483647 w 2493"/>
                <a:gd name="T5" fmla="*/ 2147483647 h 413"/>
                <a:gd name="T6" fmla="*/ 2147483647 w 2493"/>
                <a:gd name="T7" fmla="*/ 2147483647 h 413"/>
                <a:gd name="T8" fmla="*/ 2147483647 w 2493"/>
                <a:gd name="T9" fmla="*/ 2147483647 h 413"/>
                <a:gd name="T10" fmla="*/ 2147483647 w 2493"/>
                <a:gd name="T11" fmla="*/ 2147483647 h 413"/>
                <a:gd name="T12" fmla="*/ 2147483647 w 2493"/>
                <a:gd name="T13" fmla="*/ 2147483647 h 413"/>
                <a:gd name="T14" fmla="*/ 2147483647 w 2493"/>
                <a:gd name="T15" fmla="*/ 2147483647 h 413"/>
                <a:gd name="T16" fmla="*/ 2147483647 w 2493"/>
                <a:gd name="T17" fmla="*/ 2147483647 h 413"/>
                <a:gd name="T18" fmla="*/ 2147483647 w 2493"/>
                <a:gd name="T19" fmla="*/ 2147483647 h 413"/>
                <a:gd name="T20" fmla="*/ 2147483647 w 2493"/>
                <a:gd name="T21" fmla="*/ 2147483647 h 413"/>
                <a:gd name="T22" fmla="*/ 2147483647 w 2493"/>
                <a:gd name="T23" fmla="*/ 2147483647 h 413"/>
                <a:gd name="T24" fmla="*/ 2147483647 w 2493"/>
                <a:gd name="T25" fmla="*/ 2147483647 h 413"/>
                <a:gd name="T26" fmla="*/ 2147483647 w 2493"/>
                <a:gd name="T27" fmla="*/ 2147483647 h 413"/>
                <a:gd name="T28" fmla="*/ 2147483647 w 2493"/>
                <a:gd name="T29" fmla="*/ 2147483647 h 413"/>
                <a:gd name="T30" fmla="*/ 2147483647 w 2493"/>
                <a:gd name="T31" fmla="*/ 2147483647 h 413"/>
                <a:gd name="T32" fmla="*/ 2147483647 w 2493"/>
                <a:gd name="T33" fmla="*/ 2147483647 h 413"/>
                <a:gd name="T34" fmla="*/ 2147483647 w 2493"/>
                <a:gd name="T35" fmla="*/ 2147483647 h 413"/>
                <a:gd name="T36" fmla="*/ 2147483647 w 2493"/>
                <a:gd name="T37" fmla="*/ 2147483647 h 413"/>
                <a:gd name="T38" fmla="*/ 2147483647 w 2493"/>
                <a:gd name="T39" fmla="*/ 2147483647 h 413"/>
                <a:gd name="T40" fmla="*/ 2147483647 w 2493"/>
                <a:gd name="T41" fmla="*/ 2147483647 h 413"/>
                <a:gd name="T42" fmla="*/ 2147483647 w 2493"/>
                <a:gd name="T43" fmla="*/ 2147483647 h 413"/>
                <a:gd name="T44" fmla="*/ 2147483647 w 2493"/>
                <a:gd name="T45" fmla="*/ 2147483647 h 413"/>
                <a:gd name="T46" fmla="*/ 2147483647 w 2493"/>
                <a:gd name="T47" fmla="*/ 2147483647 h 413"/>
                <a:gd name="T48" fmla="*/ 2147483647 w 2493"/>
                <a:gd name="T49" fmla="*/ 2147483647 h 413"/>
                <a:gd name="T50" fmla="*/ 2147483647 w 2493"/>
                <a:gd name="T51" fmla="*/ 2147483647 h 413"/>
                <a:gd name="T52" fmla="*/ 2147483647 w 2493"/>
                <a:gd name="T53" fmla="*/ 2147483647 h 413"/>
                <a:gd name="T54" fmla="*/ 2147483647 w 2493"/>
                <a:gd name="T55" fmla="*/ 2147483647 h 413"/>
                <a:gd name="T56" fmla="*/ 2147483647 w 2493"/>
                <a:gd name="T57" fmla="*/ 2147483647 h 413"/>
                <a:gd name="T58" fmla="*/ 2147483647 w 2493"/>
                <a:gd name="T59" fmla="*/ 2147483647 h 413"/>
                <a:gd name="T60" fmla="*/ 2147483647 w 2493"/>
                <a:gd name="T61" fmla="*/ 2147483647 h 413"/>
                <a:gd name="T62" fmla="*/ 2147483647 w 2493"/>
                <a:gd name="T63" fmla="*/ 2147483647 h 413"/>
                <a:gd name="T64" fmla="*/ 2147483647 w 2493"/>
                <a:gd name="T65" fmla="*/ 2147483647 h 413"/>
                <a:gd name="T66" fmla="*/ 2147483647 w 2493"/>
                <a:gd name="T67" fmla="*/ 2147483647 h 413"/>
                <a:gd name="T68" fmla="*/ 2147483647 w 2493"/>
                <a:gd name="T69" fmla="*/ 2147483647 h 413"/>
                <a:gd name="T70" fmla="*/ 2147483647 w 2493"/>
                <a:gd name="T71" fmla="*/ 2147483647 h 413"/>
                <a:gd name="T72" fmla="*/ 2147483647 w 2493"/>
                <a:gd name="T73" fmla="*/ 2147483647 h 413"/>
                <a:gd name="T74" fmla="*/ 2147483647 w 2493"/>
                <a:gd name="T75" fmla="*/ 2147483647 h 413"/>
                <a:gd name="T76" fmla="*/ 2147483647 w 2493"/>
                <a:gd name="T77" fmla="*/ 2147483647 h 413"/>
                <a:gd name="T78" fmla="*/ 2147483647 w 2493"/>
                <a:gd name="T79" fmla="*/ 2147483647 h 413"/>
                <a:gd name="T80" fmla="*/ 2147483647 w 2493"/>
                <a:gd name="T81" fmla="*/ 2147483647 h 413"/>
                <a:gd name="T82" fmla="*/ 2147483647 w 2493"/>
                <a:gd name="T83" fmla="*/ 2147483647 h 413"/>
                <a:gd name="T84" fmla="*/ 2147483647 w 2493"/>
                <a:gd name="T85" fmla="*/ 2147483647 h 413"/>
                <a:gd name="T86" fmla="*/ 2147483647 w 2493"/>
                <a:gd name="T87" fmla="*/ 2147483647 h 413"/>
                <a:gd name="T88" fmla="*/ 2147483647 w 2493"/>
                <a:gd name="T89" fmla="*/ 2147483647 h 413"/>
                <a:gd name="T90" fmla="*/ 2147483647 w 2493"/>
                <a:gd name="T91" fmla="*/ 2147483647 h 413"/>
                <a:gd name="T92" fmla="*/ 2147483647 w 2493"/>
                <a:gd name="T93" fmla="*/ 2147483647 h 413"/>
                <a:gd name="T94" fmla="*/ 2147483647 w 2493"/>
                <a:gd name="T95" fmla="*/ 2147483647 h 413"/>
                <a:gd name="T96" fmla="*/ 2147483647 w 2493"/>
                <a:gd name="T97" fmla="*/ 2147483647 h 413"/>
                <a:gd name="T98" fmla="*/ 2147483647 w 2493"/>
                <a:gd name="T99" fmla="*/ 2147483647 h 413"/>
                <a:gd name="T100" fmla="*/ 2147483647 w 2493"/>
                <a:gd name="T101" fmla="*/ 2147483647 h 413"/>
                <a:gd name="T102" fmla="*/ 2147483647 w 2493"/>
                <a:gd name="T103" fmla="*/ 2147483647 h 413"/>
                <a:gd name="T104" fmla="*/ 2147483647 w 2493"/>
                <a:gd name="T105" fmla="*/ 2147483647 h 413"/>
                <a:gd name="T106" fmla="*/ 2147483647 w 2493"/>
                <a:gd name="T107" fmla="*/ 2147483647 h 413"/>
                <a:gd name="T108" fmla="*/ 2147483647 w 2493"/>
                <a:gd name="T109" fmla="*/ 2147483647 h 413"/>
                <a:gd name="T110" fmla="*/ 2147483647 w 2493"/>
                <a:gd name="T111" fmla="*/ 2147483647 h 413"/>
                <a:gd name="T112" fmla="*/ 2147483647 w 2493"/>
                <a:gd name="T113" fmla="*/ 2147483647 h 413"/>
                <a:gd name="T114" fmla="*/ 2147483647 w 2493"/>
                <a:gd name="T115" fmla="*/ 2147483647 h 413"/>
                <a:gd name="T116" fmla="*/ 2147483647 w 2493"/>
                <a:gd name="T117" fmla="*/ 2147483647 h 413"/>
                <a:gd name="T118" fmla="*/ 2147483647 w 2493"/>
                <a:gd name="T119" fmla="*/ 2147483647 h 413"/>
                <a:gd name="T120" fmla="*/ 2147483647 w 2493"/>
                <a:gd name="T121" fmla="*/ 2147483647 h 413"/>
                <a:gd name="T122" fmla="*/ 2147483647 w 2493"/>
                <a:gd name="T123" fmla="*/ 2147483647 h 413"/>
                <a:gd name="T124" fmla="*/ 2147483647 w 2493"/>
                <a:gd name="T125" fmla="*/ 2147483647 h 4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493"/>
                <a:gd name="T190" fmla="*/ 0 h 413"/>
                <a:gd name="T191" fmla="*/ 2493 w 2493"/>
                <a:gd name="T192" fmla="*/ 413 h 41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493" h="413">
                  <a:moveTo>
                    <a:pt x="40" y="3"/>
                  </a:moveTo>
                  <a:lnTo>
                    <a:pt x="88" y="11"/>
                  </a:lnTo>
                  <a:lnTo>
                    <a:pt x="136" y="19"/>
                  </a:lnTo>
                  <a:lnTo>
                    <a:pt x="130" y="18"/>
                  </a:lnTo>
                  <a:lnTo>
                    <a:pt x="178" y="18"/>
                  </a:lnTo>
                  <a:cubicBezTo>
                    <a:pt x="180" y="18"/>
                    <a:pt x="181" y="19"/>
                    <a:pt x="183" y="19"/>
                  </a:cubicBezTo>
                  <a:lnTo>
                    <a:pt x="239" y="27"/>
                  </a:lnTo>
                  <a:lnTo>
                    <a:pt x="288" y="35"/>
                  </a:lnTo>
                  <a:lnTo>
                    <a:pt x="336" y="43"/>
                  </a:lnTo>
                  <a:lnTo>
                    <a:pt x="330" y="42"/>
                  </a:lnTo>
                  <a:lnTo>
                    <a:pt x="378" y="42"/>
                  </a:lnTo>
                  <a:cubicBezTo>
                    <a:pt x="380" y="42"/>
                    <a:pt x="382" y="43"/>
                    <a:pt x="384" y="43"/>
                  </a:cubicBezTo>
                  <a:lnTo>
                    <a:pt x="432" y="51"/>
                  </a:lnTo>
                  <a:lnTo>
                    <a:pt x="480" y="59"/>
                  </a:lnTo>
                  <a:lnTo>
                    <a:pt x="535" y="67"/>
                  </a:lnTo>
                  <a:lnTo>
                    <a:pt x="584" y="75"/>
                  </a:lnTo>
                  <a:lnTo>
                    <a:pt x="578" y="74"/>
                  </a:lnTo>
                  <a:lnTo>
                    <a:pt x="626" y="74"/>
                  </a:lnTo>
                  <a:cubicBezTo>
                    <a:pt x="628" y="74"/>
                    <a:pt x="630" y="75"/>
                    <a:pt x="632" y="75"/>
                  </a:cubicBezTo>
                  <a:lnTo>
                    <a:pt x="680" y="83"/>
                  </a:lnTo>
                  <a:lnTo>
                    <a:pt x="728" y="91"/>
                  </a:lnTo>
                  <a:lnTo>
                    <a:pt x="783" y="99"/>
                  </a:lnTo>
                  <a:lnTo>
                    <a:pt x="832" y="107"/>
                  </a:lnTo>
                  <a:lnTo>
                    <a:pt x="880" y="115"/>
                  </a:lnTo>
                  <a:lnTo>
                    <a:pt x="874" y="114"/>
                  </a:lnTo>
                  <a:lnTo>
                    <a:pt x="922" y="114"/>
                  </a:lnTo>
                  <a:cubicBezTo>
                    <a:pt x="924" y="114"/>
                    <a:pt x="926" y="115"/>
                    <a:pt x="928" y="115"/>
                  </a:cubicBezTo>
                  <a:lnTo>
                    <a:pt x="976" y="123"/>
                  </a:lnTo>
                  <a:lnTo>
                    <a:pt x="1024" y="131"/>
                  </a:lnTo>
                  <a:lnTo>
                    <a:pt x="1079" y="139"/>
                  </a:lnTo>
                  <a:lnTo>
                    <a:pt x="1128" y="147"/>
                  </a:lnTo>
                  <a:lnTo>
                    <a:pt x="1176" y="155"/>
                  </a:lnTo>
                  <a:lnTo>
                    <a:pt x="1170" y="154"/>
                  </a:lnTo>
                  <a:lnTo>
                    <a:pt x="1218" y="154"/>
                  </a:lnTo>
                  <a:cubicBezTo>
                    <a:pt x="1220" y="154"/>
                    <a:pt x="1222" y="155"/>
                    <a:pt x="1224" y="155"/>
                  </a:cubicBezTo>
                  <a:lnTo>
                    <a:pt x="1272" y="163"/>
                  </a:lnTo>
                  <a:lnTo>
                    <a:pt x="1327" y="171"/>
                  </a:lnTo>
                  <a:lnTo>
                    <a:pt x="1376" y="179"/>
                  </a:lnTo>
                  <a:lnTo>
                    <a:pt x="1424" y="187"/>
                  </a:lnTo>
                  <a:lnTo>
                    <a:pt x="1472" y="195"/>
                  </a:lnTo>
                  <a:lnTo>
                    <a:pt x="1520" y="203"/>
                  </a:lnTo>
                  <a:lnTo>
                    <a:pt x="1575" y="211"/>
                  </a:lnTo>
                  <a:lnTo>
                    <a:pt x="1624" y="219"/>
                  </a:lnTo>
                  <a:lnTo>
                    <a:pt x="1618" y="218"/>
                  </a:lnTo>
                  <a:lnTo>
                    <a:pt x="1666" y="218"/>
                  </a:lnTo>
                  <a:cubicBezTo>
                    <a:pt x="1668" y="218"/>
                    <a:pt x="1670" y="219"/>
                    <a:pt x="1672" y="219"/>
                  </a:cubicBezTo>
                  <a:lnTo>
                    <a:pt x="1720" y="227"/>
                  </a:lnTo>
                  <a:lnTo>
                    <a:pt x="1768" y="235"/>
                  </a:lnTo>
                  <a:lnTo>
                    <a:pt x="1816" y="243"/>
                  </a:lnTo>
                  <a:lnTo>
                    <a:pt x="1871" y="251"/>
                  </a:lnTo>
                  <a:lnTo>
                    <a:pt x="1920" y="259"/>
                  </a:lnTo>
                  <a:lnTo>
                    <a:pt x="1968" y="267"/>
                  </a:lnTo>
                  <a:lnTo>
                    <a:pt x="2016" y="275"/>
                  </a:lnTo>
                  <a:lnTo>
                    <a:pt x="2064" y="283"/>
                  </a:lnTo>
                  <a:lnTo>
                    <a:pt x="2119" y="291"/>
                  </a:lnTo>
                  <a:lnTo>
                    <a:pt x="2168" y="299"/>
                  </a:lnTo>
                  <a:lnTo>
                    <a:pt x="2216" y="307"/>
                  </a:lnTo>
                  <a:lnTo>
                    <a:pt x="2264" y="315"/>
                  </a:lnTo>
                  <a:lnTo>
                    <a:pt x="2312" y="323"/>
                  </a:lnTo>
                  <a:lnTo>
                    <a:pt x="2360" y="331"/>
                  </a:lnTo>
                  <a:lnTo>
                    <a:pt x="2415" y="339"/>
                  </a:lnTo>
                  <a:lnTo>
                    <a:pt x="2464" y="347"/>
                  </a:lnTo>
                  <a:cubicBezTo>
                    <a:pt x="2481" y="350"/>
                    <a:pt x="2493" y="366"/>
                    <a:pt x="2490" y="384"/>
                  </a:cubicBezTo>
                  <a:cubicBezTo>
                    <a:pt x="2487" y="401"/>
                    <a:pt x="2471" y="413"/>
                    <a:pt x="2453" y="410"/>
                  </a:cubicBezTo>
                  <a:lnTo>
                    <a:pt x="2406" y="402"/>
                  </a:lnTo>
                  <a:lnTo>
                    <a:pt x="2349" y="394"/>
                  </a:lnTo>
                  <a:lnTo>
                    <a:pt x="2301" y="386"/>
                  </a:lnTo>
                  <a:lnTo>
                    <a:pt x="2253" y="378"/>
                  </a:lnTo>
                  <a:lnTo>
                    <a:pt x="2205" y="370"/>
                  </a:lnTo>
                  <a:lnTo>
                    <a:pt x="2157" y="362"/>
                  </a:lnTo>
                  <a:lnTo>
                    <a:pt x="2110" y="354"/>
                  </a:lnTo>
                  <a:lnTo>
                    <a:pt x="2053" y="346"/>
                  </a:lnTo>
                  <a:lnTo>
                    <a:pt x="2005" y="338"/>
                  </a:lnTo>
                  <a:lnTo>
                    <a:pt x="1957" y="330"/>
                  </a:lnTo>
                  <a:lnTo>
                    <a:pt x="1909" y="322"/>
                  </a:lnTo>
                  <a:lnTo>
                    <a:pt x="1862" y="314"/>
                  </a:lnTo>
                  <a:lnTo>
                    <a:pt x="1805" y="306"/>
                  </a:lnTo>
                  <a:lnTo>
                    <a:pt x="1757" y="298"/>
                  </a:lnTo>
                  <a:lnTo>
                    <a:pt x="1709" y="290"/>
                  </a:lnTo>
                  <a:lnTo>
                    <a:pt x="1661" y="282"/>
                  </a:lnTo>
                  <a:lnTo>
                    <a:pt x="1666" y="282"/>
                  </a:lnTo>
                  <a:lnTo>
                    <a:pt x="1618" y="282"/>
                  </a:lnTo>
                  <a:cubicBezTo>
                    <a:pt x="1617" y="282"/>
                    <a:pt x="1615" y="282"/>
                    <a:pt x="1613" y="282"/>
                  </a:cubicBezTo>
                  <a:lnTo>
                    <a:pt x="1566" y="274"/>
                  </a:lnTo>
                  <a:lnTo>
                    <a:pt x="1509" y="266"/>
                  </a:lnTo>
                  <a:lnTo>
                    <a:pt x="1461" y="258"/>
                  </a:lnTo>
                  <a:lnTo>
                    <a:pt x="1413" y="250"/>
                  </a:lnTo>
                  <a:lnTo>
                    <a:pt x="1365" y="242"/>
                  </a:lnTo>
                  <a:lnTo>
                    <a:pt x="1318" y="234"/>
                  </a:lnTo>
                  <a:lnTo>
                    <a:pt x="1261" y="226"/>
                  </a:lnTo>
                  <a:lnTo>
                    <a:pt x="1213" y="218"/>
                  </a:lnTo>
                  <a:lnTo>
                    <a:pt x="1218" y="218"/>
                  </a:lnTo>
                  <a:lnTo>
                    <a:pt x="1170" y="218"/>
                  </a:lnTo>
                  <a:cubicBezTo>
                    <a:pt x="1169" y="218"/>
                    <a:pt x="1167" y="218"/>
                    <a:pt x="1165" y="218"/>
                  </a:cubicBezTo>
                  <a:lnTo>
                    <a:pt x="1117" y="210"/>
                  </a:lnTo>
                  <a:lnTo>
                    <a:pt x="1070" y="202"/>
                  </a:lnTo>
                  <a:lnTo>
                    <a:pt x="1013" y="194"/>
                  </a:lnTo>
                  <a:lnTo>
                    <a:pt x="965" y="186"/>
                  </a:lnTo>
                  <a:lnTo>
                    <a:pt x="917" y="178"/>
                  </a:lnTo>
                  <a:lnTo>
                    <a:pt x="922" y="178"/>
                  </a:lnTo>
                  <a:lnTo>
                    <a:pt x="874" y="178"/>
                  </a:lnTo>
                  <a:cubicBezTo>
                    <a:pt x="873" y="178"/>
                    <a:pt x="871" y="178"/>
                    <a:pt x="869" y="178"/>
                  </a:cubicBezTo>
                  <a:lnTo>
                    <a:pt x="821" y="170"/>
                  </a:lnTo>
                  <a:lnTo>
                    <a:pt x="774" y="162"/>
                  </a:lnTo>
                  <a:lnTo>
                    <a:pt x="717" y="154"/>
                  </a:lnTo>
                  <a:lnTo>
                    <a:pt x="669" y="146"/>
                  </a:lnTo>
                  <a:lnTo>
                    <a:pt x="621" y="138"/>
                  </a:lnTo>
                  <a:lnTo>
                    <a:pt x="626" y="138"/>
                  </a:lnTo>
                  <a:lnTo>
                    <a:pt x="578" y="138"/>
                  </a:lnTo>
                  <a:cubicBezTo>
                    <a:pt x="577" y="138"/>
                    <a:pt x="575" y="138"/>
                    <a:pt x="573" y="138"/>
                  </a:cubicBezTo>
                  <a:lnTo>
                    <a:pt x="526" y="130"/>
                  </a:lnTo>
                  <a:lnTo>
                    <a:pt x="469" y="122"/>
                  </a:lnTo>
                  <a:lnTo>
                    <a:pt x="421" y="114"/>
                  </a:lnTo>
                  <a:lnTo>
                    <a:pt x="373" y="106"/>
                  </a:lnTo>
                  <a:lnTo>
                    <a:pt x="378" y="106"/>
                  </a:lnTo>
                  <a:lnTo>
                    <a:pt x="330" y="106"/>
                  </a:lnTo>
                  <a:cubicBezTo>
                    <a:pt x="329" y="106"/>
                    <a:pt x="327" y="106"/>
                    <a:pt x="325" y="106"/>
                  </a:cubicBezTo>
                  <a:lnTo>
                    <a:pt x="277" y="98"/>
                  </a:lnTo>
                  <a:lnTo>
                    <a:pt x="230" y="90"/>
                  </a:lnTo>
                  <a:lnTo>
                    <a:pt x="174" y="82"/>
                  </a:lnTo>
                  <a:lnTo>
                    <a:pt x="178" y="82"/>
                  </a:lnTo>
                  <a:lnTo>
                    <a:pt x="130" y="82"/>
                  </a:lnTo>
                  <a:cubicBezTo>
                    <a:pt x="129" y="82"/>
                    <a:pt x="127" y="82"/>
                    <a:pt x="125" y="82"/>
                  </a:cubicBezTo>
                  <a:lnTo>
                    <a:pt x="77" y="74"/>
                  </a:lnTo>
                  <a:lnTo>
                    <a:pt x="29" y="66"/>
                  </a:lnTo>
                  <a:cubicBezTo>
                    <a:pt x="12" y="63"/>
                    <a:pt x="0" y="47"/>
                    <a:pt x="3" y="29"/>
                  </a:cubicBezTo>
                  <a:cubicBezTo>
                    <a:pt x="6" y="12"/>
                    <a:pt x="22" y="0"/>
                    <a:pt x="40"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3" name="Freeform 23"/>
            <p:cNvSpPr>
              <a:spLocks/>
            </p:cNvSpPr>
            <p:nvPr/>
          </p:nvSpPr>
          <p:spPr bwMode="auto">
            <a:xfrm>
              <a:off x="5262563" y="2316163"/>
              <a:ext cx="474663" cy="95250"/>
            </a:xfrm>
            <a:custGeom>
              <a:avLst/>
              <a:gdLst>
                <a:gd name="T0" fmla="*/ 2147483647 w 2493"/>
                <a:gd name="T1" fmla="*/ 2147483647 h 501"/>
                <a:gd name="T2" fmla="*/ 2147483647 w 2493"/>
                <a:gd name="T3" fmla="*/ 2147483647 h 501"/>
                <a:gd name="T4" fmla="*/ 2147483647 w 2493"/>
                <a:gd name="T5" fmla="*/ 2147483647 h 501"/>
                <a:gd name="T6" fmla="*/ 2147483647 w 2493"/>
                <a:gd name="T7" fmla="*/ 2147483647 h 501"/>
                <a:gd name="T8" fmla="*/ 2147483647 w 2493"/>
                <a:gd name="T9" fmla="*/ 2147483647 h 501"/>
                <a:gd name="T10" fmla="*/ 2147483647 w 2493"/>
                <a:gd name="T11" fmla="*/ 2147483647 h 501"/>
                <a:gd name="T12" fmla="*/ 2147483647 w 2493"/>
                <a:gd name="T13" fmla="*/ 2147483647 h 501"/>
                <a:gd name="T14" fmla="*/ 2147483647 w 2493"/>
                <a:gd name="T15" fmla="*/ 2147483647 h 501"/>
                <a:gd name="T16" fmla="*/ 2147483647 w 2493"/>
                <a:gd name="T17" fmla="*/ 2147483647 h 501"/>
                <a:gd name="T18" fmla="*/ 2147483647 w 2493"/>
                <a:gd name="T19" fmla="*/ 2147483647 h 501"/>
                <a:gd name="T20" fmla="*/ 2147483647 w 2493"/>
                <a:gd name="T21" fmla="*/ 2147483647 h 501"/>
                <a:gd name="T22" fmla="*/ 2147483647 w 2493"/>
                <a:gd name="T23" fmla="*/ 2147483647 h 501"/>
                <a:gd name="T24" fmla="*/ 2147483647 w 2493"/>
                <a:gd name="T25" fmla="*/ 2147483647 h 501"/>
                <a:gd name="T26" fmla="*/ 2147483647 w 2493"/>
                <a:gd name="T27" fmla="*/ 2147483647 h 501"/>
                <a:gd name="T28" fmla="*/ 2147483647 w 2493"/>
                <a:gd name="T29" fmla="*/ 2147483647 h 501"/>
                <a:gd name="T30" fmla="*/ 2147483647 w 2493"/>
                <a:gd name="T31" fmla="*/ 2147483647 h 501"/>
                <a:gd name="T32" fmla="*/ 2147483647 w 2493"/>
                <a:gd name="T33" fmla="*/ 2147483647 h 501"/>
                <a:gd name="T34" fmla="*/ 2147483647 w 2493"/>
                <a:gd name="T35" fmla="*/ 2147483647 h 501"/>
                <a:gd name="T36" fmla="*/ 2147483647 w 2493"/>
                <a:gd name="T37" fmla="*/ 2147483647 h 501"/>
                <a:gd name="T38" fmla="*/ 2147483647 w 2493"/>
                <a:gd name="T39" fmla="*/ 2147483647 h 501"/>
                <a:gd name="T40" fmla="*/ 2147483647 w 2493"/>
                <a:gd name="T41" fmla="*/ 2147483647 h 501"/>
                <a:gd name="T42" fmla="*/ 2147483647 w 2493"/>
                <a:gd name="T43" fmla="*/ 2147483647 h 501"/>
                <a:gd name="T44" fmla="*/ 2147483647 w 2493"/>
                <a:gd name="T45" fmla="*/ 2147483647 h 501"/>
                <a:gd name="T46" fmla="*/ 2147483647 w 2493"/>
                <a:gd name="T47" fmla="*/ 2147483647 h 501"/>
                <a:gd name="T48" fmla="*/ 2147483647 w 2493"/>
                <a:gd name="T49" fmla="*/ 2147483647 h 501"/>
                <a:gd name="T50" fmla="*/ 2147483647 w 2493"/>
                <a:gd name="T51" fmla="*/ 2147483647 h 501"/>
                <a:gd name="T52" fmla="*/ 2147483647 w 2493"/>
                <a:gd name="T53" fmla="*/ 2147483647 h 501"/>
                <a:gd name="T54" fmla="*/ 2147483647 w 2493"/>
                <a:gd name="T55" fmla="*/ 2147483647 h 501"/>
                <a:gd name="T56" fmla="*/ 2147483647 w 2493"/>
                <a:gd name="T57" fmla="*/ 2147483647 h 501"/>
                <a:gd name="T58" fmla="*/ 2147483647 w 2493"/>
                <a:gd name="T59" fmla="*/ 2147483647 h 501"/>
                <a:gd name="T60" fmla="*/ 2147483647 w 2493"/>
                <a:gd name="T61" fmla="*/ 2147483647 h 501"/>
                <a:gd name="T62" fmla="*/ 2147483647 w 2493"/>
                <a:gd name="T63" fmla="*/ 2147483647 h 501"/>
                <a:gd name="T64" fmla="*/ 2147483647 w 2493"/>
                <a:gd name="T65" fmla="*/ 2147483647 h 501"/>
                <a:gd name="T66" fmla="*/ 2147483647 w 2493"/>
                <a:gd name="T67" fmla="*/ 2147483647 h 501"/>
                <a:gd name="T68" fmla="*/ 2147483647 w 2493"/>
                <a:gd name="T69" fmla="*/ 2147483647 h 501"/>
                <a:gd name="T70" fmla="*/ 2147483647 w 2493"/>
                <a:gd name="T71" fmla="*/ 2147483647 h 501"/>
                <a:gd name="T72" fmla="*/ 2147483647 w 2493"/>
                <a:gd name="T73" fmla="*/ 2147483647 h 501"/>
                <a:gd name="T74" fmla="*/ 2147483647 w 2493"/>
                <a:gd name="T75" fmla="*/ 2147483647 h 501"/>
                <a:gd name="T76" fmla="*/ 2147483647 w 2493"/>
                <a:gd name="T77" fmla="*/ 2147483647 h 501"/>
                <a:gd name="T78" fmla="*/ 2147483647 w 2493"/>
                <a:gd name="T79" fmla="*/ 2147483647 h 501"/>
                <a:gd name="T80" fmla="*/ 2147483647 w 2493"/>
                <a:gd name="T81" fmla="*/ 2147483647 h 501"/>
                <a:gd name="T82" fmla="*/ 2147483647 w 2493"/>
                <a:gd name="T83" fmla="*/ 2147483647 h 501"/>
                <a:gd name="T84" fmla="*/ 2147483647 w 2493"/>
                <a:gd name="T85" fmla="*/ 2147483647 h 501"/>
                <a:gd name="T86" fmla="*/ 2147483647 w 2493"/>
                <a:gd name="T87" fmla="*/ 2147483647 h 501"/>
                <a:gd name="T88" fmla="*/ 2147483647 w 2493"/>
                <a:gd name="T89" fmla="*/ 2147483647 h 501"/>
                <a:gd name="T90" fmla="*/ 2147483647 w 2493"/>
                <a:gd name="T91" fmla="*/ 2147483647 h 501"/>
                <a:gd name="T92" fmla="*/ 2147483647 w 2493"/>
                <a:gd name="T93" fmla="*/ 2147483647 h 501"/>
                <a:gd name="T94" fmla="*/ 2147483647 w 2493"/>
                <a:gd name="T95" fmla="*/ 2147483647 h 501"/>
                <a:gd name="T96" fmla="*/ 2147483647 w 2493"/>
                <a:gd name="T97" fmla="*/ 2147483647 h 501"/>
                <a:gd name="T98" fmla="*/ 2147483647 w 2493"/>
                <a:gd name="T99" fmla="*/ 2147483647 h 501"/>
                <a:gd name="T100" fmla="*/ 2147483647 w 2493"/>
                <a:gd name="T101" fmla="*/ 2147483647 h 501"/>
                <a:gd name="T102" fmla="*/ 2147483647 w 2493"/>
                <a:gd name="T103" fmla="*/ 2147483647 h 501"/>
                <a:gd name="T104" fmla="*/ 2147483647 w 2493"/>
                <a:gd name="T105" fmla="*/ 2147483647 h 501"/>
                <a:gd name="T106" fmla="*/ 2147483647 w 2493"/>
                <a:gd name="T107" fmla="*/ 2147483647 h 501"/>
                <a:gd name="T108" fmla="*/ 2147483647 w 2493"/>
                <a:gd name="T109" fmla="*/ 2147483647 h 5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493"/>
                <a:gd name="T166" fmla="*/ 0 h 501"/>
                <a:gd name="T167" fmla="*/ 2493 w 2493"/>
                <a:gd name="T168" fmla="*/ 501 h 501"/>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493" h="501">
                  <a:moveTo>
                    <a:pt x="40" y="3"/>
                  </a:moveTo>
                  <a:lnTo>
                    <a:pt x="88" y="11"/>
                  </a:lnTo>
                  <a:lnTo>
                    <a:pt x="136" y="19"/>
                  </a:lnTo>
                  <a:lnTo>
                    <a:pt x="184" y="27"/>
                  </a:lnTo>
                  <a:lnTo>
                    <a:pt x="239" y="35"/>
                  </a:lnTo>
                  <a:lnTo>
                    <a:pt x="288" y="43"/>
                  </a:lnTo>
                  <a:lnTo>
                    <a:pt x="336" y="51"/>
                  </a:lnTo>
                  <a:lnTo>
                    <a:pt x="384" y="59"/>
                  </a:lnTo>
                  <a:lnTo>
                    <a:pt x="432" y="67"/>
                  </a:lnTo>
                  <a:lnTo>
                    <a:pt x="487" y="75"/>
                  </a:lnTo>
                  <a:lnTo>
                    <a:pt x="536" y="83"/>
                  </a:lnTo>
                  <a:lnTo>
                    <a:pt x="584" y="91"/>
                  </a:lnTo>
                  <a:lnTo>
                    <a:pt x="632" y="99"/>
                  </a:lnTo>
                  <a:lnTo>
                    <a:pt x="680" y="107"/>
                  </a:lnTo>
                  <a:lnTo>
                    <a:pt x="728" y="115"/>
                  </a:lnTo>
                  <a:lnTo>
                    <a:pt x="783" y="123"/>
                  </a:lnTo>
                  <a:lnTo>
                    <a:pt x="832" y="131"/>
                  </a:lnTo>
                  <a:lnTo>
                    <a:pt x="880" y="139"/>
                  </a:lnTo>
                  <a:lnTo>
                    <a:pt x="928" y="147"/>
                  </a:lnTo>
                  <a:lnTo>
                    <a:pt x="976" y="155"/>
                  </a:lnTo>
                  <a:lnTo>
                    <a:pt x="1035" y="172"/>
                  </a:lnTo>
                  <a:lnTo>
                    <a:pt x="1080" y="179"/>
                  </a:lnTo>
                  <a:lnTo>
                    <a:pt x="1128" y="187"/>
                  </a:lnTo>
                  <a:lnTo>
                    <a:pt x="1176" y="195"/>
                  </a:lnTo>
                  <a:lnTo>
                    <a:pt x="1224" y="203"/>
                  </a:lnTo>
                  <a:lnTo>
                    <a:pt x="1272" y="211"/>
                  </a:lnTo>
                  <a:lnTo>
                    <a:pt x="1327" y="219"/>
                  </a:lnTo>
                  <a:lnTo>
                    <a:pt x="1376" y="227"/>
                  </a:lnTo>
                  <a:lnTo>
                    <a:pt x="1424" y="235"/>
                  </a:lnTo>
                  <a:cubicBezTo>
                    <a:pt x="1425" y="235"/>
                    <a:pt x="1427" y="236"/>
                    <a:pt x="1429" y="236"/>
                  </a:cubicBezTo>
                  <a:lnTo>
                    <a:pt x="1477" y="252"/>
                  </a:lnTo>
                  <a:lnTo>
                    <a:pt x="1472" y="251"/>
                  </a:lnTo>
                  <a:lnTo>
                    <a:pt x="1520" y="259"/>
                  </a:lnTo>
                  <a:lnTo>
                    <a:pt x="1575" y="267"/>
                  </a:lnTo>
                  <a:lnTo>
                    <a:pt x="1624" y="275"/>
                  </a:lnTo>
                  <a:lnTo>
                    <a:pt x="1672" y="283"/>
                  </a:lnTo>
                  <a:lnTo>
                    <a:pt x="1720" y="291"/>
                  </a:lnTo>
                  <a:lnTo>
                    <a:pt x="1768" y="299"/>
                  </a:lnTo>
                  <a:cubicBezTo>
                    <a:pt x="1769" y="299"/>
                    <a:pt x="1771" y="300"/>
                    <a:pt x="1773" y="300"/>
                  </a:cubicBezTo>
                  <a:lnTo>
                    <a:pt x="1821" y="316"/>
                  </a:lnTo>
                  <a:lnTo>
                    <a:pt x="1815" y="315"/>
                  </a:lnTo>
                  <a:lnTo>
                    <a:pt x="1871" y="323"/>
                  </a:lnTo>
                  <a:lnTo>
                    <a:pt x="1920" y="331"/>
                  </a:lnTo>
                  <a:lnTo>
                    <a:pt x="1968" y="339"/>
                  </a:lnTo>
                  <a:lnTo>
                    <a:pt x="2016" y="347"/>
                  </a:lnTo>
                  <a:lnTo>
                    <a:pt x="2064" y="355"/>
                  </a:lnTo>
                  <a:lnTo>
                    <a:pt x="2123" y="372"/>
                  </a:lnTo>
                  <a:lnTo>
                    <a:pt x="2168" y="379"/>
                  </a:lnTo>
                  <a:lnTo>
                    <a:pt x="2216" y="387"/>
                  </a:lnTo>
                  <a:lnTo>
                    <a:pt x="2264" y="395"/>
                  </a:lnTo>
                  <a:lnTo>
                    <a:pt x="2312" y="403"/>
                  </a:lnTo>
                  <a:lnTo>
                    <a:pt x="2371" y="420"/>
                  </a:lnTo>
                  <a:lnTo>
                    <a:pt x="2416" y="427"/>
                  </a:lnTo>
                  <a:lnTo>
                    <a:pt x="2464" y="435"/>
                  </a:lnTo>
                  <a:cubicBezTo>
                    <a:pt x="2481" y="438"/>
                    <a:pt x="2493" y="454"/>
                    <a:pt x="2490" y="472"/>
                  </a:cubicBezTo>
                  <a:cubicBezTo>
                    <a:pt x="2487" y="489"/>
                    <a:pt x="2471" y="501"/>
                    <a:pt x="2453" y="498"/>
                  </a:cubicBezTo>
                  <a:lnTo>
                    <a:pt x="2405" y="490"/>
                  </a:lnTo>
                  <a:lnTo>
                    <a:pt x="2354" y="481"/>
                  </a:lnTo>
                  <a:lnTo>
                    <a:pt x="2301" y="466"/>
                  </a:lnTo>
                  <a:lnTo>
                    <a:pt x="2253" y="458"/>
                  </a:lnTo>
                  <a:lnTo>
                    <a:pt x="2205" y="450"/>
                  </a:lnTo>
                  <a:lnTo>
                    <a:pt x="2157" y="442"/>
                  </a:lnTo>
                  <a:lnTo>
                    <a:pt x="2106" y="433"/>
                  </a:lnTo>
                  <a:lnTo>
                    <a:pt x="2053" y="418"/>
                  </a:lnTo>
                  <a:lnTo>
                    <a:pt x="2005" y="410"/>
                  </a:lnTo>
                  <a:lnTo>
                    <a:pt x="1957" y="402"/>
                  </a:lnTo>
                  <a:lnTo>
                    <a:pt x="1909" y="394"/>
                  </a:lnTo>
                  <a:lnTo>
                    <a:pt x="1862" y="386"/>
                  </a:lnTo>
                  <a:lnTo>
                    <a:pt x="1806" y="378"/>
                  </a:lnTo>
                  <a:cubicBezTo>
                    <a:pt x="1804" y="378"/>
                    <a:pt x="1802" y="377"/>
                    <a:pt x="1800" y="377"/>
                  </a:cubicBezTo>
                  <a:lnTo>
                    <a:pt x="1752" y="361"/>
                  </a:lnTo>
                  <a:lnTo>
                    <a:pt x="1757" y="362"/>
                  </a:lnTo>
                  <a:lnTo>
                    <a:pt x="1709" y="354"/>
                  </a:lnTo>
                  <a:lnTo>
                    <a:pt x="1661" y="346"/>
                  </a:lnTo>
                  <a:lnTo>
                    <a:pt x="1613" y="338"/>
                  </a:lnTo>
                  <a:lnTo>
                    <a:pt x="1566" y="330"/>
                  </a:lnTo>
                  <a:lnTo>
                    <a:pt x="1509" y="322"/>
                  </a:lnTo>
                  <a:lnTo>
                    <a:pt x="1461" y="314"/>
                  </a:lnTo>
                  <a:cubicBezTo>
                    <a:pt x="1460" y="314"/>
                    <a:pt x="1458" y="313"/>
                    <a:pt x="1456" y="313"/>
                  </a:cubicBezTo>
                  <a:lnTo>
                    <a:pt x="1408" y="297"/>
                  </a:lnTo>
                  <a:lnTo>
                    <a:pt x="1413" y="298"/>
                  </a:lnTo>
                  <a:lnTo>
                    <a:pt x="1365" y="290"/>
                  </a:lnTo>
                  <a:lnTo>
                    <a:pt x="1318" y="282"/>
                  </a:lnTo>
                  <a:lnTo>
                    <a:pt x="1261" y="274"/>
                  </a:lnTo>
                  <a:lnTo>
                    <a:pt x="1213" y="266"/>
                  </a:lnTo>
                  <a:lnTo>
                    <a:pt x="1165" y="258"/>
                  </a:lnTo>
                  <a:lnTo>
                    <a:pt x="1117" y="250"/>
                  </a:lnTo>
                  <a:lnTo>
                    <a:pt x="1069" y="242"/>
                  </a:lnTo>
                  <a:lnTo>
                    <a:pt x="1018" y="233"/>
                  </a:lnTo>
                  <a:lnTo>
                    <a:pt x="965" y="218"/>
                  </a:lnTo>
                  <a:lnTo>
                    <a:pt x="917" y="210"/>
                  </a:lnTo>
                  <a:lnTo>
                    <a:pt x="869" y="202"/>
                  </a:lnTo>
                  <a:lnTo>
                    <a:pt x="821" y="194"/>
                  </a:lnTo>
                  <a:lnTo>
                    <a:pt x="774" y="186"/>
                  </a:lnTo>
                  <a:lnTo>
                    <a:pt x="717" y="178"/>
                  </a:lnTo>
                  <a:lnTo>
                    <a:pt x="669" y="170"/>
                  </a:lnTo>
                  <a:lnTo>
                    <a:pt x="621" y="162"/>
                  </a:lnTo>
                  <a:lnTo>
                    <a:pt x="573" y="154"/>
                  </a:lnTo>
                  <a:lnTo>
                    <a:pt x="525" y="146"/>
                  </a:lnTo>
                  <a:lnTo>
                    <a:pt x="478" y="138"/>
                  </a:lnTo>
                  <a:lnTo>
                    <a:pt x="421" y="130"/>
                  </a:lnTo>
                  <a:lnTo>
                    <a:pt x="373" y="122"/>
                  </a:lnTo>
                  <a:lnTo>
                    <a:pt x="325" y="114"/>
                  </a:lnTo>
                  <a:lnTo>
                    <a:pt x="277" y="106"/>
                  </a:lnTo>
                  <a:lnTo>
                    <a:pt x="230" y="98"/>
                  </a:lnTo>
                  <a:lnTo>
                    <a:pt x="173" y="90"/>
                  </a:lnTo>
                  <a:lnTo>
                    <a:pt x="125" y="82"/>
                  </a:lnTo>
                  <a:lnTo>
                    <a:pt x="77" y="74"/>
                  </a:lnTo>
                  <a:lnTo>
                    <a:pt x="29" y="66"/>
                  </a:lnTo>
                  <a:cubicBezTo>
                    <a:pt x="12" y="63"/>
                    <a:pt x="0" y="47"/>
                    <a:pt x="3" y="29"/>
                  </a:cubicBezTo>
                  <a:cubicBezTo>
                    <a:pt x="6" y="12"/>
                    <a:pt x="22" y="0"/>
                    <a:pt x="40"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4" name="Freeform 24"/>
            <p:cNvSpPr>
              <a:spLocks/>
            </p:cNvSpPr>
            <p:nvPr/>
          </p:nvSpPr>
          <p:spPr bwMode="auto">
            <a:xfrm>
              <a:off x="5724526" y="2398713"/>
              <a:ext cx="474663" cy="114300"/>
            </a:xfrm>
            <a:custGeom>
              <a:avLst/>
              <a:gdLst>
                <a:gd name="T0" fmla="*/ 2147483647 w 1247"/>
                <a:gd name="T1" fmla="*/ 2147483647 h 299"/>
                <a:gd name="T2" fmla="*/ 2147483647 w 1247"/>
                <a:gd name="T3" fmla="*/ 2147483647 h 299"/>
                <a:gd name="T4" fmla="*/ 2147483647 w 1247"/>
                <a:gd name="T5" fmla="*/ 2147483647 h 299"/>
                <a:gd name="T6" fmla="*/ 2147483647 w 1247"/>
                <a:gd name="T7" fmla="*/ 2147483647 h 299"/>
                <a:gd name="T8" fmla="*/ 2147483647 w 1247"/>
                <a:gd name="T9" fmla="*/ 2147483647 h 299"/>
                <a:gd name="T10" fmla="*/ 2147483647 w 1247"/>
                <a:gd name="T11" fmla="*/ 2147483647 h 299"/>
                <a:gd name="T12" fmla="*/ 2147483647 w 1247"/>
                <a:gd name="T13" fmla="*/ 2147483647 h 299"/>
                <a:gd name="T14" fmla="*/ 2147483647 w 1247"/>
                <a:gd name="T15" fmla="*/ 2147483647 h 299"/>
                <a:gd name="T16" fmla="*/ 2147483647 w 1247"/>
                <a:gd name="T17" fmla="*/ 2147483647 h 299"/>
                <a:gd name="T18" fmla="*/ 2147483647 w 1247"/>
                <a:gd name="T19" fmla="*/ 2147483647 h 299"/>
                <a:gd name="T20" fmla="*/ 2147483647 w 1247"/>
                <a:gd name="T21" fmla="*/ 2147483647 h 299"/>
                <a:gd name="T22" fmla="*/ 2147483647 w 1247"/>
                <a:gd name="T23" fmla="*/ 2147483647 h 299"/>
                <a:gd name="T24" fmla="*/ 2147483647 w 1247"/>
                <a:gd name="T25" fmla="*/ 2147483647 h 299"/>
                <a:gd name="T26" fmla="*/ 2147483647 w 1247"/>
                <a:gd name="T27" fmla="*/ 2147483647 h 299"/>
                <a:gd name="T28" fmla="*/ 2147483647 w 1247"/>
                <a:gd name="T29" fmla="*/ 2147483647 h 299"/>
                <a:gd name="T30" fmla="*/ 2147483647 w 1247"/>
                <a:gd name="T31" fmla="*/ 2147483647 h 299"/>
                <a:gd name="T32" fmla="*/ 2147483647 w 1247"/>
                <a:gd name="T33" fmla="*/ 2147483647 h 299"/>
                <a:gd name="T34" fmla="*/ 2147483647 w 1247"/>
                <a:gd name="T35" fmla="*/ 2147483647 h 299"/>
                <a:gd name="T36" fmla="*/ 2147483647 w 1247"/>
                <a:gd name="T37" fmla="*/ 2147483647 h 299"/>
                <a:gd name="T38" fmla="*/ 2147483647 w 1247"/>
                <a:gd name="T39" fmla="*/ 2147483647 h 299"/>
                <a:gd name="T40" fmla="*/ 2147483647 w 1247"/>
                <a:gd name="T41" fmla="*/ 2147483647 h 299"/>
                <a:gd name="T42" fmla="*/ 2147483647 w 1247"/>
                <a:gd name="T43" fmla="*/ 2147483647 h 299"/>
                <a:gd name="T44" fmla="*/ 2147483647 w 1247"/>
                <a:gd name="T45" fmla="*/ 2147483647 h 299"/>
                <a:gd name="T46" fmla="*/ 2147483647 w 1247"/>
                <a:gd name="T47" fmla="*/ 2147483647 h 299"/>
                <a:gd name="T48" fmla="*/ 2147483647 w 1247"/>
                <a:gd name="T49" fmla="*/ 2147483647 h 299"/>
                <a:gd name="T50" fmla="*/ 2147483647 w 1247"/>
                <a:gd name="T51" fmla="*/ 2147483647 h 299"/>
                <a:gd name="T52" fmla="*/ 2147483647 w 1247"/>
                <a:gd name="T53" fmla="*/ 2147483647 h 299"/>
                <a:gd name="T54" fmla="*/ 2147483647 w 1247"/>
                <a:gd name="T55" fmla="*/ 2147483647 h 299"/>
                <a:gd name="T56" fmla="*/ 2147483647 w 1247"/>
                <a:gd name="T57" fmla="*/ 2147483647 h 299"/>
                <a:gd name="T58" fmla="*/ 2147483647 w 1247"/>
                <a:gd name="T59" fmla="*/ 2147483647 h 299"/>
                <a:gd name="T60" fmla="*/ 2147483647 w 1247"/>
                <a:gd name="T61" fmla="*/ 2147483647 h 299"/>
                <a:gd name="T62" fmla="*/ 2147483647 w 1247"/>
                <a:gd name="T63" fmla="*/ 2147483647 h 299"/>
                <a:gd name="T64" fmla="*/ 2147483647 w 1247"/>
                <a:gd name="T65" fmla="*/ 2147483647 h 299"/>
                <a:gd name="T66" fmla="*/ 2147483647 w 1247"/>
                <a:gd name="T67" fmla="*/ 2147483647 h 299"/>
                <a:gd name="T68" fmla="*/ 2147483647 w 1247"/>
                <a:gd name="T69" fmla="*/ 2147483647 h 299"/>
                <a:gd name="T70" fmla="*/ 2147483647 w 1247"/>
                <a:gd name="T71" fmla="*/ 2147483647 h 299"/>
                <a:gd name="T72" fmla="*/ 2147483647 w 1247"/>
                <a:gd name="T73" fmla="*/ 2147483647 h 299"/>
                <a:gd name="T74" fmla="*/ 2147483647 w 1247"/>
                <a:gd name="T75" fmla="*/ 2147483647 h 299"/>
                <a:gd name="T76" fmla="*/ 2147483647 w 1247"/>
                <a:gd name="T77" fmla="*/ 2147483647 h 299"/>
                <a:gd name="T78" fmla="*/ 2147483647 w 1247"/>
                <a:gd name="T79" fmla="*/ 2147483647 h 299"/>
                <a:gd name="T80" fmla="*/ 2147483647 w 1247"/>
                <a:gd name="T81" fmla="*/ 2147483647 h 299"/>
                <a:gd name="T82" fmla="*/ 2147483647 w 1247"/>
                <a:gd name="T83" fmla="*/ 2147483647 h 299"/>
                <a:gd name="T84" fmla="*/ 2147483647 w 1247"/>
                <a:gd name="T85" fmla="*/ 2147483647 h 299"/>
                <a:gd name="T86" fmla="*/ 2147483647 w 1247"/>
                <a:gd name="T87" fmla="*/ 2147483647 h 299"/>
                <a:gd name="T88" fmla="*/ 2147483647 w 1247"/>
                <a:gd name="T89" fmla="*/ 2147483647 h 299"/>
                <a:gd name="T90" fmla="*/ 2147483647 w 1247"/>
                <a:gd name="T91" fmla="*/ 2147483647 h 299"/>
                <a:gd name="T92" fmla="*/ 2147483647 w 1247"/>
                <a:gd name="T93" fmla="*/ 2147483647 h 299"/>
                <a:gd name="T94" fmla="*/ 2147483647 w 1247"/>
                <a:gd name="T95" fmla="*/ 2147483647 h 299"/>
                <a:gd name="T96" fmla="*/ 2147483647 w 1247"/>
                <a:gd name="T97" fmla="*/ 2147483647 h 299"/>
                <a:gd name="T98" fmla="*/ 2147483647 w 1247"/>
                <a:gd name="T99" fmla="*/ 2147483647 h 299"/>
                <a:gd name="T100" fmla="*/ 2147483647 w 1247"/>
                <a:gd name="T101" fmla="*/ 2147483647 h 299"/>
                <a:gd name="T102" fmla="*/ 2147483647 w 1247"/>
                <a:gd name="T103" fmla="*/ 2147483647 h 299"/>
                <a:gd name="T104" fmla="*/ 2147483647 w 1247"/>
                <a:gd name="T105" fmla="*/ 2147483647 h 29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47"/>
                <a:gd name="T160" fmla="*/ 0 h 299"/>
                <a:gd name="T161" fmla="*/ 1247 w 1247"/>
                <a:gd name="T162" fmla="*/ 299 h 299"/>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47" h="299">
                  <a:moveTo>
                    <a:pt x="20" y="2"/>
                  </a:moveTo>
                  <a:lnTo>
                    <a:pt x="44" y="6"/>
                  </a:lnTo>
                  <a:cubicBezTo>
                    <a:pt x="45" y="6"/>
                    <a:pt x="46" y="6"/>
                    <a:pt x="47" y="6"/>
                  </a:cubicBezTo>
                  <a:lnTo>
                    <a:pt x="71" y="14"/>
                  </a:lnTo>
                  <a:lnTo>
                    <a:pt x="68" y="14"/>
                  </a:lnTo>
                  <a:lnTo>
                    <a:pt x="92" y="18"/>
                  </a:lnTo>
                  <a:lnTo>
                    <a:pt x="120" y="22"/>
                  </a:lnTo>
                  <a:lnTo>
                    <a:pt x="144" y="26"/>
                  </a:lnTo>
                  <a:cubicBezTo>
                    <a:pt x="145" y="26"/>
                    <a:pt x="146" y="26"/>
                    <a:pt x="147" y="26"/>
                  </a:cubicBezTo>
                  <a:lnTo>
                    <a:pt x="171" y="34"/>
                  </a:lnTo>
                  <a:lnTo>
                    <a:pt x="168" y="34"/>
                  </a:lnTo>
                  <a:lnTo>
                    <a:pt x="192" y="38"/>
                  </a:lnTo>
                  <a:lnTo>
                    <a:pt x="216" y="42"/>
                  </a:lnTo>
                  <a:lnTo>
                    <a:pt x="244" y="46"/>
                  </a:lnTo>
                  <a:cubicBezTo>
                    <a:pt x="245" y="46"/>
                    <a:pt x="246" y="46"/>
                    <a:pt x="247" y="46"/>
                  </a:cubicBezTo>
                  <a:lnTo>
                    <a:pt x="271" y="54"/>
                  </a:lnTo>
                  <a:lnTo>
                    <a:pt x="268" y="54"/>
                  </a:lnTo>
                  <a:lnTo>
                    <a:pt x="292" y="58"/>
                  </a:lnTo>
                  <a:lnTo>
                    <a:pt x="316" y="62"/>
                  </a:lnTo>
                  <a:cubicBezTo>
                    <a:pt x="317" y="62"/>
                    <a:pt x="318" y="62"/>
                    <a:pt x="319" y="62"/>
                  </a:cubicBezTo>
                  <a:lnTo>
                    <a:pt x="343" y="70"/>
                  </a:lnTo>
                  <a:lnTo>
                    <a:pt x="340" y="70"/>
                  </a:lnTo>
                  <a:lnTo>
                    <a:pt x="364" y="74"/>
                  </a:lnTo>
                  <a:lnTo>
                    <a:pt x="392" y="78"/>
                  </a:lnTo>
                  <a:lnTo>
                    <a:pt x="416" y="82"/>
                  </a:lnTo>
                  <a:cubicBezTo>
                    <a:pt x="417" y="82"/>
                    <a:pt x="418" y="82"/>
                    <a:pt x="419" y="82"/>
                  </a:cubicBezTo>
                  <a:lnTo>
                    <a:pt x="443" y="90"/>
                  </a:lnTo>
                  <a:lnTo>
                    <a:pt x="440" y="90"/>
                  </a:lnTo>
                  <a:lnTo>
                    <a:pt x="464" y="94"/>
                  </a:lnTo>
                  <a:lnTo>
                    <a:pt x="488" y="98"/>
                  </a:lnTo>
                  <a:lnTo>
                    <a:pt x="518" y="106"/>
                  </a:lnTo>
                  <a:lnTo>
                    <a:pt x="540" y="110"/>
                  </a:lnTo>
                  <a:lnTo>
                    <a:pt x="564" y="114"/>
                  </a:lnTo>
                  <a:cubicBezTo>
                    <a:pt x="565" y="114"/>
                    <a:pt x="566" y="114"/>
                    <a:pt x="567" y="114"/>
                  </a:cubicBezTo>
                  <a:lnTo>
                    <a:pt x="591" y="122"/>
                  </a:lnTo>
                  <a:lnTo>
                    <a:pt x="588" y="122"/>
                  </a:lnTo>
                  <a:lnTo>
                    <a:pt x="612" y="126"/>
                  </a:lnTo>
                  <a:lnTo>
                    <a:pt x="640" y="130"/>
                  </a:lnTo>
                  <a:cubicBezTo>
                    <a:pt x="641" y="130"/>
                    <a:pt x="642" y="130"/>
                    <a:pt x="643" y="130"/>
                  </a:cubicBezTo>
                  <a:lnTo>
                    <a:pt x="667" y="138"/>
                  </a:lnTo>
                  <a:lnTo>
                    <a:pt x="664" y="138"/>
                  </a:lnTo>
                  <a:lnTo>
                    <a:pt x="688" y="142"/>
                  </a:lnTo>
                  <a:lnTo>
                    <a:pt x="712" y="146"/>
                  </a:lnTo>
                  <a:cubicBezTo>
                    <a:pt x="713" y="146"/>
                    <a:pt x="714" y="146"/>
                    <a:pt x="715" y="146"/>
                  </a:cubicBezTo>
                  <a:lnTo>
                    <a:pt x="739" y="154"/>
                  </a:lnTo>
                  <a:lnTo>
                    <a:pt x="736" y="154"/>
                  </a:lnTo>
                  <a:lnTo>
                    <a:pt x="760" y="158"/>
                  </a:lnTo>
                  <a:lnTo>
                    <a:pt x="790" y="166"/>
                  </a:lnTo>
                  <a:lnTo>
                    <a:pt x="812" y="170"/>
                  </a:lnTo>
                  <a:lnTo>
                    <a:pt x="836" y="174"/>
                  </a:lnTo>
                  <a:cubicBezTo>
                    <a:pt x="837" y="174"/>
                    <a:pt x="838" y="174"/>
                    <a:pt x="839" y="174"/>
                  </a:cubicBezTo>
                  <a:lnTo>
                    <a:pt x="863" y="182"/>
                  </a:lnTo>
                  <a:lnTo>
                    <a:pt x="860" y="182"/>
                  </a:lnTo>
                  <a:lnTo>
                    <a:pt x="884" y="186"/>
                  </a:lnTo>
                  <a:lnTo>
                    <a:pt x="914" y="194"/>
                  </a:lnTo>
                  <a:lnTo>
                    <a:pt x="936" y="198"/>
                  </a:lnTo>
                  <a:lnTo>
                    <a:pt x="960" y="202"/>
                  </a:lnTo>
                  <a:cubicBezTo>
                    <a:pt x="961" y="202"/>
                    <a:pt x="962" y="202"/>
                    <a:pt x="963" y="202"/>
                  </a:cubicBezTo>
                  <a:lnTo>
                    <a:pt x="987" y="210"/>
                  </a:lnTo>
                  <a:lnTo>
                    <a:pt x="984" y="210"/>
                  </a:lnTo>
                  <a:lnTo>
                    <a:pt x="1008" y="214"/>
                  </a:lnTo>
                  <a:cubicBezTo>
                    <a:pt x="1009" y="214"/>
                    <a:pt x="1010" y="214"/>
                    <a:pt x="1011" y="214"/>
                  </a:cubicBezTo>
                  <a:lnTo>
                    <a:pt x="1035" y="222"/>
                  </a:lnTo>
                  <a:lnTo>
                    <a:pt x="1032" y="222"/>
                  </a:lnTo>
                  <a:lnTo>
                    <a:pt x="1060" y="226"/>
                  </a:lnTo>
                  <a:cubicBezTo>
                    <a:pt x="1061" y="226"/>
                    <a:pt x="1062" y="226"/>
                    <a:pt x="1063" y="226"/>
                  </a:cubicBezTo>
                  <a:lnTo>
                    <a:pt x="1087" y="234"/>
                  </a:lnTo>
                  <a:lnTo>
                    <a:pt x="1084" y="234"/>
                  </a:lnTo>
                  <a:lnTo>
                    <a:pt x="1108" y="238"/>
                  </a:lnTo>
                  <a:lnTo>
                    <a:pt x="1132" y="242"/>
                  </a:lnTo>
                  <a:cubicBezTo>
                    <a:pt x="1133" y="242"/>
                    <a:pt x="1134" y="242"/>
                    <a:pt x="1135" y="242"/>
                  </a:cubicBezTo>
                  <a:lnTo>
                    <a:pt x="1159" y="250"/>
                  </a:lnTo>
                  <a:lnTo>
                    <a:pt x="1156" y="250"/>
                  </a:lnTo>
                  <a:lnTo>
                    <a:pt x="1184" y="254"/>
                  </a:lnTo>
                  <a:cubicBezTo>
                    <a:pt x="1185" y="254"/>
                    <a:pt x="1186" y="254"/>
                    <a:pt x="1187" y="254"/>
                  </a:cubicBezTo>
                  <a:lnTo>
                    <a:pt x="1211" y="262"/>
                  </a:lnTo>
                  <a:lnTo>
                    <a:pt x="1208" y="262"/>
                  </a:lnTo>
                  <a:lnTo>
                    <a:pt x="1232" y="266"/>
                  </a:lnTo>
                  <a:cubicBezTo>
                    <a:pt x="1241" y="267"/>
                    <a:pt x="1247" y="275"/>
                    <a:pt x="1245" y="284"/>
                  </a:cubicBezTo>
                  <a:cubicBezTo>
                    <a:pt x="1244" y="293"/>
                    <a:pt x="1236" y="299"/>
                    <a:pt x="1227" y="297"/>
                  </a:cubicBezTo>
                  <a:lnTo>
                    <a:pt x="1203" y="293"/>
                  </a:lnTo>
                  <a:cubicBezTo>
                    <a:pt x="1202" y="293"/>
                    <a:pt x="1201" y="293"/>
                    <a:pt x="1200" y="293"/>
                  </a:cubicBezTo>
                  <a:lnTo>
                    <a:pt x="1176" y="285"/>
                  </a:lnTo>
                  <a:lnTo>
                    <a:pt x="1179" y="285"/>
                  </a:lnTo>
                  <a:lnTo>
                    <a:pt x="1151" y="281"/>
                  </a:lnTo>
                  <a:cubicBezTo>
                    <a:pt x="1150" y="281"/>
                    <a:pt x="1149" y="281"/>
                    <a:pt x="1148" y="281"/>
                  </a:cubicBezTo>
                  <a:lnTo>
                    <a:pt x="1124" y="273"/>
                  </a:lnTo>
                  <a:lnTo>
                    <a:pt x="1127" y="273"/>
                  </a:lnTo>
                  <a:lnTo>
                    <a:pt x="1103" y="269"/>
                  </a:lnTo>
                  <a:lnTo>
                    <a:pt x="1079" y="265"/>
                  </a:lnTo>
                  <a:cubicBezTo>
                    <a:pt x="1078" y="265"/>
                    <a:pt x="1077" y="265"/>
                    <a:pt x="1076" y="265"/>
                  </a:cubicBezTo>
                  <a:lnTo>
                    <a:pt x="1052" y="257"/>
                  </a:lnTo>
                  <a:lnTo>
                    <a:pt x="1055" y="257"/>
                  </a:lnTo>
                  <a:lnTo>
                    <a:pt x="1027" y="253"/>
                  </a:lnTo>
                  <a:cubicBezTo>
                    <a:pt x="1026" y="253"/>
                    <a:pt x="1025" y="253"/>
                    <a:pt x="1024" y="253"/>
                  </a:cubicBezTo>
                  <a:lnTo>
                    <a:pt x="1000" y="245"/>
                  </a:lnTo>
                  <a:lnTo>
                    <a:pt x="1003" y="245"/>
                  </a:lnTo>
                  <a:lnTo>
                    <a:pt x="979" y="241"/>
                  </a:lnTo>
                  <a:cubicBezTo>
                    <a:pt x="978" y="241"/>
                    <a:pt x="977" y="241"/>
                    <a:pt x="976" y="241"/>
                  </a:cubicBezTo>
                  <a:lnTo>
                    <a:pt x="952" y="233"/>
                  </a:lnTo>
                  <a:lnTo>
                    <a:pt x="955" y="233"/>
                  </a:lnTo>
                  <a:lnTo>
                    <a:pt x="931" y="229"/>
                  </a:lnTo>
                  <a:lnTo>
                    <a:pt x="905" y="225"/>
                  </a:lnTo>
                  <a:lnTo>
                    <a:pt x="879" y="217"/>
                  </a:lnTo>
                  <a:lnTo>
                    <a:pt x="855" y="213"/>
                  </a:lnTo>
                  <a:cubicBezTo>
                    <a:pt x="854" y="213"/>
                    <a:pt x="853" y="213"/>
                    <a:pt x="852" y="213"/>
                  </a:cubicBezTo>
                  <a:lnTo>
                    <a:pt x="828" y="205"/>
                  </a:lnTo>
                  <a:lnTo>
                    <a:pt x="831" y="205"/>
                  </a:lnTo>
                  <a:lnTo>
                    <a:pt x="807" y="201"/>
                  </a:lnTo>
                  <a:lnTo>
                    <a:pt x="781" y="197"/>
                  </a:lnTo>
                  <a:lnTo>
                    <a:pt x="755" y="189"/>
                  </a:lnTo>
                  <a:lnTo>
                    <a:pt x="731" y="185"/>
                  </a:lnTo>
                  <a:cubicBezTo>
                    <a:pt x="730" y="185"/>
                    <a:pt x="729" y="185"/>
                    <a:pt x="728" y="185"/>
                  </a:cubicBezTo>
                  <a:lnTo>
                    <a:pt x="704" y="177"/>
                  </a:lnTo>
                  <a:lnTo>
                    <a:pt x="707" y="177"/>
                  </a:lnTo>
                  <a:lnTo>
                    <a:pt x="683" y="173"/>
                  </a:lnTo>
                  <a:lnTo>
                    <a:pt x="659" y="169"/>
                  </a:lnTo>
                  <a:cubicBezTo>
                    <a:pt x="658" y="169"/>
                    <a:pt x="657" y="169"/>
                    <a:pt x="656" y="169"/>
                  </a:cubicBezTo>
                  <a:lnTo>
                    <a:pt x="632" y="161"/>
                  </a:lnTo>
                  <a:lnTo>
                    <a:pt x="635" y="161"/>
                  </a:lnTo>
                  <a:lnTo>
                    <a:pt x="607" y="157"/>
                  </a:lnTo>
                  <a:lnTo>
                    <a:pt x="583" y="153"/>
                  </a:lnTo>
                  <a:cubicBezTo>
                    <a:pt x="582" y="153"/>
                    <a:pt x="581" y="153"/>
                    <a:pt x="580" y="153"/>
                  </a:cubicBezTo>
                  <a:lnTo>
                    <a:pt x="556" y="145"/>
                  </a:lnTo>
                  <a:lnTo>
                    <a:pt x="559" y="145"/>
                  </a:lnTo>
                  <a:lnTo>
                    <a:pt x="535" y="141"/>
                  </a:lnTo>
                  <a:lnTo>
                    <a:pt x="509" y="137"/>
                  </a:lnTo>
                  <a:lnTo>
                    <a:pt x="483" y="129"/>
                  </a:lnTo>
                  <a:lnTo>
                    <a:pt x="459" y="125"/>
                  </a:lnTo>
                  <a:lnTo>
                    <a:pt x="435" y="121"/>
                  </a:lnTo>
                  <a:cubicBezTo>
                    <a:pt x="434" y="121"/>
                    <a:pt x="433" y="121"/>
                    <a:pt x="432" y="121"/>
                  </a:cubicBezTo>
                  <a:lnTo>
                    <a:pt x="408" y="113"/>
                  </a:lnTo>
                  <a:lnTo>
                    <a:pt x="411" y="113"/>
                  </a:lnTo>
                  <a:lnTo>
                    <a:pt x="387" y="109"/>
                  </a:lnTo>
                  <a:lnTo>
                    <a:pt x="359" y="105"/>
                  </a:lnTo>
                  <a:lnTo>
                    <a:pt x="335" y="101"/>
                  </a:lnTo>
                  <a:cubicBezTo>
                    <a:pt x="334" y="101"/>
                    <a:pt x="333" y="101"/>
                    <a:pt x="332" y="101"/>
                  </a:cubicBezTo>
                  <a:lnTo>
                    <a:pt x="308" y="93"/>
                  </a:lnTo>
                  <a:lnTo>
                    <a:pt x="311" y="93"/>
                  </a:lnTo>
                  <a:lnTo>
                    <a:pt x="287" y="89"/>
                  </a:lnTo>
                  <a:lnTo>
                    <a:pt x="263" y="85"/>
                  </a:lnTo>
                  <a:cubicBezTo>
                    <a:pt x="262" y="85"/>
                    <a:pt x="261" y="85"/>
                    <a:pt x="260" y="85"/>
                  </a:cubicBezTo>
                  <a:lnTo>
                    <a:pt x="236" y="77"/>
                  </a:lnTo>
                  <a:lnTo>
                    <a:pt x="239" y="77"/>
                  </a:lnTo>
                  <a:lnTo>
                    <a:pt x="211" y="73"/>
                  </a:lnTo>
                  <a:lnTo>
                    <a:pt x="187" y="69"/>
                  </a:lnTo>
                  <a:lnTo>
                    <a:pt x="163" y="65"/>
                  </a:lnTo>
                  <a:cubicBezTo>
                    <a:pt x="162" y="65"/>
                    <a:pt x="161" y="65"/>
                    <a:pt x="160" y="65"/>
                  </a:cubicBezTo>
                  <a:lnTo>
                    <a:pt x="136" y="57"/>
                  </a:lnTo>
                  <a:lnTo>
                    <a:pt x="139" y="57"/>
                  </a:lnTo>
                  <a:lnTo>
                    <a:pt x="115" y="53"/>
                  </a:lnTo>
                  <a:lnTo>
                    <a:pt x="87" y="49"/>
                  </a:lnTo>
                  <a:lnTo>
                    <a:pt x="63" y="45"/>
                  </a:lnTo>
                  <a:cubicBezTo>
                    <a:pt x="62" y="45"/>
                    <a:pt x="61" y="45"/>
                    <a:pt x="60" y="45"/>
                  </a:cubicBezTo>
                  <a:lnTo>
                    <a:pt x="36" y="37"/>
                  </a:lnTo>
                  <a:lnTo>
                    <a:pt x="39" y="37"/>
                  </a:lnTo>
                  <a:lnTo>
                    <a:pt x="15" y="33"/>
                  </a:lnTo>
                  <a:cubicBezTo>
                    <a:pt x="6" y="32"/>
                    <a:pt x="0" y="24"/>
                    <a:pt x="2" y="15"/>
                  </a:cubicBezTo>
                  <a:cubicBezTo>
                    <a:pt x="3" y="6"/>
                    <a:pt x="11" y="0"/>
                    <a:pt x="20" y="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5" name="Freeform 25"/>
            <p:cNvSpPr>
              <a:spLocks/>
            </p:cNvSpPr>
            <p:nvPr/>
          </p:nvSpPr>
          <p:spPr bwMode="auto">
            <a:xfrm>
              <a:off x="6184901" y="2498726"/>
              <a:ext cx="474663" cy="133350"/>
            </a:xfrm>
            <a:custGeom>
              <a:avLst/>
              <a:gdLst>
                <a:gd name="T0" fmla="*/ 2147483647 w 1248"/>
                <a:gd name="T1" fmla="*/ 2147483647 h 348"/>
                <a:gd name="T2" fmla="*/ 2147483647 w 1248"/>
                <a:gd name="T3" fmla="*/ 2147483647 h 348"/>
                <a:gd name="T4" fmla="*/ 2147483647 w 1248"/>
                <a:gd name="T5" fmla="*/ 2147483647 h 348"/>
                <a:gd name="T6" fmla="*/ 2147483647 w 1248"/>
                <a:gd name="T7" fmla="*/ 2147483647 h 348"/>
                <a:gd name="T8" fmla="*/ 2147483647 w 1248"/>
                <a:gd name="T9" fmla="*/ 2147483647 h 348"/>
                <a:gd name="T10" fmla="*/ 2147483647 w 1248"/>
                <a:gd name="T11" fmla="*/ 2147483647 h 348"/>
                <a:gd name="T12" fmla="*/ 2147483647 w 1248"/>
                <a:gd name="T13" fmla="*/ 2147483647 h 348"/>
                <a:gd name="T14" fmla="*/ 2147483647 w 1248"/>
                <a:gd name="T15" fmla="*/ 2147483647 h 348"/>
                <a:gd name="T16" fmla="*/ 2147483647 w 1248"/>
                <a:gd name="T17" fmla="*/ 2147483647 h 348"/>
                <a:gd name="T18" fmla="*/ 2147483647 w 1248"/>
                <a:gd name="T19" fmla="*/ 2147483647 h 348"/>
                <a:gd name="T20" fmla="*/ 2147483647 w 1248"/>
                <a:gd name="T21" fmla="*/ 2147483647 h 348"/>
                <a:gd name="T22" fmla="*/ 2147483647 w 1248"/>
                <a:gd name="T23" fmla="*/ 2147483647 h 348"/>
                <a:gd name="T24" fmla="*/ 2147483647 w 1248"/>
                <a:gd name="T25" fmla="*/ 2147483647 h 348"/>
                <a:gd name="T26" fmla="*/ 2147483647 w 1248"/>
                <a:gd name="T27" fmla="*/ 2147483647 h 348"/>
                <a:gd name="T28" fmla="*/ 2147483647 w 1248"/>
                <a:gd name="T29" fmla="*/ 2147483647 h 348"/>
                <a:gd name="T30" fmla="*/ 2147483647 w 1248"/>
                <a:gd name="T31" fmla="*/ 2147483647 h 348"/>
                <a:gd name="T32" fmla="*/ 2147483647 w 1248"/>
                <a:gd name="T33" fmla="*/ 2147483647 h 348"/>
                <a:gd name="T34" fmla="*/ 2147483647 w 1248"/>
                <a:gd name="T35" fmla="*/ 2147483647 h 348"/>
                <a:gd name="T36" fmla="*/ 2147483647 w 1248"/>
                <a:gd name="T37" fmla="*/ 2147483647 h 348"/>
                <a:gd name="T38" fmla="*/ 2147483647 w 1248"/>
                <a:gd name="T39" fmla="*/ 2147483647 h 348"/>
                <a:gd name="T40" fmla="*/ 2147483647 w 1248"/>
                <a:gd name="T41" fmla="*/ 2147483647 h 348"/>
                <a:gd name="T42" fmla="*/ 2147483647 w 1248"/>
                <a:gd name="T43" fmla="*/ 2147483647 h 348"/>
                <a:gd name="T44" fmla="*/ 2147483647 w 1248"/>
                <a:gd name="T45" fmla="*/ 2147483647 h 348"/>
                <a:gd name="T46" fmla="*/ 2147483647 w 1248"/>
                <a:gd name="T47" fmla="*/ 2147483647 h 348"/>
                <a:gd name="T48" fmla="*/ 2147483647 w 1248"/>
                <a:gd name="T49" fmla="*/ 2147483647 h 348"/>
                <a:gd name="T50" fmla="*/ 2147483647 w 1248"/>
                <a:gd name="T51" fmla="*/ 2147483647 h 348"/>
                <a:gd name="T52" fmla="*/ 2147483647 w 1248"/>
                <a:gd name="T53" fmla="*/ 2147483647 h 348"/>
                <a:gd name="T54" fmla="*/ 2147483647 w 1248"/>
                <a:gd name="T55" fmla="*/ 2147483647 h 348"/>
                <a:gd name="T56" fmla="*/ 2147483647 w 1248"/>
                <a:gd name="T57" fmla="*/ 2147483647 h 348"/>
                <a:gd name="T58" fmla="*/ 2147483647 w 1248"/>
                <a:gd name="T59" fmla="*/ 2147483647 h 348"/>
                <a:gd name="T60" fmla="*/ 2147483647 w 1248"/>
                <a:gd name="T61" fmla="*/ 2147483647 h 348"/>
                <a:gd name="T62" fmla="*/ 2147483647 w 1248"/>
                <a:gd name="T63" fmla="*/ 2147483647 h 348"/>
                <a:gd name="T64" fmla="*/ 2147483647 w 1248"/>
                <a:gd name="T65" fmla="*/ 2147483647 h 348"/>
                <a:gd name="T66" fmla="*/ 2147483647 w 1248"/>
                <a:gd name="T67" fmla="*/ 2147483647 h 348"/>
                <a:gd name="T68" fmla="*/ 2147483647 w 1248"/>
                <a:gd name="T69" fmla="*/ 2147483647 h 348"/>
                <a:gd name="T70" fmla="*/ 2147483647 w 1248"/>
                <a:gd name="T71" fmla="*/ 2147483647 h 348"/>
                <a:gd name="T72" fmla="*/ 2147483647 w 1248"/>
                <a:gd name="T73" fmla="*/ 2147483647 h 348"/>
                <a:gd name="T74" fmla="*/ 2147483647 w 1248"/>
                <a:gd name="T75" fmla="*/ 2147483647 h 348"/>
                <a:gd name="T76" fmla="*/ 2147483647 w 1248"/>
                <a:gd name="T77" fmla="*/ 2147483647 h 348"/>
                <a:gd name="T78" fmla="*/ 2147483647 w 1248"/>
                <a:gd name="T79" fmla="*/ 2147483647 h 348"/>
                <a:gd name="T80" fmla="*/ 2147483647 w 1248"/>
                <a:gd name="T81" fmla="*/ 2147483647 h 348"/>
                <a:gd name="T82" fmla="*/ 2147483647 w 1248"/>
                <a:gd name="T83" fmla="*/ 2147483647 h 348"/>
                <a:gd name="T84" fmla="*/ 2147483647 w 1248"/>
                <a:gd name="T85" fmla="*/ 2147483647 h 348"/>
                <a:gd name="T86" fmla="*/ 2147483647 w 1248"/>
                <a:gd name="T87" fmla="*/ 2147483647 h 348"/>
                <a:gd name="T88" fmla="*/ 2147483647 w 1248"/>
                <a:gd name="T89" fmla="*/ 2147483647 h 348"/>
                <a:gd name="T90" fmla="*/ 2147483647 w 1248"/>
                <a:gd name="T91" fmla="*/ 2147483647 h 348"/>
                <a:gd name="T92" fmla="*/ 2147483647 w 1248"/>
                <a:gd name="T93" fmla="*/ 2147483647 h 348"/>
                <a:gd name="T94" fmla="*/ 2147483647 w 1248"/>
                <a:gd name="T95" fmla="*/ 2147483647 h 348"/>
                <a:gd name="T96" fmla="*/ 2147483647 w 1248"/>
                <a:gd name="T97" fmla="*/ 2147483647 h 348"/>
                <a:gd name="T98" fmla="*/ 2147483647 w 1248"/>
                <a:gd name="T99" fmla="*/ 2147483647 h 348"/>
                <a:gd name="T100" fmla="*/ 2147483647 w 1248"/>
                <a:gd name="T101" fmla="*/ 2147483647 h 348"/>
                <a:gd name="T102" fmla="*/ 2147483647 w 1248"/>
                <a:gd name="T103" fmla="*/ 2147483647 h 348"/>
                <a:gd name="T104" fmla="*/ 2147483647 w 1248"/>
                <a:gd name="T105" fmla="*/ 2147483647 h 348"/>
                <a:gd name="T106" fmla="*/ 2147483647 w 1248"/>
                <a:gd name="T107" fmla="*/ 2147483647 h 348"/>
                <a:gd name="T108" fmla="*/ 2147483647 w 1248"/>
                <a:gd name="T109" fmla="*/ 2147483647 h 348"/>
                <a:gd name="T110" fmla="*/ 2147483647 w 1248"/>
                <a:gd name="T111" fmla="*/ 2147483647 h 348"/>
                <a:gd name="T112" fmla="*/ 2147483647 w 1248"/>
                <a:gd name="T113" fmla="*/ 2147483647 h 34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8"/>
                <a:gd name="T172" fmla="*/ 0 h 348"/>
                <a:gd name="T173" fmla="*/ 1248 w 1248"/>
                <a:gd name="T174" fmla="*/ 348 h 348"/>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8" h="348">
                  <a:moveTo>
                    <a:pt x="24" y="3"/>
                  </a:moveTo>
                  <a:lnTo>
                    <a:pt x="48" y="11"/>
                  </a:lnTo>
                  <a:lnTo>
                    <a:pt x="45" y="11"/>
                  </a:lnTo>
                  <a:lnTo>
                    <a:pt x="69" y="15"/>
                  </a:lnTo>
                  <a:cubicBezTo>
                    <a:pt x="70" y="15"/>
                    <a:pt x="71" y="15"/>
                    <a:pt x="72" y="15"/>
                  </a:cubicBezTo>
                  <a:lnTo>
                    <a:pt x="96" y="23"/>
                  </a:lnTo>
                  <a:lnTo>
                    <a:pt x="93" y="23"/>
                  </a:lnTo>
                  <a:lnTo>
                    <a:pt x="121" y="27"/>
                  </a:lnTo>
                  <a:cubicBezTo>
                    <a:pt x="122" y="27"/>
                    <a:pt x="123" y="27"/>
                    <a:pt x="124" y="27"/>
                  </a:cubicBezTo>
                  <a:lnTo>
                    <a:pt x="148" y="35"/>
                  </a:lnTo>
                  <a:lnTo>
                    <a:pt x="145" y="35"/>
                  </a:lnTo>
                  <a:lnTo>
                    <a:pt x="169" y="39"/>
                  </a:lnTo>
                  <a:cubicBezTo>
                    <a:pt x="170" y="39"/>
                    <a:pt x="171" y="39"/>
                    <a:pt x="172" y="39"/>
                  </a:cubicBezTo>
                  <a:lnTo>
                    <a:pt x="196" y="47"/>
                  </a:lnTo>
                  <a:lnTo>
                    <a:pt x="193" y="47"/>
                  </a:lnTo>
                  <a:lnTo>
                    <a:pt x="217" y="51"/>
                  </a:lnTo>
                  <a:lnTo>
                    <a:pt x="247" y="59"/>
                  </a:lnTo>
                  <a:lnTo>
                    <a:pt x="269" y="63"/>
                  </a:lnTo>
                  <a:cubicBezTo>
                    <a:pt x="270" y="63"/>
                    <a:pt x="271" y="63"/>
                    <a:pt x="272" y="63"/>
                  </a:cubicBezTo>
                  <a:lnTo>
                    <a:pt x="296" y="71"/>
                  </a:lnTo>
                  <a:lnTo>
                    <a:pt x="293" y="71"/>
                  </a:lnTo>
                  <a:lnTo>
                    <a:pt x="317" y="75"/>
                  </a:lnTo>
                  <a:cubicBezTo>
                    <a:pt x="318" y="75"/>
                    <a:pt x="319" y="75"/>
                    <a:pt x="320" y="75"/>
                  </a:cubicBezTo>
                  <a:lnTo>
                    <a:pt x="344" y="83"/>
                  </a:lnTo>
                  <a:lnTo>
                    <a:pt x="341" y="83"/>
                  </a:lnTo>
                  <a:lnTo>
                    <a:pt x="369" y="87"/>
                  </a:lnTo>
                  <a:cubicBezTo>
                    <a:pt x="370" y="87"/>
                    <a:pt x="371" y="87"/>
                    <a:pt x="372" y="87"/>
                  </a:cubicBezTo>
                  <a:lnTo>
                    <a:pt x="396" y="95"/>
                  </a:lnTo>
                  <a:lnTo>
                    <a:pt x="393" y="95"/>
                  </a:lnTo>
                  <a:lnTo>
                    <a:pt x="417" y="99"/>
                  </a:lnTo>
                  <a:cubicBezTo>
                    <a:pt x="418" y="99"/>
                    <a:pt x="419" y="99"/>
                    <a:pt x="420" y="99"/>
                  </a:cubicBezTo>
                  <a:lnTo>
                    <a:pt x="444" y="107"/>
                  </a:lnTo>
                  <a:lnTo>
                    <a:pt x="441" y="107"/>
                  </a:lnTo>
                  <a:lnTo>
                    <a:pt x="465" y="111"/>
                  </a:lnTo>
                  <a:cubicBezTo>
                    <a:pt x="466" y="111"/>
                    <a:pt x="467" y="111"/>
                    <a:pt x="468" y="111"/>
                  </a:cubicBezTo>
                  <a:lnTo>
                    <a:pt x="492" y="119"/>
                  </a:lnTo>
                  <a:lnTo>
                    <a:pt x="519" y="127"/>
                  </a:lnTo>
                  <a:lnTo>
                    <a:pt x="541" y="131"/>
                  </a:lnTo>
                  <a:cubicBezTo>
                    <a:pt x="542" y="131"/>
                    <a:pt x="543" y="131"/>
                    <a:pt x="544" y="131"/>
                  </a:cubicBezTo>
                  <a:lnTo>
                    <a:pt x="568" y="139"/>
                  </a:lnTo>
                  <a:lnTo>
                    <a:pt x="565" y="139"/>
                  </a:lnTo>
                  <a:lnTo>
                    <a:pt x="589" y="143"/>
                  </a:lnTo>
                  <a:cubicBezTo>
                    <a:pt x="590" y="143"/>
                    <a:pt x="591" y="143"/>
                    <a:pt x="592" y="143"/>
                  </a:cubicBezTo>
                  <a:lnTo>
                    <a:pt x="616" y="151"/>
                  </a:lnTo>
                  <a:lnTo>
                    <a:pt x="613" y="151"/>
                  </a:lnTo>
                  <a:lnTo>
                    <a:pt x="641" y="155"/>
                  </a:lnTo>
                  <a:cubicBezTo>
                    <a:pt x="642" y="155"/>
                    <a:pt x="643" y="155"/>
                    <a:pt x="644" y="155"/>
                  </a:cubicBezTo>
                  <a:lnTo>
                    <a:pt x="668" y="163"/>
                  </a:lnTo>
                  <a:lnTo>
                    <a:pt x="692" y="171"/>
                  </a:lnTo>
                  <a:lnTo>
                    <a:pt x="689" y="171"/>
                  </a:lnTo>
                  <a:lnTo>
                    <a:pt x="713" y="175"/>
                  </a:lnTo>
                  <a:cubicBezTo>
                    <a:pt x="714" y="175"/>
                    <a:pt x="715" y="175"/>
                    <a:pt x="716" y="175"/>
                  </a:cubicBezTo>
                  <a:lnTo>
                    <a:pt x="740" y="183"/>
                  </a:lnTo>
                  <a:lnTo>
                    <a:pt x="737" y="183"/>
                  </a:lnTo>
                  <a:lnTo>
                    <a:pt x="761" y="187"/>
                  </a:lnTo>
                  <a:lnTo>
                    <a:pt x="791" y="195"/>
                  </a:lnTo>
                  <a:lnTo>
                    <a:pt x="816" y="203"/>
                  </a:lnTo>
                  <a:lnTo>
                    <a:pt x="813" y="203"/>
                  </a:lnTo>
                  <a:lnTo>
                    <a:pt x="837" y="207"/>
                  </a:lnTo>
                  <a:cubicBezTo>
                    <a:pt x="838" y="207"/>
                    <a:pt x="839" y="207"/>
                    <a:pt x="840" y="207"/>
                  </a:cubicBezTo>
                  <a:lnTo>
                    <a:pt x="864" y="215"/>
                  </a:lnTo>
                  <a:lnTo>
                    <a:pt x="888" y="223"/>
                  </a:lnTo>
                  <a:lnTo>
                    <a:pt x="885" y="223"/>
                  </a:lnTo>
                  <a:lnTo>
                    <a:pt x="913" y="227"/>
                  </a:lnTo>
                  <a:cubicBezTo>
                    <a:pt x="914" y="227"/>
                    <a:pt x="915" y="227"/>
                    <a:pt x="916" y="227"/>
                  </a:cubicBezTo>
                  <a:lnTo>
                    <a:pt x="940" y="235"/>
                  </a:lnTo>
                  <a:lnTo>
                    <a:pt x="964" y="243"/>
                  </a:lnTo>
                  <a:lnTo>
                    <a:pt x="961" y="243"/>
                  </a:lnTo>
                  <a:lnTo>
                    <a:pt x="985" y="247"/>
                  </a:lnTo>
                  <a:cubicBezTo>
                    <a:pt x="986" y="247"/>
                    <a:pt x="987" y="247"/>
                    <a:pt x="988" y="247"/>
                  </a:cubicBezTo>
                  <a:lnTo>
                    <a:pt x="1012" y="255"/>
                  </a:lnTo>
                  <a:lnTo>
                    <a:pt x="1039" y="263"/>
                  </a:lnTo>
                  <a:lnTo>
                    <a:pt x="1061" y="267"/>
                  </a:lnTo>
                  <a:cubicBezTo>
                    <a:pt x="1062" y="267"/>
                    <a:pt x="1063" y="267"/>
                    <a:pt x="1064" y="267"/>
                  </a:cubicBezTo>
                  <a:lnTo>
                    <a:pt x="1088" y="275"/>
                  </a:lnTo>
                  <a:lnTo>
                    <a:pt x="1112" y="283"/>
                  </a:lnTo>
                  <a:lnTo>
                    <a:pt x="1109" y="283"/>
                  </a:lnTo>
                  <a:lnTo>
                    <a:pt x="1133" y="287"/>
                  </a:lnTo>
                  <a:cubicBezTo>
                    <a:pt x="1134" y="287"/>
                    <a:pt x="1135" y="287"/>
                    <a:pt x="1136" y="287"/>
                  </a:cubicBezTo>
                  <a:lnTo>
                    <a:pt x="1160" y="295"/>
                  </a:lnTo>
                  <a:lnTo>
                    <a:pt x="1187" y="303"/>
                  </a:lnTo>
                  <a:lnTo>
                    <a:pt x="1209" y="307"/>
                  </a:lnTo>
                  <a:cubicBezTo>
                    <a:pt x="1210" y="307"/>
                    <a:pt x="1211" y="307"/>
                    <a:pt x="1212" y="307"/>
                  </a:cubicBezTo>
                  <a:lnTo>
                    <a:pt x="1236" y="315"/>
                  </a:lnTo>
                  <a:cubicBezTo>
                    <a:pt x="1244" y="318"/>
                    <a:pt x="1248" y="327"/>
                    <a:pt x="1246" y="336"/>
                  </a:cubicBezTo>
                  <a:cubicBezTo>
                    <a:pt x="1243" y="344"/>
                    <a:pt x="1234" y="348"/>
                    <a:pt x="1225" y="346"/>
                  </a:cubicBezTo>
                  <a:lnTo>
                    <a:pt x="1201" y="338"/>
                  </a:lnTo>
                  <a:lnTo>
                    <a:pt x="1204" y="338"/>
                  </a:lnTo>
                  <a:lnTo>
                    <a:pt x="1178" y="334"/>
                  </a:lnTo>
                  <a:lnTo>
                    <a:pt x="1149" y="326"/>
                  </a:lnTo>
                  <a:lnTo>
                    <a:pt x="1125" y="318"/>
                  </a:lnTo>
                  <a:lnTo>
                    <a:pt x="1128" y="318"/>
                  </a:lnTo>
                  <a:lnTo>
                    <a:pt x="1104" y="314"/>
                  </a:lnTo>
                  <a:cubicBezTo>
                    <a:pt x="1103" y="314"/>
                    <a:pt x="1102" y="314"/>
                    <a:pt x="1101" y="314"/>
                  </a:cubicBezTo>
                  <a:lnTo>
                    <a:pt x="1077" y="306"/>
                  </a:lnTo>
                  <a:lnTo>
                    <a:pt x="1053" y="298"/>
                  </a:lnTo>
                  <a:lnTo>
                    <a:pt x="1056" y="298"/>
                  </a:lnTo>
                  <a:lnTo>
                    <a:pt x="1030" y="294"/>
                  </a:lnTo>
                  <a:lnTo>
                    <a:pt x="1001" y="286"/>
                  </a:lnTo>
                  <a:lnTo>
                    <a:pt x="977" y="278"/>
                  </a:lnTo>
                  <a:lnTo>
                    <a:pt x="980" y="278"/>
                  </a:lnTo>
                  <a:lnTo>
                    <a:pt x="956" y="274"/>
                  </a:lnTo>
                  <a:cubicBezTo>
                    <a:pt x="955" y="274"/>
                    <a:pt x="954" y="274"/>
                    <a:pt x="953" y="274"/>
                  </a:cubicBezTo>
                  <a:lnTo>
                    <a:pt x="929" y="266"/>
                  </a:lnTo>
                  <a:lnTo>
                    <a:pt x="905" y="258"/>
                  </a:lnTo>
                  <a:lnTo>
                    <a:pt x="908" y="258"/>
                  </a:lnTo>
                  <a:lnTo>
                    <a:pt x="880" y="254"/>
                  </a:lnTo>
                  <a:cubicBezTo>
                    <a:pt x="879" y="254"/>
                    <a:pt x="878" y="254"/>
                    <a:pt x="877" y="254"/>
                  </a:cubicBezTo>
                  <a:lnTo>
                    <a:pt x="853" y="246"/>
                  </a:lnTo>
                  <a:lnTo>
                    <a:pt x="829" y="238"/>
                  </a:lnTo>
                  <a:lnTo>
                    <a:pt x="832" y="238"/>
                  </a:lnTo>
                  <a:lnTo>
                    <a:pt x="808" y="234"/>
                  </a:lnTo>
                  <a:cubicBezTo>
                    <a:pt x="807" y="234"/>
                    <a:pt x="806" y="234"/>
                    <a:pt x="805" y="234"/>
                  </a:cubicBezTo>
                  <a:lnTo>
                    <a:pt x="782" y="226"/>
                  </a:lnTo>
                  <a:lnTo>
                    <a:pt x="756" y="218"/>
                  </a:lnTo>
                  <a:lnTo>
                    <a:pt x="732" y="214"/>
                  </a:lnTo>
                  <a:cubicBezTo>
                    <a:pt x="731" y="214"/>
                    <a:pt x="730" y="214"/>
                    <a:pt x="729" y="214"/>
                  </a:cubicBezTo>
                  <a:lnTo>
                    <a:pt x="705" y="206"/>
                  </a:lnTo>
                  <a:lnTo>
                    <a:pt x="708" y="206"/>
                  </a:lnTo>
                  <a:lnTo>
                    <a:pt x="684" y="202"/>
                  </a:lnTo>
                  <a:cubicBezTo>
                    <a:pt x="683" y="202"/>
                    <a:pt x="682" y="202"/>
                    <a:pt x="681" y="202"/>
                  </a:cubicBezTo>
                  <a:lnTo>
                    <a:pt x="657" y="194"/>
                  </a:lnTo>
                  <a:lnTo>
                    <a:pt x="633" y="186"/>
                  </a:lnTo>
                  <a:lnTo>
                    <a:pt x="636" y="186"/>
                  </a:lnTo>
                  <a:lnTo>
                    <a:pt x="608" y="182"/>
                  </a:lnTo>
                  <a:cubicBezTo>
                    <a:pt x="607" y="182"/>
                    <a:pt x="606" y="182"/>
                    <a:pt x="605" y="182"/>
                  </a:cubicBezTo>
                  <a:lnTo>
                    <a:pt x="581" y="174"/>
                  </a:lnTo>
                  <a:lnTo>
                    <a:pt x="584" y="174"/>
                  </a:lnTo>
                  <a:lnTo>
                    <a:pt x="560" y="170"/>
                  </a:lnTo>
                  <a:cubicBezTo>
                    <a:pt x="559" y="170"/>
                    <a:pt x="558" y="170"/>
                    <a:pt x="557" y="170"/>
                  </a:cubicBezTo>
                  <a:lnTo>
                    <a:pt x="533" y="162"/>
                  </a:lnTo>
                  <a:lnTo>
                    <a:pt x="536" y="162"/>
                  </a:lnTo>
                  <a:lnTo>
                    <a:pt x="510" y="158"/>
                  </a:lnTo>
                  <a:lnTo>
                    <a:pt x="481" y="150"/>
                  </a:lnTo>
                  <a:lnTo>
                    <a:pt x="457" y="142"/>
                  </a:lnTo>
                  <a:lnTo>
                    <a:pt x="460" y="142"/>
                  </a:lnTo>
                  <a:lnTo>
                    <a:pt x="436" y="138"/>
                  </a:lnTo>
                  <a:cubicBezTo>
                    <a:pt x="435" y="138"/>
                    <a:pt x="434" y="138"/>
                    <a:pt x="433" y="138"/>
                  </a:cubicBezTo>
                  <a:lnTo>
                    <a:pt x="409" y="130"/>
                  </a:lnTo>
                  <a:lnTo>
                    <a:pt x="412" y="130"/>
                  </a:lnTo>
                  <a:lnTo>
                    <a:pt x="388" y="126"/>
                  </a:lnTo>
                  <a:cubicBezTo>
                    <a:pt x="387" y="126"/>
                    <a:pt x="386" y="126"/>
                    <a:pt x="385" y="126"/>
                  </a:cubicBezTo>
                  <a:lnTo>
                    <a:pt x="361" y="118"/>
                  </a:lnTo>
                  <a:lnTo>
                    <a:pt x="364" y="118"/>
                  </a:lnTo>
                  <a:lnTo>
                    <a:pt x="336" y="114"/>
                  </a:lnTo>
                  <a:cubicBezTo>
                    <a:pt x="335" y="114"/>
                    <a:pt x="334" y="114"/>
                    <a:pt x="333" y="114"/>
                  </a:cubicBezTo>
                  <a:lnTo>
                    <a:pt x="309" y="106"/>
                  </a:lnTo>
                  <a:lnTo>
                    <a:pt x="312" y="106"/>
                  </a:lnTo>
                  <a:lnTo>
                    <a:pt x="288" y="102"/>
                  </a:lnTo>
                  <a:cubicBezTo>
                    <a:pt x="287" y="102"/>
                    <a:pt x="286" y="102"/>
                    <a:pt x="285" y="102"/>
                  </a:cubicBezTo>
                  <a:lnTo>
                    <a:pt x="261" y="94"/>
                  </a:lnTo>
                  <a:lnTo>
                    <a:pt x="264" y="94"/>
                  </a:lnTo>
                  <a:lnTo>
                    <a:pt x="238" y="90"/>
                  </a:lnTo>
                  <a:lnTo>
                    <a:pt x="212" y="82"/>
                  </a:lnTo>
                  <a:lnTo>
                    <a:pt x="188" y="78"/>
                  </a:lnTo>
                  <a:cubicBezTo>
                    <a:pt x="187" y="78"/>
                    <a:pt x="186" y="78"/>
                    <a:pt x="185" y="78"/>
                  </a:cubicBezTo>
                  <a:lnTo>
                    <a:pt x="161" y="70"/>
                  </a:lnTo>
                  <a:lnTo>
                    <a:pt x="164" y="70"/>
                  </a:lnTo>
                  <a:lnTo>
                    <a:pt x="140" y="66"/>
                  </a:lnTo>
                  <a:cubicBezTo>
                    <a:pt x="139" y="66"/>
                    <a:pt x="138" y="66"/>
                    <a:pt x="137" y="66"/>
                  </a:cubicBezTo>
                  <a:lnTo>
                    <a:pt x="113" y="58"/>
                  </a:lnTo>
                  <a:lnTo>
                    <a:pt x="116" y="58"/>
                  </a:lnTo>
                  <a:lnTo>
                    <a:pt x="88" y="54"/>
                  </a:lnTo>
                  <a:cubicBezTo>
                    <a:pt x="87" y="54"/>
                    <a:pt x="86" y="54"/>
                    <a:pt x="85" y="54"/>
                  </a:cubicBezTo>
                  <a:lnTo>
                    <a:pt x="61" y="46"/>
                  </a:lnTo>
                  <a:lnTo>
                    <a:pt x="64" y="46"/>
                  </a:lnTo>
                  <a:lnTo>
                    <a:pt x="40" y="42"/>
                  </a:lnTo>
                  <a:cubicBezTo>
                    <a:pt x="39" y="42"/>
                    <a:pt x="38" y="42"/>
                    <a:pt x="37" y="42"/>
                  </a:cubicBez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6" name="Freeform 26"/>
            <p:cNvSpPr>
              <a:spLocks/>
            </p:cNvSpPr>
            <p:nvPr/>
          </p:nvSpPr>
          <p:spPr bwMode="auto">
            <a:xfrm>
              <a:off x="6646863" y="2617788"/>
              <a:ext cx="474663" cy="150813"/>
            </a:xfrm>
            <a:custGeom>
              <a:avLst/>
              <a:gdLst>
                <a:gd name="T0" fmla="*/ 2147483647 w 1248"/>
                <a:gd name="T1" fmla="*/ 2147483647 h 396"/>
                <a:gd name="T2" fmla="*/ 2147483647 w 1248"/>
                <a:gd name="T3" fmla="*/ 2147483647 h 396"/>
                <a:gd name="T4" fmla="*/ 2147483647 w 1248"/>
                <a:gd name="T5" fmla="*/ 2147483647 h 396"/>
                <a:gd name="T6" fmla="*/ 2147483647 w 1248"/>
                <a:gd name="T7" fmla="*/ 2147483647 h 396"/>
                <a:gd name="T8" fmla="*/ 2147483647 w 1248"/>
                <a:gd name="T9" fmla="*/ 2147483647 h 396"/>
                <a:gd name="T10" fmla="*/ 2147483647 w 1248"/>
                <a:gd name="T11" fmla="*/ 2147483647 h 396"/>
                <a:gd name="T12" fmla="*/ 2147483647 w 1248"/>
                <a:gd name="T13" fmla="*/ 2147483647 h 396"/>
                <a:gd name="T14" fmla="*/ 2147483647 w 1248"/>
                <a:gd name="T15" fmla="*/ 2147483647 h 396"/>
                <a:gd name="T16" fmla="*/ 2147483647 w 1248"/>
                <a:gd name="T17" fmla="*/ 2147483647 h 396"/>
                <a:gd name="T18" fmla="*/ 2147483647 w 1248"/>
                <a:gd name="T19" fmla="*/ 2147483647 h 396"/>
                <a:gd name="T20" fmla="*/ 2147483647 w 1248"/>
                <a:gd name="T21" fmla="*/ 2147483647 h 396"/>
                <a:gd name="T22" fmla="*/ 2147483647 w 1248"/>
                <a:gd name="T23" fmla="*/ 2147483647 h 396"/>
                <a:gd name="T24" fmla="*/ 2147483647 w 1248"/>
                <a:gd name="T25" fmla="*/ 2147483647 h 396"/>
                <a:gd name="T26" fmla="*/ 2147483647 w 1248"/>
                <a:gd name="T27" fmla="*/ 2147483647 h 396"/>
                <a:gd name="T28" fmla="*/ 2147483647 w 1248"/>
                <a:gd name="T29" fmla="*/ 2147483647 h 396"/>
                <a:gd name="T30" fmla="*/ 2147483647 w 1248"/>
                <a:gd name="T31" fmla="*/ 2147483647 h 396"/>
                <a:gd name="T32" fmla="*/ 2147483647 w 1248"/>
                <a:gd name="T33" fmla="*/ 2147483647 h 396"/>
                <a:gd name="T34" fmla="*/ 2147483647 w 1248"/>
                <a:gd name="T35" fmla="*/ 2147483647 h 396"/>
                <a:gd name="T36" fmla="*/ 2147483647 w 1248"/>
                <a:gd name="T37" fmla="*/ 2147483647 h 396"/>
                <a:gd name="T38" fmla="*/ 2147483647 w 1248"/>
                <a:gd name="T39" fmla="*/ 2147483647 h 396"/>
                <a:gd name="T40" fmla="*/ 2147483647 w 1248"/>
                <a:gd name="T41" fmla="*/ 2147483647 h 396"/>
                <a:gd name="T42" fmla="*/ 2147483647 w 1248"/>
                <a:gd name="T43" fmla="*/ 2147483647 h 396"/>
                <a:gd name="T44" fmla="*/ 2147483647 w 1248"/>
                <a:gd name="T45" fmla="*/ 2147483647 h 396"/>
                <a:gd name="T46" fmla="*/ 2147483647 w 1248"/>
                <a:gd name="T47" fmla="*/ 2147483647 h 396"/>
                <a:gd name="T48" fmla="*/ 2147483647 w 1248"/>
                <a:gd name="T49" fmla="*/ 2147483647 h 396"/>
                <a:gd name="T50" fmla="*/ 2147483647 w 1248"/>
                <a:gd name="T51" fmla="*/ 2147483647 h 396"/>
                <a:gd name="T52" fmla="*/ 2147483647 w 1248"/>
                <a:gd name="T53" fmla="*/ 2147483647 h 396"/>
                <a:gd name="T54" fmla="*/ 2147483647 w 1248"/>
                <a:gd name="T55" fmla="*/ 2147483647 h 396"/>
                <a:gd name="T56" fmla="*/ 2147483647 w 1248"/>
                <a:gd name="T57" fmla="*/ 2147483647 h 396"/>
                <a:gd name="T58" fmla="*/ 2147483647 w 1248"/>
                <a:gd name="T59" fmla="*/ 2147483647 h 396"/>
                <a:gd name="T60" fmla="*/ 2147483647 w 1248"/>
                <a:gd name="T61" fmla="*/ 2147483647 h 396"/>
                <a:gd name="T62" fmla="*/ 2147483647 w 1248"/>
                <a:gd name="T63" fmla="*/ 2147483647 h 396"/>
                <a:gd name="T64" fmla="*/ 2147483647 w 1248"/>
                <a:gd name="T65" fmla="*/ 2147483647 h 396"/>
                <a:gd name="T66" fmla="*/ 2147483647 w 1248"/>
                <a:gd name="T67" fmla="*/ 2147483647 h 396"/>
                <a:gd name="T68" fmla="*/ 2147483647 w 1248"/>
                <a:gd name="T69" fmla="*/ 2147483647 h 396"/>
                <a:gd name="T70" fmla="*/ 2147483647 w 1248"/>
                <a:gd name="T71" fmla="*/ 2147483647 h 396"/>
                <a:gd name="T72" fmla="*/ 2147483647 w 1248"/>
                <a:gd name="T73" fmla="*/ 2147483647 h 396"/>
                <a:gd name="T74" fmla="*/ 2147483647 w 1248"/>
                <a:gd name="T75" fmla="*/ 2147483647 h 396"/>
                <a:gd name="T76" fmla="*/ 2147483647 w 1248"/>
                <a:gd name="T77" fmla="*/ 2147483647 h 396"/>
                <a:gd name="T78" fmla="*/ 2147483647 w 1248"/>
                <a:gd name="T79" fmla="*/ 2147483647 h 396"/>
                <a:gd name="T80" fmla="*/ 2147483647 w 1248"/>
                <a:gd name="T81" fmla="*/ 2147483647 h 396"/>
                <a:gd name="T82" fmla="*/ 2147483647 w 1248"/>
                <a:gd name="T83" fmla="*/ 2147483647 h 396"/>
                <a:gd name="T84" fmla="*/ 2147483647 w 1248"/>
                <a:gd name="T85" fmla="*/ 2147483647 h 3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248"/>
                <a:gd name="T130" fmla="*/ 0 h 396"/>
                <a:gd name="T131" fmla="*/ 1248 w 1248"/>
                <a:gd name="T132" fmla="*/ 396 h 3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248" h="396">
                  <a:moveTo>
                    <a:pt x="24" y="3"/>
                  </a:moveTo>
                  <a:lnTo>
                    <a:pt x="48" y="11"/>
                  </a:lnTo>
                  <a:lnTo>
                    <a:pt x="45" y="11"/>
                  </a:lnTo>
                  <a:lnTo>
                    <a:pt x="69" y="15"/>
                  </a:lnTo>
                  <a:lnTo>
                    <a:pt x="99" y="23"/>
                  </a:lnTo>
                  <a:lnTo>
                    <a:pt x="124" y="31"/>
                  </a:lnTo>
                  <a:lnTo>
                    <a:pt x="148" y="39"/>
                  </a:lnTo>
                  <a:lnTo>
                    <a:pt x="145" y="39"/>
                  </a:lnTo>
                  <a:lnTo>
                    <a:pt x="169" y="43"/>
                  </a:lnTo>
                  <a:cubicBezTo>
                    <a:pt x="170" y="43"/>
                    <a:pt x="171" y="43"/>
                    <a:pt x="172" y="43"/>
                  </a:cubicBezTo>
                  <a:lnTo>
                    <a:pt x="196" y="51"/>
                  </a:lnTo>
                  <a:lnTo>
                    <a:pt x="220" y="59"/>
                  </a:lnTo>
                  <a:lnTo>
                    <a:pt x="247" y="67"/>
                  </a:lnTo>
                  <a:lnTo>
                    <a:pt x="269" y="71"/>
                  </a:lnTo>
                  <a:cubicBezTo>
                    <a:pt x="270" y="71"/>
                    <a:pt x="271" y="71"/>
                    <a:pt x="272" y="71"/>
                  </a:cubicBezTo>
                  <a:lnTo>
                    <a:pt x="296" y="79"/>
                  </a:lnTo>
                  <a:lnTo>
                    <a:pt x="320" y="87"/>
                  </a:lnTo>
                  <a:lnTo>
                    <a:pt x="344" y="95"/>
                  </a:lnTo>
                  <a:lnTo>
                    <a:pt x="341" y="95"/>
                  </a:lnTo>
                  <a:lnTo>
                    <a:pt x="369" y="99"/>
                  </a:lnTo>
                  <a:cubicBezTo>
                    <a:pt x="370" y="99"/>
                    <a:pt x="371" y="99"/>
                    <a:pt x="372" y="99"/>
                  </a:cubicBezTo>
                  <a:lnTo>
                    <a:pt x="396" y="107"/>
                  </a:lnTo>
                  <a:lnTo>
                    <a:pt x="420" y="115"/>
                  </a:lnTo>
                  <a:lnTo>
                    <a:pt x="444" y="123"/>
                  </a:lnTo>
                  <a:lnTo>
                    <a:pt x="468" y="131"/>
                  </a:lnTo>
                  <a:lnTo>
                    <a:pt x="465" y="131"/>
                  </a:lnTo>
                  <a:lnTo>
                    <a:pt x="493" y="135"/>
                  </a:lnTo>
                  <a:cubicBezTo>
                    <a:pt x="494" y="135"/>
                    <a:pt x="495" y="135"/>
                    <a:pt x="496" y="135"/>
                  </a:cubicBezTo>
                  <a:lnTo>
                    <a:pt x="520" y="143"/>
                  </a:lnTo>
                  <a:lnTo>
                    <a:pt x="544" y="151"/>
                  </a:lnTo>
                  <a:lnTo>
                    <a:pt x="568" y="159"/>
                  </a:lnTo>
                  <a:lnTo>
                    <a:pt x="592" y="167"/>
                  </a:lnTo>
                  <a:lnTo>
                    <a:pt x="589" y="167"/>
                  </a:lnTo>
                  <a:lnTo>
                    <a:pt x="613" y="171"/>
                  </a:lnTo>
                  <a:lnTo>
                    <a:pt x="643" y="179"/>
                  </a:lnTo>
                  <a:lnTo>
                    <a:pt x="668" y="187"/>
                  </a:lnTo>
                  <a:lnTo>
                    <a:pt x="692" y="195"/>
                  </a:lnTo>
                  <a:lnTo>
                    <a:pt x="716" y="203"/>
                  </a:lnTo>
                  <a:lnTo>
                    <a:pt x="740" y="211"/>
                  </a:lnTo>
                  <a:lnTo>
                    <a:pt x="737" y="211"/>
                  </a:lnTo>
                  <a:lnTo>
                    <a:pt x="765" y="215"/>
                  </a:lnTo>
                  <a:cubicBezTo>
                    <a:pt x="766" y="215"/>
                    <a:pt x="767" y="215"/>
                    <a:pt x="768" y="215"/>
                  </a:cubicBezTo>
                  <a:lnTo>
                    <a:pt x="792" y="223"/>
                  </a:lnTo>
                  <a:lnTo>
                    <a:pt x="816" y="231"/>
                  </a:lnTo>
                  <a:lnTo>
                    <a:pt x="840" y="239"/>
                  </a:lnTo>
                  <a:lnTo>
                    <a:pt x="864" y="247"/>
                  </a:lnTo>
                  <a:lnTo>
                    <a:pt x="888" y="255"/>
                  </a:lnTo>
                  <a:lnTo>
                    <a:pt x="915" y="263"/>
                  </a:lnTo>
                  <a:lnTo>
                    <a:pt x="940" y="271"/>
                  </a:lnTo>
                  <a:lnTo>
                    <a:pt x="937" y="271"/>
                  </a:lnTo>
                  <a:lnTo>
                    <a:pt x="961" y="275"/>
                  </a:lnTo>
                  <a:cubicBezTo>
                    <a:pt x="962" y="275"/>
                    <a:pt x="963" y="275"/>
                    <a:pt x="964" y="275"/>
                  </a:cubicBezTo>
                  <a:lnTo>
                    <a:pt x="988" y="283"/>
                  </a:lnTo>
                  <a:lnTo>
                    <a:pt x="1012" y="291"/>
                  </a:lnTo>
                  <a:lnTo>
                    <a:pt x="1039" y="299"/>
                  </a:lnTo>
                  <a:lnTo>
                    <a:pt x="1064" y="307"/>
                  </a:lnTo>
                  <a:lnTo>
                    <a:pt x="1088" y="315"/>
                  </a:lnTo>
                  <a:lnTo>
                    <a:pt x="1112" y="323"/>
                  </a:lnTo>
                  <a:lnTo>
                    <a:pt x="1136" y="331"/>
                  </a:lnTo>
                  <a:lnTo>
                    <a:pt x="1160" y="339"/>
                  </a:lnTo>
                  <a:lnTo>
                    <a:pt x="1187" y="347"/>
                  </a:lnTo>
                  <a:lnTo>
                    <a:pt x="1212" y="355"/>
                  </a:lnTo>
                  <a:lnTo>
                    <a:pt x="1236" y="363"/>
                  </a:lnTo>
                  <a:cubicBezTo>
                    <a:pt x="1244" y="366"/>
                    <a:pt x="1248" y="375"/>
                    <a:pt x="1246" y="384"/>
                  </a:cubicBezTo>
                  <a:cubicBezTo>
                    <a:pt x="1243" y="392"/>
                    <a:pt x="1234" y="396"/>
                    <a:pt x="1225" y="394"/>
                  </a:cubicBezTo>
                  <a:lnTo>
                    <a:pt x="1201" y="386"/>
                  </a:lnTo>
                  <a:lnTo>
                    <a:pt x="1178" y="378"/>
                  </a:lnTo>
                  <a:lnTo>
                    <a:pt x="1149" y="370"/>
                  </a:lnTo>
                  <a:lnTo>
                    <a:pt x="1125" y="362"/>
                  </a:lnTo>
                  <a:lnTo>
                    <a:pt x="1101" y="354"/>
                  </a:lnTo>
                  <a:lnTo>
                    <a:pt x="1077" y="346"/>
                  </a:lnTo>
                  <a:lnTo>
                    <a:pt x="1053" y="338"/>
                  </a:lnTo>
                  <a:lnTo>
                    <a:pt x="1030" y="330"/>
                  </a:lnTo>
                  <a:lnTo>
                    <a:pt x="1001" y="322"/>
                  </a:lnTo>
                  <a:lnTo>
                    <a:pt x="977" y="314"/>
                  </a:lnTo>
                  <a:lnTo>
                    <a:pt x="953" y="306"/>
                  </a:lnTo>
                  <a:lnTo>
                    <a:pt x="956" y="306"/>
                  </a:lnTo>
                  <a:lnTo>
                    <a:pt x="932" y="302"/>
                  </a:lnTo>
                  <a:cubicBezTo>
                    <a:pt x="931" y="302"/>
                    <a:pt x="930" y="302"/>
                    <a:pt x="929" y="302"/>
                  </a:cubicBezTo>
                  <a:lnTo>
                    <a:pt x="906" y="294"/>
                  </a:lnTo>
                  <a:lnTo>
                    <a:pt x="877" y="286"/>
                  </a:lnTo>
                  <a:lnTo>
                    <a:pt x="853" y="278"/>
                  </a:lnTo>
                  <a:lnTo>
                    <a:pt x="829" y="270"/>
                  </a:lnTo>
                  <a:lnTo>
                    <a:pt x="805" y="262"/>
                  </a:lnTo>
                  <a:lnTo>
                    <a:pt x="781" y="254"/>
                  </a:lnTo>
                  <a:lnTo>
                    <a:pt x="757" y="246"/>
                  </a:lnTo>
                  <a:lnTo>
                    <a:pt x="760" y="246"/>
                  </a:lnTo>
                  <a:lnTo>
                    <a:pt x="732" y="242"/>
                  </a:lnTo>
                  <a:cubicBezTo>
                    <a:pt x="731" y="242"/>
                    <a:pt x="730" y="242"/>
                    <a:pt x="729" y="242"/>
                  </a:cubicBezTo>
                  <a:lnTo>
                    <a:pt x="705" y="234"/>
                  </a:lnTo>
                  <a:lnTo>
                    <a:pt x="681" y="226"/>
                  </a:lnTo>
                  <a:lnTo>
                    <a:pt x="657" y="218"/>
                  </a:lnTo>
                  <a:lnTo>
                    <a:pt x="634" y="210"/>
                  </a:lnTo>
                  <a:lnTo>
                    <a:pt x="608" y="202"/>
                  </a:lnTo>
                  <a:lnTo>
                    <a:pt x="584" y="198"/>
                  </a:lnTo>
                  <a:cubicBezTo>
                    <a:pt x="583" y="198"/>
                    <a:pt x="582" y="198"/>
                    <a:pt x="581" y="198"/>
                  </a:cubicBezTo>
                  <a:lnTo>
                    <a:pt x="557" y="190"/>
                  </a:lnTo>
                  <a:lnTo>
                    <a:pt x="533" y="182"/>
                  </a:lnTo>
                  <a:lnTo>
                    <a:pt x="509" y="174"/>
                  </a:lnTo>
                  <a:lnTo>
                    <a:pt x="485" y="166"/>
                  </a:lnTo>
                  <a:lnTo>
                    <a:pt x="488" y="166"/>
                  </a:lnTo>
                  <a:lnTo>
                    <a:pt x="460" y="162"/>
                  </a:lnTo>
                  <a:cubicBezTo>
                    <a:pt x="459" y="162"/>
                    <a:pt x="458" y="162"/>
                    <a:pt x="457" y="162"/>
                  </a:cubicBezTo>
                  <a:lnTo>
                    <a:pt x="433" y="154"/>
                  </a:lnTo>
                  <a:lnTo>
                    <a:pt x="409" y="146"/>
                  </a:lnTo>
                  <a:lnTo>
                    <a:pt x="385" y="138"/>
                  </a:lnTo>
                  <a:lnTo>
                    <a:pt x="361" y="130"/>
                  </a:lnTo>
                  <a:lnTo>
                    <a:pt x="364" y="130"/>
                  </a:lnTo>
                  <a:lnTo>
                    <a:pt x="336" y="126"/>
                  </a:lnTo>
                  <a:cubicBezTo>
                    <a:pt x="335" y="126"/>
                    <a:pt x="334" y="126"/>
                    <a:pt x="333" y="126"/>
                  </a:cubicBezTo>
                  <a:lnTo>
                    <a:pt x="309" y="118"/>
                  </a:lnTo>
                  <a:lnTo>
                    <a:pt x="285" y="110"/>
                  </a:lnTo>
                  <a:lnTo>
                    <a:pt x="261" y="102"/>
                  </a:lnTo>
                  <a:lnTo>
                    <a:pt x="264" y="102"/>
                  </a:lnTo>
                  <a:lnTo>
                    <a:pt x="238" y="98"/>
                  </a:lnTo>
                  <a:lnTo>
                    <a:pt x="209" y="90"/>
                  </a:lnTo>
                  <a:lnTo>
                    <a:pt x="185" y="82"/>
                  </a:lnTo>
                  <a:lnTo>
                    <a:pt x="161" y="74"/>
                  </a:lnTo>
                  <a:lnTo>
                    <a:pt x="164" y="74"/>
                  </a:lnTo>
                  <a:lnTo>
                    <a:pt x="140" y="70"/>
                  </a:lnTo>
                  <a:cubicBezTo>
                    <a:pt x="139" y="70"/>
                    <a:pt x="138" y="70"/>
                    <a:pt x="137" y="70"/>
                  </a:cubicBezTo>
                  <a:lnTo>
                    <a:pt x="113" y="62"/>
                  </a:lnTo>
                  <a:lnTo>
                    <a:pt x="90" y="54"/>
                  </a:lnTo>
                  <a:lnTo>
                    <a:pt x="64" y="46"/>
                  </a:lnTo>
                  <a:lnTo>
                    <a:pt x="40" y="42"/>
                  </a:lnTo>
                  <a:cubicBezTo>
                    <a:pt x="39" y="42"/>
                    <a:pt x="38" y="42"/>
                    <a:pt x="37" y="42"/>
                  </a:cubicBez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7" name="Freeform 27"/>
            <p:cNvSpPr>
              <a:spLocks/>
            </p:cNvSpPr>
            <p:nvPr/>
          </p:nvSpPr>
          <p:spPr bwMode="auto">
            <a:xfrm>
              <a:off x="7108826" y="2755901"/>
              <a:ext cx="474663" cy="166688"/>
            </a:xfrm>
            <a:custGeom>
              <a:avLst/>
              <a:gdLst>
                <a:gd name="T0" fmla="*/ 2147483647 w 1247"/>
                <a:gd name="T1" fmla="*/ 2147483647 h 439"/>
                <a:gd name="T2" fmla="*/ 2147483647 w 1247"/>
                <a:gd name="T3" fmla="*/ 2147483647 h 439"/>
                <a:gd name="T4" fmla="*/ 2147483647 w 1247"/>
                <a:gd name="T5" fmla="*/ 2147483647 h 439"/>
                <a:gd name="T6" fmla="*/ 2147483647 w 1247"/>
                <a:gd name="T7" fmla="*/ 2147483647 h 439"/>
                <a:gd name="T8" fmla="*/ 2147483647 w 1247"/>
                <a:gd name="T9" fmla="*/ 2147483647 h 439"/>
                <a:gd name="T10" fmla="*/ 2147483647 w 1247"/>
                <a:gd name="T11" fmla="*/ 2147483647 h 439"/>
                <a:gd name="T12" fmla="*/ 2147483647 w 1247"/>
                <a:gd name="T13" fmla="*/ 2147483647 h 439"/>
                <a:gd name="T14" fmla="*/ 2147483647 w 1247"/>
                <a:gd name="T15" fmla="*/ 2147483647 h 439"/>
                <a:gd name="T16" fmla="*/ 2147483647 w 1247"/>
                <a:gd name="T17" fmla="*/ 2147483647 h 439"/>
                <a:gd name="T18" fmla="*/ 2147483647 w 1247"/>
                <a:gd name="T19" fmla="*/ 2147483647 h 439"/>
                <a:gd name="T20" fmla="*/ 2147483647 w 1247"/>
                <a:gd name="T21" fmla="*/ 2147483647 h 439"/>
                <a:gd name="T22" fmla="*/ 2147483647 w 1247"/>
                <a:gd name="T23" fmla="*/ 2147483647 h 439"/>
                <a:gd name="T24" fmla="*/ 2147483647 w 1247"/>
                <a:gd name="T25" fmla="*/ 2147483647 h 439"/>
                <a:gd name="T26" fmla="*/ 2147483647 w 1247"/>
                <a:gd name="T27" fmla="*/ 2147483647 h 439"/>
                <a:gd name="T28" fmla="*/ 2147483647 w 1247"/>
                <a:gd name="T29" fmla="*/ 2147483647 h 439"/>
                <a:gd name="T30" fmla="*/ 2147483647 w 1247"/>
                <a:gd name="T31" fmla="*/ 2147483647 h 439"/>
                <a:gd name="T32" fmla="*/ 2147483647 w 1247"/>
                <a:gd name="T33" fmla="*/ 2147483647 h 439"/>
                <a:gd name="T34" fmla="*/ 2147483647 w 1247"/>
                <a:gd name="T35" fmla="*/ 2147483647 h 439"/>
                <a:gd name="T36" fmla="*/ 2147483647 w 1247"/>
                <a:gd name="T37" fmla="*/ 2147483647 h 439"/>
                <a:gd name="T38" fmla="*/ 2147483647 w 1247"/>
                <a:gd name="T39" fmla="*/ 2147483647 h 439"/>
                <a:gd name="T40" fmla="*/ 2147483647 w 1247"/>
                <a:gd name="T41" fmla="*/ 2147483647 h 439"/>
                <a:gd name="T42" fmla="*/ 2147483647 w 1247"/>
                <a:gd name="T43" fmla="*/ 2147483647 h 439"/>
                <a:gd name="T44" fmla="*/ 2147483647 w 1247"/>
                <a:gd name="T45" fmla="*/ 2147483647 h 439"/>
                <a:gd name="T46" fmla="*/ 2147483647 w 1247"/>
                <a:gd name="T47" fmla="*/ 2147483647 h 439"/>
                <a:gd name="T48" fmla="*/ 2147483647 w 1247"/>
                <a:gd name="T49" fmla="*/ 2147483647 h 439"/>
                <a:gd name="T50" fmla="*/ 2147483647 w 1247"/>
                <a:gd name="T51" fmla="*/ 2147483647 h 439"/>
                <a:gd name="T52" fmla="*/ 2147483647 w 1247"/>
                <a:gd name="T53" fmla="*/ 2147483647 h 439"/>
                <a:gd name="T54" fmla="*/ 2147483647 w 1247"/>
                <a:gd name="T55" fmla="*/ 2147483647 h 439"/>
                <a:gd name="T56" fmla="*/ 2147483647 w 1247"/>
                <a:gd name="T57" fmla="*/ 2147483647 h 439"/>
                <a:gd name="T58" fmla="*/ 2147483647 w 1247"/>
                <a:gd name="T59" fmla="*/ 2147483647 h 439"/>
                <a:gd name="T60" fmla="*/ 2147483647 w 1247"/>
                <a:gd name="T61" fmla="*/ 2147483647 h 439"/>
                <a:gd name="T62" fmla="*/ 2147483647 w 1247"/>
                <a:gd name="T63" fmla="*/ 2147483647 h 439"/>
                <a:gd name="T64" fmla="*/ 2147483647 w 1247"/>
                <a:gd name="T65" fmla="*/ 2147483647 h 439"/>
                <a:gd name="T66" fmla="*/ 2147483647 w 1247"/>
                <a:gd name="T67" fmla="*/ 2147483647 h 439"/>
                <a:gd name="T68" fmla="*/ 2147483647 w 1247"/>
                <a:gd name="T69" fmla="*/ 2147483647 h 439"/>
                <a:gd name="T70" fmla="*/ 2147483647 w 1247"/>
                <a:gd name="T71" fmla="*/ 2147483647 h 439"/>
                <a:gd name="T72" fmla="*/ 2147483647 w 1247"/>
                <a:gd name="T73" fmla="*/ 2147483647 h 439"/>
                <a:gd name="T74" fmla="*/ 2147483647 w 1247"/>
                <a:gd name="T75" fmla="*/ 2147483647 h 439"/>
                <a:gd name="T76" fmla="*/ 2147483647 w 1247"/>
                <a:gd name="T77" fmla="*/ 2147483647 h 439"/>
                <a:gd name="T78" fmla="*/ 2147483647 w 1247"/>
                <a:gd name="T79" fmla="*/ 2147483647 h 439"/>
                <a:gd name="T80" fmla="*/ 2147483647 w 1247"/>
                <a:gd name="T81" fmla="*/ 2147483647 h 439"/>
                <a:gd name="T82" fmla="*/ 2147483647 w 1247"/>
                <a:gd name="T83" fmla="*/ 2147483647 h 439"/>
                <a:gd name="T84" fmla="*/ 2147483647 w 1247"/>
                <a:gd name="T85" fmla="*/ 2147483647 h 439"/>
                <a:gd name="T86" fmla="*/ 2147483647 w 1247"/>
                <a:gd name="T87" fmla="*/ 2147483647 h 439"/>
                <a:gd name="T88" fmla="*/ 2147483647 w 1247"/>
                <a:gd name="T89" fmla="*/ 2147483647 h 439"/>
                <a:gd name="T90" fmla="*/ 2147483647 w 1247"/>
                <a:gd name="T91" fmla="*/ 2147483647 h 439"/>
                <a:gd name="T92" fmla="*/ 2147483647 w 1247"/>
                <a:gd name="T93" fmla="*/ 2147483647 h 439"/>
                <a:gd name="T94" fmla="*/ 2147483647 w 1247"/>
                <a:gd name="T95" fmla="*/ 2147483647 h 439"/>
                <a:gd name="T96" fmla="*/ 2147483647 w 1247"/>
                <a:gd name="T97" fmla="*/ 2147483647 h 439"/>
                <a:gd name="T98" fmla="*/ 2147483647 w 1247"/>
                <a:gd name="T99" fmla="*/ 2147483647 h 439"/>
                <a:gd name="T100" fmla="*/ 2147483647 w 1247"/>
                <a:gd name="T101" fmla="*/ 2147483647 h 439"/>
                <a:gd name="T102" fmla="*/ 2147483647 w 1247"/>
                <a:gd name="T103" fmla="*/ 2147483647 h 439"/>
                <a:gd name="T104" fmla="*/ 2147483647 w 1247"/>
                <a:gd name="T105" fmla="*/ 2147483647 h 439"/>
                <a:gd name="T106" fmla="*/ 2147483647 w 1247"/>
                <a:gd name="T107" fmla="*/ 2147483647 h 439"/>
                <a:gd name="T108" fmla="*/ 2147483647 w 1247"/>
                <a:gd name="T109" fmla="*/ 2147483647 h 439"/>
                <a:gd name="T110" fmla="*/ 2147483647 w 1247"/>
                <a:gd name="T111" fmla="*/ 2147483647 h 439"/>
                <a:gd name="T112" fmla="*/ 2147483647 w 1247"/>
                <a:gd name="T113" fmla="*/ 2147483647 h 439"/>
                <a:gd name="T114" fmla="*/ 2147483647 w 1247"/>
                <a:gd name="T115" fmla="*/ 2147483647 h 43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247"/>
                <a:gd name="T175" fmla="*/ 0 h 439"/>
                <a:gd name="T176" fmla="*/ 1247 w 1247"/>
                <a:gd name="T177" fmla="*/ 439 h 439"/>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247" h="439">
                  <a:moveTo>
                    <a:pt x="20" y="2"/>
                  </a:moveTo>
                  <a:lnTo>
                    <a:pt x="44" y="6"/>
                  </a:lnTo>
                  <a:cubicBezTo>
                    <a:pt x="45" y="6"/>
                    <a:pt x="46" y="6"/>
                    <a:pt x="47" y="6"/>
                  </a:cubicBezTo>
                  <a:lnTo>
                    <a:pt x="71" y="14"/>
                  </a:lnTo>
                  <a:lnTo>
                    <a:pt x="98" y="22"/>
                  </a:lnTo>
                  <a:lnTo>
                    <a:pt x="123" y="30"/>
                  </a:lnTo>
                  <a:lnTo>
                    <a:pt x="147" y="38"/>
                  </a:lnTo>
                  <a:lnTo>
                    <a:pt x="171" y="46"/>
                  </a:lnTo>
                  <a:lnTo>
                    <a:pt x="195" y="54"/>
                  </a:lnTo>
                  <a:lnTo>
                    <a:pt x="222" y="62"/>
                  </a:lnTo>
                  <a:lnTo>
                    <a:pt x="247" y="70"/>
                  </a:lnTo>
                  <a:lnTo>
                    <a:pt x="271" y="78"/>
                  </a:lnTo>
                  <a:lnTo>
                    <a:pt x="295" y="86"/>
                  </a:lnTo>
                  <a:lnTo>
                    <a:pt x="319" y="94"/>
                  </a:lnTo>
                  <a:lnTo>
                    <a:pt x="343" y="102"/>
                  </a:lnTo>
                  <a:lnTo>
                    <a:pt x="370" y="110"/>
                  </a:lnTo>
                  <a:lnTo>
                    <a:pt x="395" y="118"/>
                  </a:lnTo>
                  <a:lnTo>
                    <a:pt x="419" y="126"/>
                  </a:lnTo>
                  <a:lnTo>
                    <a:pt x="443" y="134"/>
                  </a:lnTo>
                  <a:lnTo>
                    <a:pt x="467" y="142"/>
                  </a:lnTo>
                  <a:lnTo>
                    <a:pt x="494" y="150"/>
                  </a:lnTo>
                  <a:lnTo>
                    <a:pt x="519" y="158"/>
                  </a:lnTo>
                  <a:lnTo>
                    <a:pt x="543" y="166"/>
                  </a:lnTo>
                  <a:lnTo>
                    <a:pt x="567" y="174"/>
                  </a:lnTo>
                  <a:cubicBezTo>
                    <a:pt x="567" y="175"/>
                    <a:pt x="568" y="175"/>
                    <a:pt x="569" y="175"/>
                  </a:cubicBezTo>
                  <a:lnTo>
                    <a:pt x="593" y="187"/>
                  </a:lnTo>
                  <a:lnTo>
                    <a:pt x="591" y="186"/>
                  </a:lnTo>
                  <a:lnTo>
                    <a:pt x="615" y="194"/>
                  </a:lnTo>
                  <a:lnTo>
                    <a:pt x="642" y="202"/>
                  </a:lnTo>
                  <a:lnTo>
                    <a:pt x="667" y="210"/>
                  </a:lnTo>
                  <a:lnTo>
                    <a:pt x="691" y="218"/>
                  </a:lnTo>
                  <a:lnTo>
                    <a:pt x="715" y="226"/>
                  </a:lnTo>
                  <a:lnTo>
                    <a:pt x="739" y="234"/>
                  </a:lnTo>
                  <a:lnTo>
                    <a:pt x="766" y="242"/>
                  </a:lnTo>
                  <a:lnTo>
                    <a:pt x="791" y="250"/>
                  </a:lnTo>
                  <a:lnTo>
                    <a:pt x="815" y="258"/>
                  </a:lnTo>
                  <a:lnTo>
                    <a:pt x="839" y="266"/>
                  </a:lnTo>
                  <a:lnTo>
                    <a:pt x="863" y="274"/>
                  </a:lnTo>
                  <a:lnTo>
                    <a:pt x="892" y="287"/>
                  </a:lnTo>
                  <a:lnTo>
                    <a:pt x="915" y="294"/>
                  </a:lnTo>
                  <a:lnTo>
                    <a:pt x="939" y="302"/>
                  </a:lnTo>
                  <a:lnTo>
                    <a:pt x="963" y="310"/>
                  </a:lnTo>
                  <a:lnTo>
                    <a:pt x="987" y="318"/>
                  </a:lnTo>
                  <a:lnTo>
                    <a:pt x="1011" y="326"/>
                  </a:lnTo>
                  <a:lnTo>
                    <a:pt x="1038" y="334"/>
                  </a:lnTo>
                  <a:cubicBezTo>
                    <a:pt x="1039" y="334"/>
                    <a:pt x="1040" y="335"/>
                    <a:pt x="1041" y="335"/>
                  </a:cubicBezTo>
                  <a:lnTo>
                    <a:pt x="1065" y="347"/>
                  </a:lnTo>
                  <a:lnTo>
                    <a:pt x="1063" y="346"/>
                  </a:lnTo>
                  <a:lnTo>
                    <a:pt x="1087" y="354"/>
                  </a:lnTo>
                  <a:lnTo>
                    <a:pt x="1111" y="362"/>
                  </a:lnTo>
                  <a:lnTo>
                    <a:pt x="1135" y="370"/>
                  </a:lnTo>
                  <a:lnTo>
                    <a:pt x="1162" y="378"/>
                  </a:lnTo>
                  <a:lnTo>
                    <a:pt x="1187" y="386"/>
                  </a:lnTo>
                  <a:cubicBezTo>
                    <a:pt x="1187" y="387"/>
                    <a:pt x="1188" y="387"/>
                    <a:pt x="1189" y="387"/>
                  </a:cubicBezTo>
                  <a:lnTo>
                    <a:pt x="1213" y="399"/>
                  </a:lnTo>
                  <a:lnTo>
                    <a:pt x="1211" y="398"/>
                  </a:lnTo>
                  <a:lnTo>
                    <a:pt x="1235" y="406"/>
                  </a:lnTo>
                  <a:cubicBezTo>
                    <a:pt x="1243" y="409"/>
                    <a:pt x="1247" y="418"/>
                    <a:pt x="1245" y="427"/>
                  </a:cubicBezTo>
                  <a:cubicBezTo>
                    <a:pt x="1242" y="435"/>
                    <a:pt x="1233" y="439"/>
                    <a:pt x="1224" y="437"/>
                  </a:cubicBezTo>
                  <a:lnTo>
                    <a:pt x="1200" y="429"/>
                  </a:lnTo>
                  <a:cubicBezTo>
                    <a:pt x="1200" y="428"/>
                    <a:pt x="1199" y="428"/>
                    <a:pt x="1198" y="428"/>
                  </a:cubicBezTo>
                  <a:lnTo>
                    <a:pt x="1174" y="416"/>
                  </a:lnTo>
                  <a:lnTo>
                    <a:pt x="1176" y="417"/>
                  </a:lnTo>
                  <a:lnTo>
                    <a:pt x="1153" y="409"/>
                  </a:lnTo>
                  <a:lnTo>
                    <a:pt x="1124" y="401"/>
                  </a:lnTo>
                  <a:lnTo>
                    <a:pt x="1100" y="393"/>
                  </a:lnTo>
                  <a:lnTo>
                    <a:pt x="1076" y="385"/>
                  </a:lnTo>
                  <a:lnTo>
                    <a:pt x="1052" y="377"/>
                  </a:lnTo>
                  <a:cubicBezTo>
                    <a:pt x="1052" y="376"/>
                    <a:pt x="1051" y="376"/>
                    <a:pt x="1050" y="376"/>
                  </a:cubicBezTo>
                  <a:lnTo>
                    <a:pt x="1026" y="364"/>
                  </a:lnTo>
                  <a:lnTo>
                    <a:pt x="1029" y="365"/>
                  </a:lnTo>
                  <a:lnTo>
                    <a:pt x="1000" y="357"/>
                  </a:lnTo>
                  <a:lnTo>
                    <a:pt x="976" y="349"/>
                  </a:lnTo>
                  <a:lnTo>
                    <a:pt x="952" y="341"/>
                  </a:lnTo>
                  <a:lnTo>
                    <a:pt x="928" y="333"/>
                  </a:lnTo>
                  <a:lnTo>
                    <a:pt x="904" y="325"/>
                  </a:lnTo>
                  <a:lnTo>
                    <a:pt x="879" y="316"/>
                  </a:lnTo>
                  <a:lnTo>
                    <a:pt x="852" y="305"/>
                  </a:lnTo>
                  <a:lnTo>
                    <a:pt x="828" y="297"/>
                  </a:lnTo>
                  <a:lnTo>
                    <a:pt x="804" y="289"/>
                  </a:lnTo>
                  <a:lnTo>
                    <a:pt x="780" y="281"/>
                  </a:lnTo>
                  <a:lnTo>
                    <a:pt x="757" y="273"/>
                  </a:lnTo>
                  <a:lnTo>
                    <a:pt x="728" y="265"/>
                  </a:lnTo>
                  <a:lnTo>
                    <a:pt x="704" y="257"/>
                  </a:lnTo>
                  <a:lnTo>
                    <a:pt x="680" y="249"/>
                  </a:lnTo>
                  <a:lnTo>
                    <a:pt x="656" y="241"/>
                  </a:lnTo>
                  <a:lnTo>
                    <a:pt x="633" y="233"/>
                  </a:lnTo>
                  <a:lnTo>
                    <a:pt x="604" y="225"/>
                  </a:lnTo>
                  <a:lnTo>
                    <a:pt x="580" y="217"/>
                  </a:lnTo>
                  <a:cubicBezTo>
                    <a:pt x="580" y="216"/>
                    <a:pt x="579" y="216"/>
                    <a:pt x="578" y="216"/>
                  </a:cubicBezTo>
                  <a:lnTo>
                    <a:pt x="554" y="204"/>
                  </a:lnTo>
                  <a:lnTo>
                    <a:pt x="556" y="205"/>
                  </a:lnTo>
                  <a:lnTo>
                    <a:pt x="532" y="197"/>
                  </a:lnTo>
                  <a:lnTo>
                    <a:pt x="508" y="189"/>
                  </a:lnTo>
                  <a:lnTo>
                    <a:pt x="485" y="181"/>
                  </a:lnTo>
                  <a:lnTo>
                    <a:pt x="456" y="173"/>
                  </a:lnTo>
                  <a:lnTo>
                    <a:pt x="432" y="165"/>
                  </a:lnTo>
                  <a:lnTo>
                    <a:pt x="408" y="157"/>
                  </a:lnTo>
                  <a:lnTo>
                    <a:pt x="384" y="149"/>
                  </a:lnTo>
                  <a:lnTo>
                    <a:pt x="361" y="141"/>
                  </a:lnTo>
                  <a:lnTo>
                    <a:pt x="332" y="133"/>
                  </a:lnTo>
                  <a:lnTo>
                    <a:pt x="308" y="125"/>
                  </a:lnTo>
                  <a:lnTo>
                    <a:pt x="284" y="117"/>
                  </a:lnTo>
                  <a:lnTo>
                    <a:pt x="260" y="109"/>
                  </a:lnTo>
                  <a:lnTo>
                    <a:pt x="236" y="101"/>
                  </a:lnTo>
                  <a:lnTo>
                    <a:pt x="213" y="93"/>
                  </a:lnTo>
                  <a:lnTo>
                    <a:pt x="184" y="85"/>
                  </a:lnTo>
                  <a:lnTo>
                    <a:pt x="160" y="77"/>
                  </a:lnTo>
                  <a:lnTo>
                    <a:pt x="136" y="69"/>
                  </a:lnTo>
                  <a:lnTo>
                    <a:pt x="112" y="61"/>
                  </a:lnTo>
                  <a:lnTo>
                    <a:pt x="89" y="53"/>
                  </a:lnTo>
                  <a:lnTo>
                    <a:pt x="60" y="45"/>
                  </a:lnTo>
                  <a:lnTo>
                    <a:pt x="36" y="37"/>
                  </a:lnTo>
                  <a:lnTo>
                    <a:pt x="39" y="37"/>
                  </a:lnTo>
                  <a:lnTo>
                    <a:pt x="15" y="33"/>
                  </a:lnTo>
                  <a:cubicBezTo>
                    <a:pt x="6" y="32"/>
                    <a:pt x="0" y="24"/>
                    <a:pt x="2" y="15"/>
                  </a:cubicBezTo>
                  <a:cubicBezTo>
                    <a:pt x="3" y="6"/>
                    <a:pt x="11" y="0"/>
                    <a:pt x="20" y="2"/>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8" name="Freeform 28"/>
            <p:cNvSpPr>
              <a:spLocks/>
            </p:cNvSpPr>
            <p:nvPr/>
          </p:nvSpPr>
          <p:spPr bwMode="auto">
            <a:xfrm>
              <a:off x="7569201" y="2909888"/>
              <a:ext cx="476250" cy="185738"/>
            </a:xfrm>
            <a:custGeom>
              <a:avLst/>
              <a:gdLst>
                <a:gd name="T0" fmla="*/ 2147483647 w 1249"/>
                <a:gd name="T1" fmla="*/ 2147483647 h 489"/>
                <a:gd name="T2" fmla="*/ 2147483647 w 1249"/>
                <a:gd name="T3" fmla="*/ 2147483647 h 489"/>
                <a:gd name="T4" fmla="*/ 2147483647 w 1249"/>
                <a:gd name="T5" fmla="*/ 2147483647 h 489"/>
                <a:gd name="T6" fmla="*/ 2147483647 w 1249"/>
                <a:gd name="T7" fmla="*/ 2147483647 h 489"/>
                <a:gd name="T8" fmla="*/ 2147483647 w 1249"/>
                <a:gd name="T9" fmla="*/ 2147483647 h 489"/>
                <a:gd name="T10" fmla="*/ 2147483647 w 1249"/>
                <a:gd name="T11" fmla="*/ 2147483647 h 489"/>
                <a:gd name="T12" fmla="*/ 2147483647 w 1249"/>
                <a:gd name="T13" fmla="*/ 2147483647 h 489"/>
                <a:gd name="T14" fmla="*/ 2147483647 w 1249"/>
                <a:gd name="T15" fmla="*/ 2147483647 h 489"/>
                <a:gd name="T16" fmla="*/ 2147483647 w 1249"/>
                <a:gd name="T17" fmla="*/ 2147483647 h 489"/>
                <a:gd name="T18" fmla="*/ 2147483647 w 1249"/>
                <a:gd name="T19" fmla="*/ 2147483647 h 489"/>
                <a:gd name="T20" fmla="*/ 2147483647 w 1249"/>
                <a:gd name="T21" fmla="*/ 2147483647 h 489"/>
                <a:gd name="T22" fmla="*/ 2147483647 w 1249"/>
                <a:gd name="T23" fmla="*/ 2147483647 h 489"/>
                <a:gd name="T24" fmla="*/ 2147483647 w 1249"/>
                <a:gd name="T25" fmla="*/ 2147483647 h 489"/>
                <a:gd name="T26" fmla="*/ 2147483647 w 1249"/>
                <a:gd name="T27" fmla="*/ 2147483647 h 489"/>
                <a:gd name="T28" fmla="*/ 2147483647 w 1249"/>
                <a:gd name="T29" fmla="*/ 2147483647 h 489"/>
                <a:gd name="T30" fmla="*/ 2147483647 w 1249"/>
                <a:gd name="T31" fmla="*/ 2147483647 h 489"/>
                <a:gd name="T32" fmla="*/ 2147483647 w 1249"/>
                <a:gd name="T33" fmla="*/ 2147483647 h 489"/>
                <a:gd name="T34" fmla="*/ 2147483647 w 1249"/>
                <a:gd name="T35" fmla="*/ 2147483647 h 489"/>
                <a:gd name="T36" fmla="*/ 2147483647 w 1249"/>
                <a:gd name="T37" fmla="*/ 2147483647 h 489"/>
                <a:gd name="T38" fmla="*/ 2147483647 w 1249"/>
                <a:gd name="T39" fmla="*/ 2147483647 h 489"/>
                <a:gd name="T40" fmla="*/ 2147483647 w 1249"/>
                <a:gd name="T41" fmla="*/ 2147483647 h 489"/>
                <a:gd name="T42" fmla="*/ 2147483647 w 1249"/>
                <a:gd name="T43" fmla="*/ 2147483647 h 489"/>
                <a:gd name="T44" fmla="*/ 2147483647 w 1249"/>
                <a:gd name="T45" fmla="*/ 2147483647 h 489"/>
                <a:gd name="T46" fmla="*/ 2147483647 w 1249"/>
                <a:gd name="T47" fmla="*/ 2147483647 h 489"/>
                <a:gd name="T48" fmla="*/ 2147483647 w 1249"/>
                <a:gd name="T49" fmla="*/ 2147483647 h 489"/>
                <a:gd name="T50" fmla="*/ 2147483647 w 1249"/>
                <a:gd name="T51" fmla="*/ 2147483647 h 489"/>
                <a:gd name="T52" fmla="*/ 2147483647 w 1249"/>
                <a:gd name="T53" fmla="*/ 2147483647 h 489"/>
                <a:gd name="T54" fmla="*/ 2147483647 w 1249"/>
                <a:gd name="T55" fmla="*/ 2147483647 h 489"/>
                <a:gd name="T56" fmla="*/ 2147483647 w 1249"/>
                <a:gd name="T57" fmla="*/ 2147483647 h 489"/>
                <a:gd name="T58" fmla="*/ 2147483647 w 1249"/>
                <a:gd name="T59" fmla="*/ 2147483647 h 489"/>
                <a:gd name="T60" fmla="*/ 2147483647 w 1249"/>
                <a:gd name="T61" fmla="*/ 2147483647 h 489"/>
                <a:gd name="T62" fmla="*/ 2147483647 w 1249"/>
                <a:gd name="T63" fmla="*/ 2147483647 h 489"/>
                <a:gd name="T64" fmla="*/ 2147483647 w 1249"/>
                <a:gd name="T65" fmla="*/ 2147483647 h 489"/>
                <a:gd name="T66" fmla="*/ 2147483647 w 1249"/>
                <a:gd name="T67" fmla="*/ 2147483647 h 489"/>
                <a:gd name="T68" fmla="*/ 2147483647 w 1249"/>
                <a:gd name="T69" fmla="*/ 2147483647 h 489"/>
                <a:gd name="T70" fmla="*/ 2147483647 w 1249"/>
                <a:gd name="T71" fmla="*/ 2147483647 h 489"/>
                <a:gd name="T72" fmla="*/ 2147483647 w 1249"/>
                <a:gd name="T73" fmla="*/ 2147483647 h 489"/>
                <a:gd name="T74" fmla="*/ 2147483647 w 1249"/>
                <a:gd name="T75" fmla="*/ 2147483647 h 489"/>
                <a:gd name="T76" fmla="*/ 2147483647 w 1249"/>
                <a:gd name="T77" fmla="*/ 2147483647 h 489"/>
                <a:gd name="T78" fmla="*/ 2147483647 w 1249"/>
                <a:gd name="T79" fmla="*/ 2147483647 h 489"/>
                <a:gd name="T80" fmla="*/ 2147483647 w 1249"/>
                <a:gd name="T81" fmla="*/ 2147483647 h 489"/>
                <a:gd name="T82" fmla="*/ 2147483647 w 1249"/>
                <a:gd name="T83" fmla="*/ 2147483647 h 489"/>
                <a:gd name="T84" fmla="*/ 2147483647 w 1249"/>
                <a:gd name="T85" fmla="*/ 2147483647 h 489"/>
                <a:gd name="T86" fmla="*/ 2147483647 w 1249"/>
                <a:gd name="T87" fmla="*/ 2147483647 h 489"/>
                <a:gd name="T88" fmla="*/ 2147483647 w 1249"/>
                <a:gd name="T89" fmla="*/ 2147483647 h 489"/>
                <a:gd name="T90" fmla="*/ 2147483647 w 1249"/>
                <a:gd name="T91" fmla="*/ 2147483647 h 489"/>
                <a:gd name="T92" fmla="*/ 2147483647 w 1249"/>
                <a:gd name="T93" fmla="*/ 2147483647 h 489"/>
                <a:gd name="T94" fmla="*/ 2147483647 w 1249"/>
                <a:gd name="T95" fmla="*/ 2147483647 h 489"/>
                <a:gd name="T96" fmla="*/ 2147483647 w 1249"/>
                <a:gd name="T97" fmla="*/ 2147483647 h 489"/>
                <a:gd name="T98" fmla="*/ 2147483647 w 1249"/>
                <a:gd name="T99" fmla="*/ 2147483647 h 489"/>
                <a:gd name="T100" fmla="*/ 2147483647 w 1249"/>
                <a:gd name="T101" fmla="*/ 2147483647 h 48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49"/>
                <a:gd name="T154" fmla="*/ 0 h 489"/>
                <a:gd name="T155" fmla="*/ 1249 w 1249"/>
                <a:gd name="T156" fmla="*/ 489 h 489"/>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49" h="489">
                  <a:moveTo>
                    <a:pt x="24" y="3"/>
                  </a:moveTo>
                  <a:lnTo>
                    <a:pt x="48" y="11"/>
                  </a:lnTo>
                  <a:lnTo>
                    <a:pt x="72" y="19"/>
                  </a:lnTo>
                  <a:lnTo>
                    <a:pt x="99" y="27"/>
                  </a:lnTo>
                  <a:lnTo>
                    <a:pt x="124" y="35"/>
                  </a:lnTo>
                  <a:cubicBezTo>
                    <a:pt x="124" y="36"/>
                    <a:pt x="125" y="36"/>
                    <a:pt x="126" y="36"/>
                  </a:cubicBezTo>
                  <a:lnTo>
                    <a:pt x="150" y="48"/>
                  </a:lnTo>
                  <a:lnTo>
                    <a:pt x="148" y="47"/>
                  </a:lnTo>
                  <a:lnTo>
                    <a:pt x="172" y="55"/>
                  </a:lnTo>
                  <a:lnTo>
                    <a:pt x="196" y="63"/>
                  </a:lnTo>
                  <a:lnTo>
                    <a:pt x="223" y="71"/>
                  </a:lnTo>
                  <a:cubicBezTo>
                    <a:pt x="224" y="71"/>
                    <a:pt x="225" y="72"/>
                    <a:pt x="226" y="72"/>
                  </a:cubicBezTo>
                  <a:lnTo>
                    <a:pt x="250" y="84"/>
                  </a:lnTo>
                  <a:lnTo>
                    <a:pt x="248" y="83"/>
                  </a:lnTo>
                  <a:lnTo>
                    <a:pt x="272" y="91"/>
                  </a:lnTo>
                  <a:lnTo>
                    <a:pt x="296" y="99"/>
                  </a:lnTo>
                  <a:lnTo>
                    <a:pt x="320" y="107"/>
                  </a:lnTo>
                  <a:lnTo>
                    <a:pt x="344" y="115"/>
                  </a:lnTo>
                  <a:lnTo>
                    <a:pt x="373" y="128"/>
                  </a:lnTo>
                  <a:lnTo>
                    <a:pt x="396" y="135"/>
                  </a:lnTo>
                  <a:lnTo>
                    <a:pt x="420" y="143"/>
                  </a:lnTo>
                  <a:cubicBezTo>
                    <a:pt x="420" y="144"/>
                    <a:pt x="421" y="144"/>
                    <a:pt x="422" y="144"/>
                  </a:cubicBezTo>
                  <a:lnTo>
                    <a:pt x="446" y="156"/>
                  </a:lnTo>
                  <a:lnTo>
                    <a:pt x="444" y="155"/>
                  </a:lnTo>
                  <a:lnTo>
                    <a:pt x="468" y="163"/>
                  </a:lnTo>
                  <a:lnTo>
                    <a:pt x="495" y="171"/>
                  </a:lnTo>
                  <a:lnTo>
                    <a:pt x="520" y="179"/>
                  </a:lnTo>
                  <a:cubicBezTo>
                    <a:pt x="520" y="180"/>
                    <a:pt x="521" y="180"/>
                    <a:pt x="522" y="180"/>
                  </a:cubicBezTo>
                  <a:lnTo>
                    <a:pt x="546" y="192"/>
                  </a:lnTo>
                  <a:lnTo>
                    <a:pt x="544" y="191"/>
                  </a:lnTo>
                  <a:lnTo>
                    <a:pt x="568" y="199"/>
                  </a:lnTo>
                  <a:lnTo>
                    <a:pt x="592" y="207"/>
                  </a:lnTo>
                  <a:lnTo>
                    <a:pt x="621" y="220"/>
                  </a:lnTo>
                  <a:lnTo>
                    <a:pt x="644" y="227"/>
                  </a:lnTo>
                  <a:lnTo>
                    <a:pt x="668" y="235"/>
                  </a:lnTo>
                  <a:lnTo>
                    <a:pt x="692" y="243"/>
                  </a:lnTo>
                  <a:cubicBezTo>
                    <a:pt x="692" y="244"/>
                    <a:pt x="693" y="244"/>
                    <a:pt x="694" y="244"/>
                  </a:cubicBezTo>
                  <a:lnTo>
                    <a:pt x="718" y="256"/>
                  </a:lnTo>
                  <a:lnTo>
                    <a:pt x="716" y="255"/>
                  </a:lnTo>
                  <a:lnTo>
                    <a:pt x="740" y="263"/>
                  </a:lnTo>
                  <a:lnTo>
                    <a:pt x="767" y="271"/>
                  </a:lnTo>
                  <a:cubicBezTo>
                    <a:pt x="768" y="271"/>
                    <a:pt x="769" y="272"/>
                    <a:pt x="770" y="272"/>
                  </a:cubicBezTo>
                  <a:lnTo>
                    <a:pt x="794" y="284"/>
                  </a:lnTo>
                  <a:lnTo>
                    <a:pt x="792" y="283"/>
                  </a:lnTo>
                  <a:lnTo>
                    <a:pt x="816" y="291"/>
                  </a:lnTo>
                  <a:lnTo>
                    <a:pt x="840" y="299"/>
                  </a:lnTo>
                  <a:cubicBezTo>
                    <a:pt x="840" y="300"/>
                    <a:pt x="841" y="300"/>
                    <a:pt x="842" y="300"/>
                  </a:cubicBezTo>
                  <a:lnTo>
                    <a:pt x="866" y="312"/>
                  </a:lnTo>
                  <a:lnTo>
                    <a:pt x="863" y="311"/>
                  </a:lnTo>
                  <a:lnTo>
                    <a:pt x="891" y="319"/>
                  </a:lnTo>
                  <a:lnTo>
                    <a:pt x="916" y="327"/>
                  </a:lnTo>
                  <a:cubicBezTo>
                    <a:pt x="916" y="328"/>
                    <a:pt x="917" y="328"/>
                    <a:pt x="918" y="328"/>
                  </a:cubicBezTo>
                  <a:lnTo>
                    <a:pt x="942" y="340"/>
                  </a:lnTo>
                  <a:lnTo>
                    <a:pt x="940" y="339"/>
                  </a:lnTo>
                  <a:lnTo>
                    <a:pt x="964" y="347"/>
                  </a:lnTo>
                  <a:cubicBezTo>
                    <a:pt x="964" y="348"/>
                    <a:pt x="965" y="348"/>
                    <a:pt x="966" y="348"/>
                  </a:cubicBezTo>
                  <a:lnTo>
                    <a:pt x="990" y="360"/>
                  </a:lnTo>
                  <a:lnTo>
                    <a:pt x="988" y="359"/>
                  </a:lnTo>
                  <a:lnTo>
                    <a:pt x="1012" y="367"/>
                  </a:lnTo>
                  <a:lnTo>
                    <a:pt x="1039" y="375"/>
                  </a:lnTo>
                  <a:cubicBezTo>
                    <a:pt x="1040" y="375"/>
                    <a:pt x="1041" y="376"/>
                    <a:pt x="1042" y="376"/>
                  </a:cubicBezTo>
                  <a:lnTo>
                    <a:pt x="1066" y="388"/>
                  </a:lnTo>
                  <a:lnTo>
                    <a:pt x="1064" y="387"/>
                  </a:lnTo>
                  <a:lnTo>
                    <a:pt x="1088" y="395"/>
                  </a:lnTo>
                  <a:lnTo>
                    <a:pt x="1112" y="403"/>
                  </a:lnTo>
                  <a:cubicBezTo>
                    <a:pt x="1112" y="404"/>
                    <a:pt x="1113" y="404"/>
                    <a:pt x="1114" y="404"/>
                  </a:cubicBezTo>
                  <a:lnTo>
                    <a:pt x="1138" y="416"/>
                  </a:lnTo>
                  <a:lnTo>
                    <a:pt x="1135" y="415"/>
                  </a:lnTo>
                  <a:lnTo>
                    <a:pt x="1163" y="423"/>
                  </a:lnTo>
                  <a:cubicBezTo>
                    <a:pt x="1164" y="423"/>
                    <a:pt x="1165" y="424"/>
                    <a:pt x="1166" y="424"/>
                  </a:cubicBezTo>
                  <a:lnTo>
                    <a:pt x="1190" y="436"/>
                  </a:lnTo>
                  <a:lnTo>
                    <a:pt x="1188" y="435"/>
                  </a:lnTo>
                  <a:lnTo>
                    <a:pt x="1212" y="443"/>
                  </a:lnTo>
                  <a:cubicBezTo>
                    <a:pt x="1212" y="444"/>
                    <a:pt x="1213" y="444"/>
                    <a:pt x="1214" y="444"/>
                  </a:cubicBezTo>
                  <a:lnTo>
                    <a:pt x="1238" y="456"/>
                  </a:lnTo>
                  <a:cubicBezTo>
                    <a:pt x="1246" y="460"/>
                    <a:pt x="1249" y="470"/>
                    <a:pt x="1245" y="478"/>
                  </a:cubicBezTo>
                  <a:cubicBezTo>
                    <a:pt x="1241" y="486"/>
                    <a:pt x="1231" y="489"/>
                    <a:pt x="1223" y="485"/>
                  </a:cubicBezTo>
                  <a:lnTo>
                    <a:pt x="1199" y="473"/>
                  </a:lnTo>
                  <a:lnTo>
                    <a:pt x="1201" y="474"/>
                  </a:lnTo>
                  <a:lnTo>
                    <a:pt x="1177" y="466"/>
                  </a:lnTo>
                  <a:cubicBezTo>
                    <a:pt x="1177" y="465"/>
                    <a:pt x="1176" y="465"/>
                    <a:pt x="1175" y="465"/>
                  </a:cubicBezTo>
                  <a:lnTo>
                    <a:pt x="1151" y="453"/>
                  </a:lnTo>
                  <a:lnTo>
                    <a:pt x="1154" y="454"/>
                  </a:lnTo>
                  <a:lnTo>
                    <a:pt x="1126" y="446"/>
                  </a:lnTo>
                  <a:cubicBezTo>
                    <a:pt x="1125" y="446"/>
                    <a:pt x="1124" y="445"/>
                    <a:pt x="1123" y="445"/>
                  </a:cubicBezTo>
                  <a:lnTo>
                    <a:pt x="1099" y="433"/>
                  </a:lnTo>
                  <a:lnTo>
                    <a:pt x="1101" y="434"/>
                  </a:lnTo>
                  <a:lnTo>
                    <a:pt x="1077" y="426"/>
                  </a:lnTo>
                  <a:lnTo>
                    <a:pt x="1053" y="418"/>
                  </a:lnTo>
                  <a:cubicBezTo>
                    <a:pt x="1053" y="417"/>
                    <a:pt x="1052" y="417"/>
                    <a:pt x="1051" y="417"/>
                  </a:cubicBezTo>
                  <a:lnTo>
                    <a:pt x="1027" y="405"/>
                  </a:lnTo>
                  <a:lnTo>
                    <a:pt x="1030" y="406"/>
                  </a:lnTo>
                  <a:lnTo>
                    <a:pt x="1001" y="398"/>
                  </a:lnTo>
                  <a:lnTo>
                    <a:pt x="977" y="390"/>
                  </a:lnTo>
                  <a:cubicBezTo>
                    <a:pt x="977" y="389"/>
                    <a:pt x="976" y="389"/>
                    <a:pt x="975" y="389"/>
                  </a:cubicBezTo>
                  <a:lnTo>
                    <a:pt x="951" y="377"/>
                  </a:lnTo>
                  <a:lnTo>
                    <a:pt x="953" y="378"/>
                  </a:lnTo>
                  <a:lnTo>
                    <a:pt x="929" y="370"/>
                  </a:lnTo>
                  <a:cubicBezTo>
                    <a:pt x="929" y="369"/>
                    <a:pt x="928" y="369"/>
                    <a:pt x="927" y="369"/>
                  </a:cubicBezTo>
                  <a:lnTo>
                    <a:pt x="903" y="357"/>
                  </a:lnTo>
                  <a:lnTo>
                    <a:pt x="905" y="358"/>
                  </a:lnTo>
                  <a:lnTo>
                    <a:pt x="882" y="350"/>
                  </a:lnTo>
                  <a:lnTo>
                    <a:pt x="854" y="342"/>
                  </a:lnTo>
                  <a:cubicBezTo>
                    <a:pt x="853" y="342"/>
                    <a:pt x="852" y="341"/>
                    <a:pt x="851" y="341"/>
                  </a:cubicBezTo>
                  <a:lnTo>
                    <a:pt x="827" y="329"/>
                  </a:lnTo>
                  <a:lnTo>
                    <a:pt x="829" y="330"/>
                  </a:lnTo>
                  <a:lnTo>
                    <a:pt x="805" y="322"/>
                  </a:lnTo>
                  <a:lnTo>
                    <a:pt x="781" y="314"/>
                  </a:lnTo>
                  <a:cubicBezTo>
                    <a:pt x="781" y="313"/>
                    <a:pt x="780" y="313"/>
                    <a:pt x="779" y="313"/>
                  </a:cubicBezTo>
                  <a:lnTo>
                    <a:pt x="755" y="301"/>
                  </a:lnTo>
                  <a:lnTo>
                    <a:pt x="758" y="302"/>
                  </a:lnTo>
                  <a:lnTo>
                    <a:pt x="729" y="294"/>
                  </a:lnTo>
                  <a:lnTo>
                    <a:pt x="705" y="286"/>
                  </a:lnTo>
                  <a:cubicBezTo>
                    <a:pt x="705" y="285"/>
                    <a:pt x="704" y="285"/>
                    <a:pt x="703" y="285"/>
                  </a:cubicBezTo>
                  <a:lnTo>
                    <a:pt x="679" y="273"/>
                  </a:lnTo>
                  <a:lnTo>
                    <a:pt x="681" y="274"/>
                  </a:lnTo>
                  <a:lnTo>
                    <a:pt x="657" y="266"/>
                  </a:lnTo>
                  <a:lnTo>
                    <a:pt x="633" y="258"/>
                  </a:lnTo>
                  <a:lnTo>
                    <a:pt x="608" y="249"/>
                  </a:lnTo>
                  <a:lnTo>
                    <a:pt x="581" y="238"/>
                  </a:lnTo>
                  <a:lnTo>
                    <a:pt x="557" y="230"/>
                  </a:lnTo>
                  <a:lnTo>
                    <a:pt x="533" y="222"/>
                  </a:lnTo>
                  <a:cubicBezTo>
                    <a:pt x="533" y="221"/>
                    <a:pt x="532" y="221"/>
                    <a:pt x="531" y="221"/>
                  </a:cubicBezTo>
                  <a:lnTo>
                    <a:pt x="507" y="209"/>
                  </a:lnTo>
                  <a:lnTo>
                    <a:pt x="509" y="210"/>
                  </a:lnTo>
                  <a:lnTo>
                    <a:pt x="486" y="202"/>
                  </a:lnTo>
                  <a:lnTo>
                    <a:pt x="457" y="194"/>
                  </a:lnTo>
                  <a:lnTo>
                    <a:pt x="433" y="186"/>
                  </a:lnTo>
                  <a:cubicBezTo>
                    <a:pt x="433" y="185"/>
                    <a:pt x="432" y="185"/>
                    <a:pt x="431" y="185"/>
                  </a:cubicBezTo>
                  <a:lnTo>
                    <a:pt x="407" y="173"/>
                  </a:lnTo>
                  <a:lnTo>
                    <a:pt x="409" y="174"/>
                  </a:lnTo>
                  <a:lnTo>
                    <a:pt x="385" y="166"/>
                  </a:lnTo>
                  <a:lnTo>
                    <a:pt x="360" y="157"/>
                  </a:lnTo>
                  <a:lnTo>
                    <a:pt x="333" y="146"/>
                  </a:lnTo>
                  <a:lnTo>
                    <a:pt x="309" y="138"/>
                  </a:lnTo>
                  <a:lnTo>
                    <a:pt x="285" y="130"/>
                  </a:lnTo>
                  <a:lnTo>
                    <a:pt x="261" y="122"/>
                  </a:lnTo>
                  <a:lnTo>
                    <a:pt x="237" y="114"/>
                  </a:lnTo>
                  <a:cubicBezTo>
                    <a:pt x="237" y="113"/>
                    <a:pt x="236" y="113"/>
                    <a:pt x="235" y="113"/>
                  </a:cubicBezTo>
                  <a:lnTo>
                    <a:pt x="211" y="101"/>
                  </a:lnTo>
                  <a:lnTo>
                    <a:pt x="214" y="102"/>
                  </a:lnTo>
                  <a:lnTo>
                    <a:pt x="185" y="94"/>
                  </a:lnTo>
                  <a:lnTo>
                    <a:pt x="161" y="86"/>
                  </a:lnTo>
                  <a:lnTo>
                    <a:pt x="137" y="78"/>
                  </a:lnTo>
                  <a:cubicBezTo>
                    <a:pt x="137" y="77"/>
                    <a:pt x="136" y="77"/>
                    <a:pt x="135" y="77"/>
                  </a:cubicBezTo>
                  <a:lnTo>
                    <a:pt x="111" y="65"/>
                  </a:lnTo>
                  <a:lnTo>
                    <a:pt x="113" y="66"/>
                  </a:lnTo>
                  <a:lnTo>
                    <a:pt x="90" y="58"/>
                  </a:lnTo>
                  <a:lnTo>
                    <a:pt x="61" y="50"/>
                  </a:lnTo>
                  <a:lnTo>
                    <a:pt x="37" y="42"/>
                  </a:ln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09" name="Freeform 29"/>
            <p:cNvSpPr>
              <a:spLocks/>
            </p:cNvSpPr>
            <p:nvPr/>
          </p:nvSpPr>
          <p:spPr bwMode="auto">
            <a:xfrm>
              <a:off x="8031163" y="3081338"/>
              <a:ext cx="474663" cy="203200"/>
            </a:xfrm>
            <a:custGeom>
              <a:avLst/>
              <a:gdLst>
                <a:gd name="T0" fmla="*/ 2147483647 w 1249"/>
                <a:gd name="T1" fmla="*/ 2147483647 h 533"/>
                <a:gd name="T2" fmla="*/ 2147483647 w 1249"/>
                <a:gd name="T3" fmla="*/ 2147483647 h 533"/>
                <a:gd name="T4" fmla="*/ 2147483647 w 1249"/>
                <a:gd name="T5" fmla="*/ 2147483647 h 533"/>
                <a:gd name="T6" fmla="*/ 2147483647 w 1249"/>
                <a:gd name="T7" fmla="*/ 2147483647 h 533"/>
                <a:gd name="T8" fmla="*/ 2147483647 w 1249"/>
                <a:gd name="T9" fmla="*/ 2147483647 h 533"/>
                <a:gd name="T10" fmla="*/ 2147483647 w 1249"/>
                <a:gd name="T11" fmla="*/ 2147483647 h 533"/>
                <a:gd name="T12" fmla="*/ 2147483647 w 1249"/>
                <a:gd name="T13" fmla="*/ 2147483647 h 533"/>
                <a:gd name="T14" fmla="*/ 2147483647 w 1249"/>
                <a:gd name="T15" fmla="*/ 2147483647 h 533"/>
                <a:gd name="T16" fmla="*/ 2147483647 w 1249"/>
                <a:gd name="T17" fmla="*/ 2147483647 h 533"/>
                <a:gd name="T18" fmla="*/ 2147483647 w 1249"/>
                <a:gd name="T19" fmla="*/ 2147483647 h 533"/>
                <a:gd name="T20" fmla="*/ 2147483647 w 1249"/>
                <a:gd name="T21" fmla="*/ 2147483647 h 533"/>
                <a:gd name="T22" fmla="*/ 2147483647 w 1249"/>
                <a:gd name="T23" fmla="*/ 2147483647 h 533"/>
                <a:gd name="T24" fmla="*/ 2147483647 w 1249"/>
                <a:gd name="T25" fmla="*/ 2147483647 h 533"/>
                <a:gd name="T26" fmla="*/ 2147483647 w 1249"/>
                <a:gd name="T27" fmla="*/ 2147483647 h 533"/>
                <a:gd name="T28" fmla="*/ 2147483647 w 1249"/>
                <a:gd name="T29" fmla="*/ 2147483647 h 533"/>
                <a:gd name="T30" fmla="*/ 2147483647 w 1249"/>
                <a:gd name="T31" fmla="*/ 2147483647 h 533"/>
                <a:gd name="T32" fmla="*/ 2147483647 w 1249"/>
                <a:gd name="T33" fmla="*/ 2147483647 h 533"/>
                <a:gd name="T34" fmla="*/ 2147483647 w 1249"/>
                <a:gd name="T35" fmla="*/ 2147483647 h 533"/>
                <a:gd name="T36" fmla="*/ 2147483647 w 1249"/>
                <a:gd name="T37" fmla="*/ 2147483647 h 533"/>
                <a:gd name="T38" fmla="*/ 2147483647 w 1249"/>
                <a:gd name="T39" fmla="*/ 2147483647 h 533"/>
                <a:gd name="T40" fmla="*/ 2147483647 w 1249"/>
                <a:gd name="T41" fmla="*/ 2147483647 h 533"/>
                <a:gd name="T42" fmla="*/ 2147483647 w 1249"/>
                <a:gd name="T43" fmla="*/ 2147483647 h 533"/>
                <a:gd name="T44" fmla="*/ 2147483647 w 1249"/>
                <a:gd name="T45" fmla="*/ 2147483647 h 533"/>
                <a:gd name="T46" fmla="*/ 2147483647 w 1249"/>
                <a:gd name="T47" fmla="*/ 2147483647 h 533"/>
                <a:gd name="T48" fmla="*/ 2147483647 w 1249"/>
                <a:gd name="T49" fmla="*/ 2147483647 h 533"/>
                <a:gd name="T50" fmla="*/ 2147483647 w 1249"/>
                <a:gd name="T51" fmla="*/ 2147483647 h 533"/>
                <a:gd name="T52" fmla="*/ 2147483647 w 1249"/>
                <a:gd name="T53" fmla="*/ 2147483647 h 533"/>
                <a:gd name="T54" fmla="*/ 2147483647 w 1249"/>
                <a:gd name="T55" fmla="*/ 2147483647 h 533"/>
                <a:gd name="T56" fmla="*/ 2147483647 w 1249"/>
                <a:gd name="T57" fmla="*/ 2147483647 h 533"/>
                <a:gd name="T58" fmla="*/ 2147483647 w 1249"/>
                <a:gd name="T59" fmla="*/ 2147483647 h 533"/>
                <a:gd name="T60" fmla="*/ 2147483647 w 1249"/>
                <a:gd name="T61" fmla="*/ 2147483647 h 533"/>
                <a:gd name="T62" fmla="*/ 2147483647 w 1249"/>
                <a:gd name="T63" fmla="*/ 2147483647 h 533"/>
                <a:gd name="T64" fmla="*/ 2147483647 w 1249"/>
                <a:gd name="T65" fmla="*/ 2147483647 h 533"/>
                <a:gd name="T66" fmla="*/ 2147483647 w 1249"/>
                <a:gd name="T67" fmla="*/ 2147483647 h 533"/>
                <a:gd name="T68" fmla="*/ 2147483647 w 1249"/>
                <a:gd name="T69" fmla="*/ 2147483647 h 533"/>
                <a:gd name="T70" fmla="*/ 2147483647 w 1249"/>
                <a:gd name="T71" fmla="*/ 2147483647 h 533"/>
                <a:gd name="T72" fmla="*/ 2147483647 w 1249"/>
                <a:gd name="T73" fmla="*/ 2147483647 h 533"/>
                <a:gd name="T74" fmla="*/ 2147483647 w 1249"/>
                <a:gd name="T75" fmla="*/ 2147483647 h 533"/>
                <a:gd name="T76" fmla="*/ 2147483647 w 1249"/>
                <a:gd name="T77" fmla="*/ 2147483647 h 533"/>
                <a:gd name="T78" fmla="*/ 2147483647 w 1249"/>
                <a:gd name="T79" fmla="*/ 2147483647 h 533"/>
                <a:gd name="T80" fmla="*/ 2147483647 w 1249"/>
                <a:gd name="T81" fmla="*/ 2147483647 h 533"/>
                <a:gd name="T82" fmla="*/ 2147483647 w 1249"/>
                <a:gd name="T83" fmla="*/ 2147483647 h 533"/>
                <a:gd name="T84" fmla="*/ 2147483647 w 1249"/>
                <a:gd name="T85" fmla="*/ 2147483647 h 533"/>
                <a:gd name="T86" fmla="*/ 2147483647 w 1249"/>
                <a:gd name="T87" fmla="*/ 2147483647 h 533"/>
                <a:gd name="T88" fmla="*/ 2147483647 w 1249"/>
                <a:gd name="T89" fmla="*/ 2147483647 h 533"/>
                <a:gd name="T90" fmla="*/ 2147483647 w 1249"/>
                <a:gd name="T91" fmla="*/ 2147483647 h 533"/>
                <a:gd name="T92" fmla="*/ 2147483647 w 1249"/>
                <a:gd name="T93" fmla="*/ 2147483647 h 533"/>
                <a:gd name="T94" fmla="*/ 2147483647 w 1249"/>
                <a:gd name="T95" fmla="*/ 2147483647 h 533"/>
                <a:gd name="T96" fmla="*/ 2147483647 w 1249"/>
                <a:gd name="T97" fmla="*/ 2147483647 h 533"/>
                <a:gd name="T98" fmla="*/ 2147483647 w 1249"/>
                <a:gd name="T99" fmla="*/ 2147483647 h 533"/>
                <a:gd name="T100" fmla="*/ 2147483647 w 1249"/>
                <a:gd name="T101" fmla="*/ 2147483647 h 533"/>
                <a:gd name="T102" fmla="*/ 2147483647 w 1249"/>
                <a:gd name="T103" fmla="*/ 2147483647 h 533"/>
                <a:gd name="T104" fmla="*/ 2147483647 w 1249"/>
                <a:gd name="T105" fmla="*/ 2147483647 h 533"/>
                <a:gd name="T106" fmla="*/ 2147483647 w 1249"/>
                <a:gd name="T107" fmla="*/ 2147483647 h 533"/>
                <a:gd name="T108" fmla="*/ 2147483647 w 1249"/>
                <a:gd name="T109" fmla="*/ 2147483647 h 533"/>
                <a:gd name="T110" fmla="*/ 2147483647 w 1249"/>
                <a:gd name="T111" fmla="*/ 2147483647 h 533"/>
                <a:gd name="T112" fmla="*/ 2147483647 w 1249"/>
                <a:gd name="T113" fmla="*/ 2147483647 h 533"/>
                <a:gd name="T114" fmla="*/ 2147483647 w 1249"/>
                <a:gd name="T115" fmla="*/ 2147483647 h 533"/>
                <a:gd name="T116" fmla="*/ 2147483647 w 1249"/>
                <a:gd name="T117" fmla="*/ 2147483647 h 53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49"/>
                <a:gd name="T178" fmla="*/ 0 h 533"/>
                <a:gd name="T179" fmla="*/ 1249 w 1249"/>
                <a:gd name="T180" fmla="*/ 533 h 533"/>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49" h="533">
                  <a:moveTo>
                    <a:pt x="24" y="3"/>
                  </a:moveTo>
                  <a:lnTo>
                    <a:pt x="48" y="11"/>
                  </a:lnTo>
                  <a:lnTo>
                    <a:pt x="75" y="19"/>
                  </a:lnTo>
                  <a:cubicBezTo>
                    <a:pt x="76" y="19"/>
                    <a:pt x="77" y="20"/>
                    <a:pt x="78" y="20"/>
                  </a:cubicBezTo>
                  <a:lnTo>
                    <a:pt x="102" y="32"/>
                  </a:lnTo>
                  <a:lnTo>
                    <a:pt x="100" y="31"/>
                  </a:lnTo>
                  <a:lnTo>
                    <a:pt x="124" y="39"/>
                  </a:lnTo>
                  <a:cubicBezTo>
                    <a:pt x="124" y="40"/>
                    <a:pt x="125" y="40"/>
                    <a:pt x="126" y="40"/>
                  </a:cubicBezTo>
                  <a:lnTo>
                    <a:pt x="150" y="52"/>
                  </a:lnTo>
                  <a:lnTo>
                    <a:pt x="148" y="51"/>
                  </a:lnTo>
                  <a:lnTo>
                    <a:pt x="172" y="59"/>
                  </a:lnTo>
                  <a:cubicBezTo>
                    <a:pt x="172" y="60"/>
                    <a:pt x="173" y="60"/>
                    <a:pt x="174" y="60"/>
                  </a:cubicBezTo>
                  <a:lnTo>
                    <a:pt x="198" y="72"/>
                  </a:lnTo>
                  <a:lnTo>
                    <a:pt x="195" y="71"/>
                  </a:lnTo>
                  <a:lnTo>
                    <a:pt x="223" y="79"/>
                  </a:lnTo>
                  <a:cubicBezTo>
                    <a:pt x="224" y="79"/>
                    <a:pt x="225" y="80"/>
                    <a:pt x="226" y="80"/>
                  </a:cubicBezTo>
                  <a:lnTo>
                    <a:pt x="250" y="92"/>
                  </a:lnTo>
                  <a:lnTo>
                    <a:pt x="248" y="91"/>
                  </a:lnTo>
                  <a:lnTo>
                    <a:pt x="272" y="99"/>
                  </a:lnTo>
                  <a:lnTo>
                    <a:pt x="296" y="107"/>
                  </a:lnTo>
                  <a:cubicBezTo>
                    <a:pt x="296" y="108"/>
                    <a:pt x="297" y="108"/>
                    <a:pt x="298" y="108"/>
                  </a:cubicBezTo>
                  <a:lnTo>
                    <a:pt x="322" y="120"/>
                  </a:lnTo>
                  <a:lnTo>
                    <a:pt x="319" y="119"/>
                  </a:lnTo>
                  <a:lnTo>
                    <a:pt x="347" y="127"/>
                  </a:lnTo>
                  <a:cubicBezTo>
                    <a:pt x="348" y="127"/>
                    <a:pt x="349" y="128"/>
                    <a:pt x="350" y="128"/>
                  </a:cubicBezTo>
                  <a:lnTo>
                    <a:pt x="374" y="140"/>
                  </a:lnTo>
                  <a:lnTo>
                    <a:pt x="372" y="139"/>
                  </a:lnTo>
                  <a:lnTo>
                    <a:pt x="396" y="147"/>
                  </a:lnTo>
                  <a:cubicBezTo>
                    <a:pt x="396" y="148"/>
                    <a:pt x="397" y="148"/>
                    <a:pt x="398" y="148"/>
                  </a:cubicBezTo>
                  <a:lnTo>
                    <a:pt x="422" y="160"/>
                  </a:lnTo>
                  <a:lnTo>
                    <a:pt x="420" y="159"/>
                  </a:lnTo>
                  <a:lnTo>
                    <a:pt x="444" y="167"/>
                  </a:lnTo>
                  <a:cubicBezTo>
                    <a:pt x="444" y="168"/>
                    <a:pt x="445" y="168"/>
                    <a:pt x="446" y="168"/>
                  </a:cubicBezTo>
                  <a:lnTo>
                    <a:pt x="470" y="180"/>
                  </a:lnTo>
                  <a:lnTo>
                    <a:pt x="467" y="179"/>
                  </a:lnTo>
                  <a:lnTo>
                    <a:pt x="495" y="187"/>
                  </a:lnTo>
                  <a:cubicBezTo>
                    <a:pt x="496" y="187"/>
                    <a:pt x="497" y="188"/>
                    <a:pt x="498" y="188"/>
                  </a:cubicBezTo>
                  <a:lnTo>
                    <a:pt x="522" y="200"/>
                  </a:lnTo>
                  <a:lnTo>
                    <a:pt x="520" y="199"/>
                  </a:lnTo>
                  <a:lnTo>
                    <a:pt x="544" y="207"/>
                  </a:lnTo>
                  <a:cubicBezTo>
                    <a:pt x="544" y="208"/>
                    <a:pt x="545" y="208"/>
                    <a:pt x="546" y="208"/>
                  </a:cubicBezTo>
                  <a:lnTo>
                    <a:pt x="570" y="220"/>
                  </a:lnTo>
                  <a:lnTo>
                    <a:pt x="594" y="232"/>
                  </a:lnTo>
                  <a:lnTo>
                    <a:pt x="591" y="231"/>
                  </a:lnTo>
                  <a:lnTo>
                    <a:pt x="619" y="239"/>
                  </a:lnTo>
                  <a:cubicBezTo>
                    <a:pt x="620" y="239"/>
                    <a:pt x="621" y="240"/>
                    <a:pt x="622" y="240"/>
                  </a:cubicBezTo>
                  <a:lnTo>
                    <a:pt x="646" y="252"/>
                  </a:lnTo>
                  <a:lnTo>
                    <a:pt x="644" y="251"/>
                  </a:lnTo>
                  <a:lnTo>
                    <a:pt x="668" y="259"/>
                  </a:lnTo>
                  <a:cubicBezTo>
                    <a:pt x="668" y="260"/>
                    <a:pt x="669" y="260"/>
                    <a:pt x="670" y="260"/>
                  </a:cubicBezTo>
                  <a:lnTo>
                    <a:pt x="694" y="272"/>
                  </a:lnTo>
                  <a:lnTo>
                    <a:pt x="692" y="271"/>
                  </a:lnTo>
                  <a:lnTo>
                    <a:pt x="716" y="279"/>
                  </a:lnTo>
                  <a:lnTo>
                    <a:pt x="745" y="292"/>
                  </a:lnTo>
                  <a:lnTo>
                    <a:pt x="768" y="299"/>
                  </a:lnTo>
                  <a:cubicBezTo>
                    <a:pt x="768" y="300"/>
                    <a:pt x="769" y="300"/>
                    <a:pt x="770" y="300"/>
                  </a:cubicBezTo>
                  <a:lnTo>
                    <a:pt x="794" y="312"/>
                  </a:lnTo>
                  <a:lnTo>
                    <a:pt x="818" y="324"/>
                  </a:lnTo>
                  <a:lnTo>
                    <a:pt x="816" y="323"/>
                  </a:lnTo>
                  <a:lnTo>
                    <a:pt x="840" y="331"/>
                  </a:lnTo>
                  <a:cubicBezTo>
                    <a:pt x="840" y="332"/>
                    <a:pt x="841" y="332"/>
                    <a:pt x="842" y="332"/>
                  </a:cubicBezTo>
                  <a:lnTo>
                    <a:pt x="866" y="344"/>
                  </a:lnTo>
                  <a:lnTo>
                    <a:pt x="863" y="343"/>
                  </a:lnTo>
                  <a:lnTo>
                    <a:pt x="891" y="351"/>
                  </a:lnTo>
                  <a:cubicBezTo>
                    <a:pt x="892" y="351"/>
                    <a:pt x="893" y="352"/>
                    <a:pt x="894" y="352"/>
                  </a:cubicBezTo>
                  <a:lnTo>
                    <a:pt x="918" y="364"/>
                  </a:lnTo>
                  <a:lnTo>
                    <a:pt x="942" y="376"/>
                  </a:lnTo>
                  <a:lnTo>
                    <a:pt x="940" y="375"/>
                  </a:lnTo>
                  <a:lnTo>
                    <a:pt x="964" y="383"/>
                  </a:lnTo>
                  <a:cubicBezTo>
                    <a:pt x="964" y="384"/>
                    <a:pt x="965" y="384"/>
                    <a:pt x="966" y="384"/>
                  </a:cubicBezTo>
                  <a:lnTo>
                    <a:pt x="990" y="396"/>
                  </a:lnTo>
                  <a:lnTo>
                    <a:pt x="987" y="395"/>
                  </a:lnTo>
                  <a:lnTo>
                    <a:pt x="1015" y="403"/>
                  </a:lnTo>
                  <a:cubicBezTo>
                    <a:pt x="1016" y="403"/>
                    <a:pt x="1017" y="404"/>
                    <a:pt x="1018" y="404"/>
                  </a:cubicBezTo>
                  <a:lnTo>
                    <a:pt x="1042" y="416"/>
                  </a:lnTo>
                  <a:lnTo>
                    <a:pt x="1066" y="428"/>
                  </a:lnTo>
                  <a:lnTo>
                    <a:pt x="1064" y="427"/>
                  </a:lnTo>
                  <a:lnTo>
                    <a:pt x="1088" y="435"/>
                  </a:lnTo>
                  <a:cubicBezTo>
                    <a:pt x="1088" y="436"/>
                    <a:pt x="1089" y="436"/>
                    <a:pt x="1090" y="436"/>
                  </a:cubicBezTo>
                  <a:lnTo>
                    <a:pt x="1114" y="448"/>
                  </a:lnTo>
                  <a:lnTo>
                    <a:pt x="1112" y="447"/>
                  </a:lnTo>
                  <a:lnTo>
                    <a:pt x="1136" y="455"/>
                  </a:lnTo>
                  <a:lnTo>
                    <a:pt x="1165" y="468"/>
                  </a:lnTo>
                  <a:lnTo>
                    <a:pt x="1190" y="480"/>
                  </a:lnTo>
                  <a:lnTo>
                    <a:pt x="1188" y="479"/>
                  </a:lnTo>
                  <a:lnTo>
                    <a:pt x="1212" y="487"/>
                  </a:lnTo>
                  <a:cubicBezTo>
                    <a:pt x="1212" y="488"/>
                    <a:pt x="1213" y="488"/>
                    <a:pt x="1214" y="488"/>
                  </a:cubicBezTo>
                  <a:lnTo>
                    <a:pt x="1238" y="500"/>
                  </a:lnTo>
                  <a:cubicBezTo>
                    <a:pt x="1246" y="504"/>
                    <a:pt x="1249" y="514"/>
                    <a:pt x="1245" y="522"/>
                  </a:cubicBezTo>
                  <a:cubicBezTo>
                    <a:pt x="1241" y="530"/>
                    <a:pt x="1231" y="533"/>
                    <a:pt x="1223" y="529"/>
                  </a:cubicBezTo>
                  <a:lnTo>
                    <a:pt x="1199" y="517"/>
                  </a:lnTo>
                  <a:lnTo>
                    <a:pt x="1201" y="518"/>
                  </a:lnTo>
                  <a:lnTo>
                    <a:pt x="1177" y="510"/>
                  </a:lnTo>
                  <a:cubicBezTo>
                    <a:pt x="1177" y="509"/>
                    <a:pt x="1176" y="509"/>
                    <a:pt x="1175" y="509"/>
                  </a:cubicBezTo>
                  <a:lnTo>
                    <a:pt x="1152" y="497"/>
                  </a:lnTo>
                  <a:lnTo>
                    <a:pt x="1125" y="486"/>
                  </a:lnTo>
                  <a:lnTo>
                    <a:pt x="1101" y="478"/>
                  </a:lnTo>
                  <a:cubicBezTo>
                    <a:pt x="1101" y="477"/>
                    <a:pt x="1100" y="477"/>
                    <a:pt x="1099" y="477"/>
                  </a:cubicBezTo>
                  <a:lnTo>
                    <a:pt x="1075" y="465"/>
                  </a:lnTo>
                  <a:lnTo>
                    <a:pt x="1077" y="466"/>
                  </a:lnTo>
                  <a:lnTo>
                    <a:pt x="1053" y="458"/>
                  </a:lnTo>
                  <a:cubicBezTo>
                    <a:pt x="1053" y="457"/>
                    <a:pt x="1052" y="457"/>
                    <a:pt x="1051" y="457"/>
                  </a:cubicBezTo>
                  <a:lnTo>
                    <a:pt x="1027" y="445"/>
                  </a:lnTo>
                  <a:lnTo>
                    <a:pt x="1003" y="433"/>
                  </a:lnTo>
                  <a:lnTo>
                    <a:pt x="1006" y="434"/>
                  </a:lnTo>
                  <a:lnTo>
                    <a:pt x="978" y="426"/>
                  </a:lnTo>
                  <a:cubicBezTo>
                    <a:pt x="977" y="426"/>
                    <a:pt x="976" y="425"/>
                    <a:pt x="975" y="425"/>
                  </a:cubicBezTo>
                  <a:lnTo>
                    <a:pt x="951" y="413"/>
                  </a:lnTo>
                  <a:lnTo>
                    <a:pt x="953" y="414"/>
                  </a:lnTo>
                  <a:lnTo>
                    <a:pt x="929" y="406"/>
                  </a:lnTo>
                  <a:cubicBezTo>
                    <a:pt x="929" y="405"/>
                    <a:pt x="928" y="405"/>
                    <a:pt x="927" y="405"/>
                  </a:cubicBezTo>
                  <a:lnTo>
                    <a:pt x="903" y="393"/>
                  </a:lnTo>
                  <a:lnTo>
                    <a:pt x="879" y="381"/>
                  </a:lnTo>
                  <a:lnTo>
                    <a:pt x="882" y="382"/>
                  </a:lnTo>
                  <a:lnTo>
                    <a:pt x="854" y="374"/>
                  </a:lnTo>
                  <a:cubicBezTo>
                    <a:pt x="853" y="374"/>
                    <a:pt x="852" y="373"/>
                    <a:pt x="851" y="373"/>
                  </a:cubicBezTo>
                  <a:lnTo>
                    <a:pt x="827" y="361"/>
                  </a:lnTo>
                  <a:lnTo>
                    <a:pt x="829" y="362"/>
                  </a:lnTo>
                  <a:lnTo>
                    <a:pt x="805" y="354"/>
                  </a:lnTo>
                  <a:cubicBezTo>
                    <a:pt x="805" y="353"/>
                    <a:pt x="804" y="353"/>
                    <a:pt x="803" y="353"/>
                  </a:cubicBezTo>
                  <a:lnTo>
                    <a:pt x="779" y="341"/>
                  </a:lnTo>
                  <a:lnTo>
                    <a:pt x="755" y="329"/>
                  </a:lnTo>
                  <a:lnTo>
                    <a:pt x="757" y="330"/>
                  </a:lnTo>
                  <a:lnTo>
                    <a:pt x="732" y="321"/>
                  </a:lnTo>
                  <a:lnTo>
                    <a:pt x="705" y="310"/>
                  </a:lnTo>
                  <a:lnTo>
                    <a:pt x="681" y="302"/>
                  </a:lnTo>
                  <a:cubicBezTo>
                    <a:pt x="681" y="301"/>
                    <a:pt x="680" y="301"/>
                    <a:pt x="679" y="301"/>
                  </a:cubicBezTo>
                  <a:lnTo>
                    <a:pt x="655" y="289"/>
                  </a:lnTo>
                  <a:lnTo>
                    <a:pt x="657" y="290"/>
                  </a:lnTo>
                  <a:lnTo>
                    <a:pt x="633" y="282"/>
                  </a:lnTo>
                  <a:cubicBezTo>
                    <a:pt x="633" y="281"/>
                    <a:pt x="632" y="281"/>
                    <a:pt x="631" y="281"/>
                  </a:cubicBezTo>
                  <a:lnTo>
                    <a:pt x="607" y="269"/>
                  </a:lnTo>
                  <a:lnTo>
                    <a:pt x="610" y="270"/>
                  </a:lnTo>
                  <a:lnTo>
                    <a:pt x="582" y="262"/>
                  </a:lnTo>
                  <a:cubicBezTo>
                    <a:pt x="581" y="262"/>
                    <a:pt x="580" y="261"/>
                    <a:pt x="579" y="261"/>
                  </a:cubicBezTo>
                  <a:lnTo>
                    <a:pt x="555" y="249"/>
                  </a:lnTo>
                  <a:lnTo>
                    <a:pt x="531" y="237"/>
                  </a:lnTo>
                  <a:lnTo>
                    <a:pt x="533" y="238"/>
                  </a:lnTo>
                  <a:lnTo>
                    <a:pt x="509" y="230"/>
                  </a:lnTo>
                  <a:cubicBezTo>
                    <a:pt x="509" y="229"/>
                    <a:pt x="508" y="229"/>
                    <a:pt x="507" y="229"/>
                  </a:cubicBezTo>
                  <a:lnTo>
                    <a:pt x="483" y="217"/>
                  </a:lnTo>
                  <a:lnTo>
                    <a:pt x="486" y="218"/>
                  </a:lnTo>
                  <a:lnTo>
                    <a:pt x="458" y="210"/>
                  </a:lnTo>
                  <a:cubicBezTo>
                    <a:pt x="457" y="210"/>
                    <a:pt x="456" y="209"/>
                    <a:pt x="455" y="209"/>
                  </a:cubicBezTo>
                  <a:lnTo>
                    <a:pt x="431" y="197"/>
                  </a:lnTo>
                  <a:lnTo>
                    <a:pt x="433" y="198"/>
                  </a:lnTo>
                  <a:lnTo>
                    <a:pt x="409" y="190"/>
                  </a:lnTo>
                  <a:cubicBezTo>
                    <a:pt x="409" y="189"/>
                    <a:pt x="408" y="189"/>
                    <a:pt x="407" y="189"/>
                  </a:cubicBezTo>
                  <a:lnTo>
                    <a:pt x="383" y="177"/>
                  </a:lnTo>
                  <a:lnTo>
                    <a:pt x="385" y="178"/>
                  </a:lnTo>
                  <a:lnTo>
                    <a:pt x="361" y="170"/>
                  </a:lnTo>
                  <a:cubicBezTo>
                    <a:pt x="361" y="169"/>
                    <a:pt x="360" y="169"/>
                    <a:pt x="359" y="169"/>
                  </a:cubicBezTo>
                  <a:lnTo>
                    <a:pt x="335" y="157"/>
                  </a:lnTo>
                  <a:lnTo>
                    <a:pt x="338" y="158"/>
                  </a:lnTo>
                  <a:lnTo>
                    <a:pt x="310" y="150"/>
                  </a:lnTo>
                  <a:cubicBezTo>
                    <a:pt x="309" y="150"/>
                    <a:pt x="308" y="149"/>
                    <a:pt x="307" y="149"/>
                  </a:cubicBezTo>
                  <a:lnTo>
                    <a:pt x="283" y="137"/>
                  </a:lnTo>
                  <a:lnTo>
                    <a:pt x="285" y="138"/>
                  </a:lnTo>
                  <a:lnTo>
                    <a:pt x="261" y="130"/>
                  </a:lnTo>
                  <a:lnTo>
                    <a:pt x="237" y="122"/>
                  </a:lnTo>
                  <a:cubicBezTo>
                    <a:pt x="237" y="121"/>
                    <a:pt x="236" y="121"/>
                    <a:pt x="235" y="121"/>
                  </a:cubicBezTo>
                  <a:lnTo>
                    <a:pt x="211" y="109"/>
                  </a:lnTo>
                  <a:lnTo>
                    <a:pt x="214" y="110"/>
                  </a:lnTo>
                  <a:lnTo>
                    <a:pt x="186" y="102"/>
                  </a:lnTo>
                  <a:cubicBezTo>
                    <a:pt x="185" y="102"/>
                    <a:pt x="184" y="101"/>
                    <a:pt x="183" y="101"/>
                  </a:cubicBezTo>
                  <a:lnTo>
                    <a:pt x="159" y="89"/>
                  </a:lnTo>
                  <a:lnTo>
                    <a:pt x="161" y="90"/>
                  </a:lnTo>
                  <a:lnTo>
                    <a:pt x="137" y="82"/>
                  </a:lnTo>
                  <a:cubicBezTo>
                    <a:pt x="137" y="81"/>
                    <a:pt x="136" y="81"/>
                    <a:pt x="135" y="81"/>
                  </a:cubicBezTo>
                  <a:lnTo>
                    <a:pt x="111" y="69"/>
                  </a:lnTo>
                  <a:lnTo>
                    <a:pt x="113" y="70"/>
                  </a:lnTo>
                  <a:lnTo>
                    <a:pt x="89" y="62"/>
                  </a:lnTo>
                  <a:cubicBezTo>
                    <a:pt x="89" y="61"/>
                    <a:pt x="88" y="61"/>
                    <a:pt x="87" y="61"/>
                  </a:cubicBezTo>
                  <a:lnTo>
                    <a:pt x="63" y="49"/>
                  </a:lnTo>
                  <a:lnTo>
                    <a:pt x="66" y="50"/>
                  </a:lnTo>
                  <a:lnTo>
                    <a:pt x="37" y="42"/>
                  </a:lnTo>
                  <a:lnTo>
                    <a:pt x="13" y="34"/>
                  </a:lnTo>
                  <a:cubicBezTo>
                    <a:pt x="5" y="31"/>
                    <a:pt x="0" y="22"/>
                    <a:pt x="3" y="13"/>
                  </a:cubicBezTo>
                  <a:cubicBezTo>
                    <a:pt x="6" y="5"/>
                    <a:pt x="15" y="0"/>
                    <a:pt x="24" y="3"/>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sp>
          <p:nvSpPr>
            <p:cNvPr id="63510" name="Freeform 30"/>
            <p:cNvSpPr>
              <a:spLocks/>
            </p:cNvSpPr>
            <p:nvPr/>
          </p:nvSpPr>
          <p:spPr bwMode="auto">
            <a:xfrm>
              <a:off x="8491538" y="3270251"/>
              <a:ext cx="119063" cy="60325"/>
            </a:xfrm>
            <a:custGeom>
              <a:avLst/>
              <a:gdLst>
                <a:gd name="T0" fmla="*/ 2147483647 w 309"/>
                <a:gd name="T1" fmla="*/ 2147483647 h 157"/>
                <a:gd name="T2" fmla="*/ 2147483647 w 309"/>
                <a:gd name="T3" fmla="*/ 2147483647 h 157"/>
                <a:gd name="T4" fmla="*/ 2147483647 w 309"/>
                <a:gd name="T5" fmla="*/ 2147483647 h 157"/>
                <a:gd name="T6" fmla="*/ 2147483647 w 309"/>
                <a:gd name="T7" fmla="*/ 2147483647 h 157"/>
                <a:gd name="T8" fmla="*/ 2147483647 w 309"/>
                <a:gd name="T9" fmla="*/ 2147483647 h 157"/>
                <a:gd name="T10" fmla="*/ 2147483647 w 309"/>
                <a:gd name="T11" fmla="*/ 2147483647 h 157"/>
                <a:gd name="T12" fmla="*/ 2147483647 w 309"/>
                <a:gd name="T13" fmla="*/ 2147483647 h 157"/>
                <a:gd name="T14" fmla="*/ 2147483647 w 309"/>
                <a:gd name="T15" fmla="*/ 2147483647 h 157"/>
                <a:gd name="T16" fmla="*/ 2147483647 w 309"/>
                <a:gd name="T17" fmla="*/ 2147483647 h 157"/>
                <a:gd name="T18" fmla="*/ 2147483647 w 309"/>
                <a:gd name="T19" fmla="*/ 2147483647 h 157"/>
                <a:gd name="T20" fmla="*/ 2147483647 w 309"/>
                <a:gd name="T21" fmla="*/ 2147483647 h 157"/>
                <a:gd name="T22" fmla="*/ 2147483647 w 309"/>
                <a:gd name="T23" fmla="*/ 2147483647 h 157"/>
                <a:gd name="T24" fmla="*/ 2147483647 w 309"/>
                <a:gd name="T25" fmla="*/ 2147483647 h 157"/>
                <a:gd name="T26" fmla="*/ 2147483647 w 309"/>
                <a:gd name="T27" fmla="*/ 2147483647 h 157"/>
                <a:gd name="T28" fmla="*/ 2147483647 w 309"/>
                <a:gd name="T29" fmla="*/ 2147483647 h 157"/>
                <a:gd name="T30" fmla="*/ 2147483647 w 309"/>
                <a:gd name="T31" fmla="*/ 2147483647 h 157"/>
                <a:gd name="T32" fmla="*/ 2147483647 w 309"/>
                <a:gd name="T33" fmla="*/ 2147483647 h 157"/>
                <a:gd name="T34" fmla="*/ 2147483647 w 309"/>
                <a:gd name="T35" fmla="*/ 2147483647 h 157"/>
                <a:gd name="T36" fmla="*/ 2147483647 w 309"/>
                <a:gd name="T37" fmla="*/ 2147483647 h 157"/>
                <a:gd name="T38" fmla="*/ 2147483647 w 309"/>
                <a:gd name="T39" fmla="*/ 2147483647 h 157"/>
                <a:gd name="T40" fmla="*/ 2147483647 w 309"/>
                <a:gd name="T41" fmla="*/ 2147483647 h 157"/>
                <a:gd name="T42" fmla="*/ 2147483647 w 309"/>
                <a:gd name="T43" fmla="*/ 2147483647 h 157"/>
                <a:gd name="T44" fmla="*/ 2147483647 w 309"/>
                <a:gd name="T45" fmla="*/ 2147483647 h 157"/>
                <a:gd name="T46" fmla="*/ 2147483647 w 309"/>
                <a:gd name="T47" fmla="*/ 2147483647 h 157"/>
                <a:gd name="T48" fmla="*/ 2147483647 w 309"/>
                <a:gd name="T49" fmla="*/ 2147483647 h 157"/>
                <a:gd name="T50" fmla="*/ 2147483647 w 309"/>
                <a:gd name="T51" fmla="*/ 2147483647 h 157"/>
                <a:gd name="T52" fmla="*/ 2147483647 w 309"/>
                <a:gd name="T53" fmla="*/ 2147483647 h 157"/>
                <a:gd name="T54" fmla="*/ 2147483647 w 309"/>
                <a:gd name="T55" fmla="*/ 2147483647 h 157"/>
                <a:gd name="T56" fmla="*/ 2147483647 w 309"/>
                <a:gd name="T57" fmla="*/ 2147483647 h 157"/>
                <a:gd name="T58" fmla="*/ 2147483647 w 309"/>
                <a:gd name="T59" fmla="*/ 2147483647 h 157"/>
                <a:gd name="T60" fmla="*/ 2147483647 w 309"/>
                <a:gd name="T61" fmla="*/ 2147483647 h 157"/>
                <a:gd name="T62" fmla="*/ 2147483647 w 309"/>
                <a:gd name="T63" fmla="*/ 2147483647 h 157"/>
                <a:gd name="T64" fmla="*/ 2147483647 w 309"/>
                <a:gd name="T65" fmla="*/ 2147483647 h 157"/>
                <a:gd name="T66" fmla="*/ 2147483647 w 309"/>
                <a:gd name="T67" fmla="*/ 2147483647 h 157"/>
                <a:gd name="T68" fmla="*/ 2147483647 w 309"/>
                <a:gd name="T69" fmla="*/ 2147483647 h 157"/>
                <a:gd name="T70" fmla="*/ 2147483647 w 309"/>
                <a:gd name="T71" fmla="*/ 2147483647 h 157"/>
                <a:gd name="T72" fmla="*/ 2147483647 w 309"/>
                <a:gd name="T73" fmla="*/ 2147483647 h 15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09"/>
                <a:gd name="T112" fmla="*/ 0 h 157"/>
                <a:gd name="T113" fmla="*/ 309 w 309"/>
                <a:gd name="T114" fmla="*/ 157 h 1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09" h="157">
                  <a:moveTo>
                    <a:pt x="26" y="4"/>
                  </a:moveTo>
                  <a:lnTo>
                    <a:pt x="50" y="16"/>
                  </a:lnTo>
                  <a:lnTo>
                    <a:pt x="47" y="15"/>
                  </a:lnTo>
                  <a:lnTo>
                    <a:pt x="75" y="23"/>
                  </a:lnTo>
                  <a:cubicBezTo>
                    <a:pt x="76" y="23"/>
                    <a:pt x="77" y="24"/>
                    <a:pt x="78" y="24"/>
                  </a:cubicBezTo>
                  <a:lnTo>
                    <a:pt x="102" y="36"/>
                  </a:lnTo>
                  <a:lnTo>
                    <a:pt x="126" y="48"/>
                  </a:lnTo>
                  <a:lnTo>
                    <a:pt x="124" y="47"/>
                  </a:lnTo>
                  <a:lnTo>
                    <a:pt x="148" y="55"/>
                  </a:lnTo>
                  <a:cubicBezTo>
                    <a:pt x="148" y="56"/>
                    <a:pt x="149" y="56"/>
                    <a:pt x="150" y="56"/>
                  </a:cubicBezTo>
                  <a:lnTo>
                    <a:pt x="174" y="68"/>
                  </a:lnTo>
                  <a:lnTo>
                    <a:pt x="198" y="80"/>
                  </a:lnTo>
                  <a:lnTo>
                    <a:pt x="225" y="92"/>
                  </a:lnTo>
                  <a:lnTo>
                    <a:pt x="248" y="99"/>
                  </a:lnTo>
                  <a:cubicBezTo>
                    <a:pt x="248" y="100"/>
                    <a:pt x="249" y="100"/>
                    <a:pt x="250" y="100"/>
                  </a:cubicBezTo>
                  <a:lnTo>
                    <a:pt x="274" y="112"/>
                  </a:lnTo>
                  <a:lnTo>
                    <a:pt x="298" y="124"/>
                  </a:lnTo>
                  <a:cubicBezTo>
                    <a:pt x="306" y="128"/>
                    <a:pt x="309" y="138"/>
                    <a:pt x="305" y="146"/>
                  </a:cubicBezTo>
                  <a:cubicBezTo>
                    <a:pt x="301" y="154"/>
                    <a:pt x="291" y="157"/>
                    <a:pt x="283" y="153"/>
                  </a:cubicBezTo>
                  <a:lnTo>
                    <a:pt x="259" y="141"/>
                  </a:lnTo>
                  <a:lnTo>
                    <a:pt x="235" y="129"/>
                  </a:lnTo>
                  <a:lnTo>
                    <a:pt x="237" y="130"/>
                  </a:lnTo>
                  <a:lnTo>
                    <a:pt x="212" y="121"/>
                  </a:lnTo>
                  <a:lnTo>
                    <a:pt x="183" y="109"/>
                  </a:lnTo>
                  <a:lnTo>
                    <a:pt x="159" y="97"/>
                  </a:lnTo>
                  <a:lnTo>
                    <a:pt x="135" y="85"/>
                  </a:lnTo>
                  <a:lnTo>
                    <a:pt x="137" y="86"/>
                  </a:lnTo>
                  <a:lnTo>
                    <a:pt x="113" y="78"/>
                  </a:lnTo>
                  <a:cubicBezTo>
                    <a:pt x="113" y="77"/>
                    <a:pt x="112" y="77"/>
                    <a:pt x="111" y="77"/>
                  </a:cubicBezTo>
                  <a:lnTo>
                    <a:pt x="87" y="65"/>
                  </a:lnTo>
                  <a:lnTo>
                    <a:pt x="63" y="53"/>
                  </a:lnTo>
                  <a:lnTo>
                    <a:pt x="66" y="54"/>
                  </a:lnTo>
                  <a:lnTo>
                    <a:pt x="38" y="46"/>
                  </a:lnTo>
                  <a:cubicBezTo>
                    <a:pt x="37" y="46"/>
                    <a:pt x="36" y="45"/>
                    <a:pt x="35" y="45"/>
                  </a:cubicBezTo>
                  <a:lnTo>
                    <a:pt x="11" y="33"/>
                  </a:lnTo>
                  <a:cubicBezTo>
                    <a:pt x="3" y="29"/>
                    <a:pt x="0" y="19"/>
                    <a:pt x="4" y="11"/>
                  </a:cubicBezTo>
                  <a:cubicBezTo>
                    <a:pt x="8" y="3"/>
                    <a:pt x="18" y="0"/>
                    <a:pt x="26" y="4"/>
                  </a:cubicBezTo>
                  <a:close/>
                </a:path>
              </a:pathLst>
            </a:custGeom>
            <a:solidFill>
              <a:srgbClr val="FF0000"/>
            </a:solidFill>
            <a:ln w="19050" cap="flat">
              <a:solidFill>
                <a:srgbClr val="FF0000"/>
              </a:solidFill>
              <a:prstDash val="solid"/>
              <a:bevel/>
              <a:headEnd/>
              <a:tailEnd/>
            </a:ln>
          </p:spPr>
          <p:txBody>
            <a:bodyPr/>
            <a:lstStyle/>
            <a:p>
              <a:endParaRPr lang="en-US">
                <a:solidFill>
                  <a:srgbClr val="000000"/>
                </a:solidFill>
              </a:endParaRPr>
            </a:p>
          </p:txBody>
        </p:sp>
      </p:grpSp>
      <p:sp>
        <p:nvSpPr>
          <p:cNvPr id="62" name="Text Box 63"/>
          <p:cNvSpPr txBox="1">
            <a:spLocks noChangeArrowheads="1"/>
          </p:cNvSpPr>
          <p:nvPr/>
        </p:nvSpPr>
        <p:spPr bwMode="auto">
          <a:xfrm>
            <a:off x="5313354" y="484250"/>
            <a:ext cx="3600450" cy="1246188"/>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olidFill>
                  <a:srgbClr val="000000"/>
                </a:solidFill>
              </a:rPr>
              <a:t>The real minimum wage and natural u-rate have similar trends. </a:t>
            </a:r>
          </a:p>
        </p:txBody>
      </p:sp>
      <p:sp>
        <p:nvSpPr>
          <p:cNvPr id="23" name="Text Box 61"/>
          <p:cNvSpPr txBox="1">
            <a:spLocks noChangeArrowheads="1"/>
          </p:cNvSpPr>
          <p:nvPr/>
        </p:nvSpPr>
        <p:spPr bwMode="auto">
          <a:xfrm>
            <a:off x="4811083" y="4871218"/>
            <a:ext cx="252888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minimum wage in current dollars</a:t>
            </a:r>
          </a:p>
        </p:txBody>
      </p:sp>
      <p:sp>
        <p:nvSpPr>
          <p:cNvPr id="24" name="Text Box 62"/>
          <p:cNvSpPr txBox="1">
            <a:spLocks noChangeArrowheads="1"/>
          </p:cNvSpPr>
          <p:nvPr/>
        </p:nvSpPr>
        <p:spPr bwMode="auto">
          <a:xfrm>
            <a:off x="1717354" y="2946785"/>
            <a:ext cx="21097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a:solidFill>
                  <a:srgbClr val="000000"/>
                </a:solidFill>
              </a:rPr>
              <a:t>minimum wage in </a:t>
            </a:r>
            <a:r>
              <a:rPr lang="en-US" sz="2100" i="1" dirty="0" smtClean="0">
                <a:solidFill>
                  <a:srgbClr val="000000"/>
                </a:solidFill>
              </a:rPr>
              <a:t>2012 </a:t>
            </a:r>
            <a:r>
              <a:rPr lang="en-US" sz="2100" i="1" dirty="0">
                <a:solidFill>
                  <a:srgbClr val="000000"/>
                </a:solidFill>
              </a:rPr>
              <a:t>dollars</a:t>
            </a:r>
          </a:p>
        </p:txBody>
      </p:sp>
      <p:sp>
        <p:nvSpPr>
          <p:cNvPr id="25" name="Text Box 62"/>
          <p:cNvSpPr txBox="1">
            <a:spLocks noChangeArrowheads="1"/>
          </p:cNvSpPr>
          <p:nvPr/>
        </p:nvSpPr>
        <p:spPr bwMode="auto">
          <a:xfrm>
            <a:off x="5710856" y="2199378"/>
            <a:ext cx="82711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i="1" dirty="0" smtClean="0">
                <a:solidFill>
                  <a:srgbClr val="000000"/>
                </a:solidFill>
              </a:rPr>
              <a:t>trend</a:t>
            </a:r>
            <a:endParaRPr lang="en-US" sz="2100" i="1" dirty="0">
              <a:solidFill>
                <a:srgbClr val="000000"/>
              </a:solidFill>
            </a:endParaRPr>
          </a:p>
        </p:txBody>
      </p:sp>
      <p:sp>
        <p:nvSpPr>
          <p:cNvPr id="3" name="TextBox 2"/>
          <p:cNvSpPr txBox="1"/>
          <p:nvPr/>
        </p:nvSpPr>
        <p:spPr>
          <a:xfrm>
            <a:off x="327584" y="1177446"/>
            <a:ext cx="354842" cy="338554"/>
          </a:xfrm>
          <a:prstGeom prst="rect">
            <a:avLst/>
          </a:prstGeom>
          <a:noFill/>
        </p:spPr>
        <p:txBody>
          <a:bodyPr wrap="square" rtlCol="0">
            <a:spAutoFit/>
          </a:bodyPr>
          <a:lstStyle/>
          <a:p>
            <a:r>
              <a:rPr lang="en-US" sz="1600" dirty="0" smtClean="0">
                <a:solidFill>
                  <a:srgbClr val="000000"/>
                </a:solidFill>
              </a:rPr>
              <a:t>$</a:t>
            </a:r>
            <a:endParaRPr lang="en-US" sz="1600" dirty="0">
              <a:solidFill>
                <a:srgbClr val="000000"/>
              </a:solidFill>
            </a:endParaRPr>
          </a:p>
        </p:txBody>
      </p:sp>
    </p:spTree>
    <p:extLst>
      <p:ext uri="{BB962C8B-B14F-4D97-AF65-F5344CB8AC3E}">
        <p14:creationId xmlns:p14="http://schemas.microsoft.com/office/powerpoint/2010/main" val="265647161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
                                            <p:graphicEl>
                                              <a:chart seriesIdx="0" categoryIdx="-4" bldStep="series"/>
                                            </p:graphicEl>
                                          </p:spTgt>
                                        </p:tgtEl>
                                        <p:attrNameLst>
                                          <p:attrName>style.visibility</p:attrName>
                                        </p:attrNameLst>
                                      </p:cBhvr>
                                      <p:to>
                                        <p:strVal val="visible"/>
                                      </p:to>
                                    </p:set>
                                    <p:animEffect transition="in" filter="wipe(left)">
                                      <p:cBhvr>
                                        <p:cTn id="7" dur="500"/>
                                        <p:tgtEl>
                                          <p:spTgt spid="28">
                                            <p:graphicEl>
                                              <a:chart seriesIdx="0" categoryIdx="-4" bldStep="series"/>
                                            </p:graphicEl>
                                          </p:spTgt>
                                        </p:tgtEl>
                                      </p:cBhvr>
                                    </p:animEffect>
                                  </p:childTnLst>
                                  <p:subTnLst>
                                    <p:animClr clrSpc="rgb" dir="cw">
                                      <p:cBhvr override="childStyle">
                                        <p:cTn dur="1" fill="hold" display="0" masterRel="nextClick" afterEffect="1"/>
                                        <p:tgtEl>
                                          <p:spTgt spid="28">
                                            <p:graphicEl>
                                              <a:chart seriesIdx="0" categoryIdx="-4" bldStep="series"/>
                                            </p:graphicEl>
                                          </p:spTgt>
                                        </p:tgtEl>
                                        <p:attrNameLst>
                                          <p:attrName>ppt_c</p:attrName>
                                        </p:attrNameLst>
                                      </p:cBhvr>
                                      <p:to>
                                        <a:schemeClr val="bg2"/>
                                      </p:to>
                                    </p:animClr>
                                  </p:sub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subTnLst>
                                    <p:animClr clrSpc="rgb" dir="cw">
                                      <p:cBhvr override="childStyle">
                                        <p:cTn dur="1" fill="hold" display="0" masterRel="nextClick" afterEffect="1"/>
                                        <p:tgtEl>
                                          <p:spTgt spid="23"/>
                                        </p:tgtEl>
                                        <p:attrNameLst>
                                          <p:attrName>ppt_c</p:attrName>
                                        </p:attrNameLst>
                                      </p:cBhvr>
                                      <p:to>
                                        <a:srgbClr val="B2B2B2"/>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8">
                                            <p:graphicEl>
                                              <a:chart seriesIdx="1" categoryIdx="-4" bldStep="series"/>
                                            </p:graphicEl>
                                          </p:spTgt>
                                        </p:tgtEl>
                                        <p:attrNameLst>
                                          <p:attrName>style.visibility</p:attrName>
                                        </p:attrNameLst>
                                      </p:cBhvr>
                                      <p:to>
                                        <p:strVal val="visible"/>
                                      </p:to>
                                    </p:set>
                                    <p:animEffect transition="in" filter="wipe(left)">
                                      <p:cBhvr>
                                        <p:cTn id="15" dur="500"/>
                                        <p:tgtEl>
                                          <p:spTgt spid="28">
                                            <p:graphicEl>
                                              <a:chart seriesIdx="1" categoryIdx="-4" bldStep="series"/>
                                            </p:graphicEl>
                                          </p:spTgt>
                                        </p:tgtEl>
                                      </p:cBhvr>
                                    </p:animEffect>
                                  </p:childTnLst>
                                  <p:subTnLst>
                                    <p:animClr clrSpc="rgb" dir="cw">
                                      <p:cBhvr override="childStyle">
                                        <p:cTn dur="1" fill="hold" display="0" masterRel="nextClick" afterEffect="1"/>
                                        <p:tgtEl>
                                          <p:spTgt spid="28">
                                            <p:graphicEl>
                                              <a:chart seriesIdx="1" categoryIdx="-4" bldStep="series"/>
                                            </p:graphic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fade">
                                      <p:cBhvr>
                                        <p:cTn id="18" dur="500"/>
                                        <p:tgtEl>
                                          <p:spTgt spid="24"/>
                                        </p:tgtEl>
                                      </p:cBhvr>
                                    </p:animEffect>
                                  </p:childTnLst>
                                  <p:subTnLst>
                                    <p:animClr clrSpc="rgb" dir="cw">
                                      <p:cBhvr override="childStyle">
                                        <p:cTn dur="1" fill="hold" display="0" masterRel="nextClick" afterEffect="1"/>
                                        <p:tgtEl>
                                          <p:spTgt spid="24"/>
                                        </p:tgtEl>
                                        <p:attrNameLst>
                                          <p:attrName>ppt_c</p:attrName>
                                        </p:attrNameLst>
                                      </p:cBhvr>
                                      <p:to>
                                        <a:srgbClr val="B2B2B2"/>
                                      </p:to>
                                    </p:animClr>
                                  </p:sub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left)">
                                      <p:cBhvr>
                                        <p:cTn id="23" dur="500"/>
                                        <p:tgtEl>
                                          <p:spTgt spid="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2"/>
                                        </p:tgtEl>
                                        <p:attrNameLst>
                                          <p:attrName>style.visibility</p:attrName>
                                        </p:attrNameLst>
                                      </p:cBhvr>
                                      <p:to>
                                        <p:strVal val="visible"/>
                                      </p:to>
                                    </p:set>
                                    <p:animEffect transition="in" filter="fade">
                                      <p:cBhvr>
                                        <p:cTn id="31"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8" grpId="0">
        <p:bldSub>
          <a:bldChart bld="series" animBg="0"/>
        </p:bldSub>
      </p:bldGraphic>
      <p:bldP spid="62" grpId="0" animBg="1"/>
      <p:bldP spid="23" grpId="0"/>
      <p:bldP spid="24" grpId="0"/>
      <p:bldP spid="2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39738" y="188913"/>
            <a:ext cx="8058150" cy="1039812"/>
          </a:xfrm>
        </p:spPr>
        <p:txBody>
          <a:bodyPr/>
          <a:lstStyle/>
          <a:p>
            <a:pPr>
              <a:lnSpc>
                <a:spcPct val="100000"/>
              </a:lnSpc>
            </a:pPr>
            <a:r>
              <a:rPr lang="en-US" sz="2600" smtClean="0">
                <a:solidFill>
                  <a:srgbClr val="336699"/>
                </a:solidFill>
              </a:rPr>
              <a:t>EXPLAINING THE TREND:</a:t>
            </a:r>
            <a:br>
              <a:rPr lang="en-US" sz="2600" smtClean="0">
                <a:solidFill>
                  <a:srgbClr val="336699"/>
                </a:solidFill>
              </a:rPr>
            </a:br>
            <a:r>
              <a:rPr lang="en-US" sz="3000" smtClean="0">
                <a:solidFill>
                  <a:srgbClr val="336699"/>
                </a:solidFill>
              </a:rPr>
              <a:t>Union membership</a:t>
            </a:r>
          </a:p>
        </p:txBody>
      </p:sp>
      <p:sp>
        <p:nvSpPr>
          <p:cNvPr id="90115" name="Text Box 3"/>
          <p:cNvSpPr txBox="1">
            <a:spLocks noChangeArrowheads="1"/>
          </p:cNvSpPr>
          <p:nvPr/>
        </p:nvSpPr>
        <p:spPr bwMode="auto">
          <a:xfrm>
            <a:off x="5862638" y="925513"/>
            <a:ext cx="2895600" cy="4132262"/>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a:solidFill>
                  <a:srgbClr val="000000"/>
                </a:solidFill>
              </a:rPr>
              <a:t>Since early 1980s, the natural rate and union membership </a:t>
            </a:r>
            <a:br>
              <a:rPr lang="en-US" sz="2500" dirty="0">
                <a:solidFill>
                  <a:srgbClr val="000000"/>
                </a:solidFill>
              </a:rPr>
            </a:br>
            <a:r>
              <a:rPr lang="en-US" sz="2500" dirty="0">
                <a:solidFill>
                  <a:srgbClr val="000000"/>
                </a:solidFill>
              </a:rPr>
              <a:t>have both fallen. </a:t>
            </a:r>
          </a:p>
          <a:p>
            <a:pPr eaLnBrk="1" hangingPunct="1">
              <a:spcBef>
                <a:spcPct val="50000"/>
              </a:spcBef>
            </a:pPr>
            <a:r>
              <a:rPr lang="en-US" sz="2500" dirty="0">
                <a:solidFill>
                  <a:srgbClr val="000000"/>
                </a:solidFill>
              </a:rPr>
              <a:t>But, from 1950s </a:t>
            </a:r>
            <a:br>
              <a:rPr lang="en-US" sz="2500" dirty="0">
                <a:solidFill>
                  <a:srgbClr val="000000"/>
                </a:solidFill>
              </a:rPr>
            </a:br>
            <a:r>
              <a:rPr lang="en-US" sz="2500" dirty="0">
                <a:solidFill>
                  <a:srgbClr val="000000"/>
                </a:solidFill>
              </a:rPr>
              <a:t>to about 1980, </a:t>
            </a:r>
            <a:br>
              <a:rPr lang="en-US" sz="2500" dirty="0">
                <a:solidFill>
                  <a:srgbClr val="000000"/>
                </a:solidFill>
              </a:rPr>
            </a:br>
            <a:r>
              <a:rPr lang="en-US" sz="2500" dirty="0">
                <a:solidFill>
                  <a:srgbClr val="000000"/>
                </a:solidFill>
              </a:rPr>
              <a:t>the natural rate rose while union membership fell. </a:t>
            </a:r>
          </a:p>
        </p:txBody>
      </p:sp>
      <p:graphicFrame>
        <p:nvGraphicFramePr>
          <p:cNvPr id="90116" name="Group 4"/>
          <p:cNvGraphicFramePr>
            <a:graphicFrameLocks noGrp="1"/>
          </p:cNvGraphicFramePr>
          <p:nvPr>
            <p:ph type="tbl" idx="1"/>
            <p:extLst>
              <p:ext uri="{D42A27DB-BD31-4B8C-83A1-F6EECF244321}">
                <p14:modId xmlns:p14="http://schemas.microsoft.com/office/powerpoint/2010/main" val="2529748318"/>
              </p:ext>
            </p:extLst>
          </p:nvPr>
        </p:nvGraphicFramePr>
        <p:xfrm>
          <a:off x="381000" y="1316038"/>
          <a:ext cx="5029200" cy="4856164"/>
        </p:xfrm>
        <a:graphic>
          <a:graphicData uri="http://schemas.openxmlformats.org/drawingml/2006/table">
            <a:tbl>
              <a:tblPr/>
              <a:tblGrid>
                <a:gridCol w="1654175"/>
                <a:gridCol w="3375025"/>
              </a:tblGrid>
              <a:tr h="1028700">
                <a:tc gridSpan="2">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600" b="1" i="0" u="none" strike="noStrike" cap="none" normalizeH="0" baseline="0" dirty="0" smtClean="0">
                          <a:ln>
                            <a:noFill/>
                          </a:ln>
                          <a:solidFill>
                            <a:schemeClr val="tx1"/>
                          </a:solidFill>
                          <a:effectLst/>
                          <a:latin typeface="Arial" charset="0"/>
                        </a:rPr>
                        <a:t>Union membership</a:t>
                      </a:r>
                      <a:br>
                        <a:rPr kumimoji="0" lang="en-US" sz="2600" b="1" i="0" u="none" strike="noStrike" cap="none" normalizeH="0" baseline="0" dirty="0" smtClean="0">
                          <a:ln>
                            <a:noFill/>
                          </a:ln>
                          <a:solidFill>
                            <a:schemeClr val="tx1"/>
                          </a:solidFill>
                          <a:effectLst/>
                          <a:latin typeface="Arial" charset="0"/>
                        </a:rPr>
                      </a:br>
                      <a:r>
                        <a:rPr kumimoji="0" lang="en-US" sz="2400" b="0" i="0" u="none" strike="noStrike" cap="none" normalizeH="0" baseline="0" dirty="0" smtClean="0">
                          <a:ln>
                            <a:noFill/>
                          </a:ln>
                          <a:solidFill>
                            <a:schemeClr val="tx1"/>
                          </a:solidFill>
                          <a:effectLst/>
                          <a:latin typeface="Arial" charset="0"/>
                        </a:rPr>
                        <a:t>selected years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percent of labor force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1930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1945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35.0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1954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35.0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1970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27.0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768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1983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46100">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11.3</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5864499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0115"/>
                                        </p:tgtEl>
                                        <p:attrNameLst>
                                          <p:attrName>style.visibility</p:attrName>
                                        </p:attrNameLst>
                                      </p:cBhvr>
                                      <p:to>
                                        <p:strVal val="visible"/>
                                      </p:to>
                                    </p:set>
                                    <p:animEffect transition="in" filter="fade">
                                      <p:cBhvr>
                                        <p:cTn id="7" dur="500"/>
                                        <p:tgtEl>
                                          <p:spTgt spid="901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1510619388"/>
              </p:ext>
            </p:extLst>
          </p:nvPr>
        </p:nvGraphicFramePr>
        <p:xfrm>
          <a:off x="164592" y="594360"/>
          <a:ext cx="8979408" cy="6291072"/>
        </p:xfrm>
        <a:graphic>
          <a:graphicData uri="http://schemas.openxmlformats.org/drawingml/2006/chart">
            <c:chart xmlns:c="http://schemas.openxmlformats.org/drawingml/2006/chart" xmlns:r="http://schemas.openxmlformats.org/officeDocument/2006/relationships" r:id="rId3"/>
          </a:graphicData>
        </a:graphic>
      </p:graphicFrame>
      <p:sp>
        <p:nvSpPr>
          <p:cNvPr id="67587" name="Title 1"/>
          <p:cNvSpPr>
            <a:spLocks noGrp="1"/>
          </p:cNvSpPr>
          <p:nvPr>
            <p:ph type="title"/>
          </p:nvPr>
        </p:nvSpPr>
        <p:spPr>
          <a:xfrm>
            <a:off x="466725" y="222890"/>
            <a:ext cx="8245475" cy="887412"/>
          </a:xfrm>
        </p:spPr>
        <p:txBody>
          <a:bodyPr/>
          <a:lstStyle/>
          <a:p>
            <a:r>
              <a:rPr lang="en-US" sz="2600" smtClean="0">
                <a:solidFill>
                  <a:srgbClr val="336699"/>
                </a:solidFill>
              </a:rPr>
              <a:t>EXPLAINING THE TREND:  </a:t>
            </a:r>
            <a:br>
              <a:rPr lang="en-US" sz="2600" smtClean="0">
                <a:solidFill>
                  <a:srgbClr val="336699"/>
                </a:solidFill>
              </a:rPr>
            </a:br>
            <a:r>
              <a:rPr lang="en-US" sz="3000" smtClean="0">
                <a:solidFill>
                  <a:srgbClr val="336699"/>
                </a:solidFill>
              </a:rPr>
              <a:t>Sectoral shifts</a:t>
            </a:r>
          </a:p>
        </p:txBody>
      </p:sp>
      <p:sp>
        <p:nvSpPr>
          <p:cNvPr id="4" name="Text Box 5"/>
          <p:cNvSpPr txBox="1">
            <a:spLocks noChangeArrowheads="1"/>
          </p:cNvSpPr>
          <p:nvPr/>
        </p:nvSpPr>
        <p:spPr bwMode="auto">
          <a:xfrm>
            <a:off x="268288" y="1501775"/>
            <a:ext cx="4362450" cy="861774"/>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1970</a:t>
            </a:r>
            <a:r>
              <a:rPr lang="en-US" sz="2400" dirty="0">
                <a:solidFill>
                  <a:srgbClr val="000000"/>
                </a:solidFill>
                <a:latin typeface="Arial"/>
                <a:cs typeface="Arial"/>
              </a:rPr>
              <a:t>–</a:t>
            </a:r>
            <a:r>
              <a:rPr lang="en-US" sz="2500" dirty="0" smtClean="0">
                <a:solidFill>
                  <a:srgbClr val="000000"/>
                </a:solidFill>
              </a:rPr>
              <a:t>1986</a:t>
            </a:r>
            <a:r>
              <a:rPr lang="en-US" sz="2500" dirty="0">
                <a:solidFill>
                  <a:srgbClr val="000000"/>
                </a:solidFill>
              </a:rPr>
              <a:t>:  volatile oil prices create jarring </a:t>
            </a:r>
            <a:r>
              <a:rPr lang="en-US" sz="2500" dirty="0" err="1">
                <a:solidFill>
                  <a:srgbClr val="000000"/>
                </a:solidFill>
              </a:rPr>
              <a:t>sectoral</a:t>
            </a:r>
            <a:r>
              <a:rPr lang="en-US" sz="2500" dirty="0">
                <a:solidFill>
                  <a:srgbClr val="000000"/>
                </a:solidFill>
              </a:rPr>
              <a:t> shifts</a:t>
            </a:r>
          </a:p>
        </p:txBody>
      </p:sp>
      <p:sp>
        <p:nvSpPr>
          <p:cNvPr id="5" name="Text Box 5"/>
          <p:cNvSpPr txBox="1">
            <a:spLocks noChangeArrowheads="1"/>
          </p:cNvSpPr>
          <p:nvPr/>
        </p:nvSpPr>
        <p:spPr bwMode="auto">
          <a:xfrm>
            <a:off x="1452563" y="1179513"/>
            <a:ext cx="4675187" cy="877163"/>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1986</a:t>
            </a:r>
            <a:r>
              <a:rPr lang="en-US" sz="2400" dirty="0">
                <a:solidFill>
                  <a:srgbClr val="000000"/>
                </a:solidFill>
                <a:latin typeface="Arial"/>
                <a:cs typeface="Arial"/>
              </a:rPr>
              <a:t>–</a:t>
            </a:r>
            <a:r>
              <a:rPr lang="en-US" sz="2500" dirty="0" smtClean="0">
                <a:solidFill>
                  <a:srgbClr val="000000"/>
                </a:solidFill>
              </a:rPr>
              <a:t>2005</a:t>
            </a:r>
            <a:r>
              <a:rPr lang="en-US" sz="2500" dirty="0">
                <a:solidFill>
                  <a:srgbClr val="000000"/>
                </a:solidFill>
              </a:rPr>
              <a:t>:  oil prices less volatile, so fewer </a:t>
            </a:r>
            <a:r>
              <a:rPr lang="en-US" sz="2500" dirty="0" err="1">
                <a:solidFill>
                  <a:srgbClr val="000000"/>
                </a:solidFill>
              </a:rPr>
              <a:t>sectoral</a:t>
            </a:r>
            <a:r>
              <a:rPr lang="en-US" sz="2500" dirty="0">
                <a:solidFill>
                  <a:srgbClr val="000000"/>
                </a:solidFill>
              </a:rPr>
              <a:t> shifts</a:t>
            </a:r>
          </a:p>
        </p:txBody>
      </p:sp>
      <p:sp>
        <p:nvSpPr>
          <p:cNvPr id="6" name="Text Box 5"/>
          <p:cNvSpPr txBox="1">
            <a:spLocks noChangeArrowheads="1"/>
          </p:cNvSpPr>
          <p:nvPr/>
        </p:nvSpPr>
        <p:spPr bwMode="auto">
          <a:xfrm>
            <a:off x="3063092" y="1117601"/>
            <a:ext cx="4810125" cy="1261884"/>
          </a:xfrm>
          <a:prstGeom prst="rect">
            <a:avLst/>
          </a:prstGeom>
          <a:solidFill>
            <a:srgbClr val="FFCCCC"/>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dirty="0" smtClean="0">
                <a:solidFill>
                  <a:srgbClr val="000000"/>
                </a:solidFill>
              </a:rPr>
              <a:t>2006</a:t>
            </a:r>
            <a:r>
              <a:rPr lang="en-US" sz="2400" dirty="0" smtClean="0">
                <a:solidFill>
                  <a:srgbClr val="000000"/>
                </a:solidFill>
                <a:latin typeface="Arial"/>
                <a:cs typeface="Arial"/>
              </a:rPr>
              <a:t>–</a:t>
            </a:r>
            <a:r>
              <a:rPr lang="en-US" sz="2500" dirty="0" smtClean="0">
                <a:solidFill>
                  <a:srgbClr val="000000"/>
                </a:solidFill>
              </a:rPr>
              <a:t>2012:  </a:t>
            </a:r>
            <a:r>
              <a:rPr lang="en-US" sz="2500" dirty="0">
                <a:solidFill>
                  <a:srgbClr val="000000"/>
                </a:solidFill>
              </a:rPr>
              <a:t/>
            </a:r>
            <a:br>
              <a:rPr lang="en-US" sz="2500" dirty="0">
                <a:solidFill>
                  <a:srgbClr val="000000"/>
                </a:solidFill>
              </a:rPr>
            </a:br>
            <a:r>
              <a:rPr lang="en-US" sz="2500" dirty="0">
                <a:solidFill>
                  <a:srgbClr val="000000"/>
                </a:solidFill>
              </a:rPr>
              <a:t>oil price volatility increases – </a:t>
            </a:r>
            <a:br>
              <a:rPr lang="en-US" sz="2500" dirty="0">
                <a:solidFill>
                  <a:srgbClr val="000000"/>
                </a:solidFill>
              </a:rPr>
            </a:br>
            <a:r>
              <a:rPr lang="en-US" sz="2500" dirty="0">
                <a:solidFill>
                  <a:srgbClr val="000000"/>
                </a:solidFill>
              </a:rPr>
              <a:t>will the natural u-rate rise again?</a:t>
            </a:r>
          </a:p>
        </p:txBody>
      </p:sp>
      <p:sp>
        <p:nvSpPr>
          <p:cNvPr id="67591" name="Text Box 4"/>
          <p:cNvSpPr txBox="1">
            <a:spLocks noChangeArrowheads="1"/>
          </p:cNvSpPr>
          <p:nvPr/>
        </p:nvSpPr>
        <p:spPr bwMode="auto">
          <a:xfrm>
            <a:off x="1148900" y="2654613"/>
            <a:ext cx="1828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i="1" dirty="0">
                <a:solidFill>
                  <a:srgbClr val="000000"/>
                </a:solidFill>
              </a:rPr>
              <a:t>Price per barrel of oil, </a:t>
            </a:r>
            <a:br>
              <a:rPr lang="en-US" sz="2400" i="1" dirty="0">
                <a:solidFill>
                  <a:srgbClr val="000000"/>
                </a:solidFill>
              </a:rPr>
            </a:br>
            <a:r>
              <a:rPr lang="en-US" sz="2400" i="1" dirty="0">
                <a:solidFill>
                  <a:srgbClr val="000000"/>
                </a:solidFill>
              </a:rPr>
              <a:t>in 2011 dollars</a:t>
            </a:r>
          </a:p>
        </p:txBody>
      </p:sp>
    </p:spTree>
    <p:extLst>
      <p:ext uri="{BB962C8B-B14F-4D97-AF65-F5344CB8AC3E}">
        <p14:creationId xmlns:p14="http://schemas.microsoft.com/office/powerpoint/2010/main" val="23181657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50"/>
                                        <p:tgtEl>
                                          <p:spTgt spid="5"/>
                                        </p:tgtEl>
                                      </p:cBhvr>
                                    </p:animEffect>
                                  </p:childTnLst>
                                </p:cTn>
                              </p:par>
                              <p:par>
                                <p:cTn id="13" presetID="10" presetClass="exit" presetSubtype="0" fill="hold" grpId="1" nodeType="withEffect">
                                  <p:stCondLst>
                                    <p:cond delay="0"/>
                                  </p:stCondLst>
                                  <p:childTnLst>
                                    <p:animEffect transition="out" filter="fade">
                                      <p:cBhvr>
                                        <p:cTn id="14" dur="250"/>
                                        <p:tgtEl>
                                          <p:spTgt spid="4"/>
                                        </p:tgtEl>
                                      </p:cBhvr>
                                    </p:animEffect>
                                    <p:set>
                                      <p:cBhvr>
                                        <p:cTn id="15" dur="1" fill="hold">
                                          <p:stCondLst>
                                            <p:cond delay="249"/>
                                          </p:stCondLst>
                                        </p:cTn>
                                        <p:tgtEl>
                                          <p:spTgt spid="4"/>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50"/>
                                        <p:tgtEl>
                                          <p:spTgt spid="6"/>
                                        </p:tgtEl>
                                      </p:cBhvr>
                                    </p:animEffect>
                                  </p:childTnLst>
                                </p:cTn>
                              </p:par>
                              <p:par>
                                <p:cTn id="21" presetID="10" presetClass="exit" presetSubtype="0" fill="hold" grpId="1" nodeType="withEffect">
                                  <p:stCondLst>
                                    <p:cond delay="0"/>
                                  </p:stCondLst>
                                  <p:childTnLst>
                                    <p:animEffect transition="out" filter="fade">
                                      <p:cBhvr>
                                        <p:cTn id="22" dur="250"/>
                                        <p:tgtEl>
                                          <p:spTgt spid="5"/>
                                        </p:tgtEl>
                                      </p:cBhvr>
                                    </p:animEffect>
                                    <p:set>
                                      <p:cBhvr>
                                        <p:cTn id="23" dur="1" fill="hold">
                                          <p:stCondLst>
                                            <p:cond delay="2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4" grpId="1" animBg="1"/>
      <p:bldP spid="5" grpId="0" animBg="1" autoUpdateAnimBg="0"/>
      <p:bldP spid="5" grpId="1" animBg="1"/>
      <p:bldP spid="6"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a:lnSpc>
                <a:spcPct val="100000"/>
              </a:lnSpc>
            </a:pPr>
            <a:r>
              <a:rPr lang="en-US" sz="2400" smtClean="0"/>
              <a:t>EXPLAINING THE TREND:</a:t>
            </a:r>
            <a:br>
              <a:rPr lang="en-US" sz="2400" smtClean="0"/>
            </a:br>
            <a:r>
              <a:rPr lang="en-US" sz="3000" smtClean="0"/>
              <a:t>Demographics</a:t>
            </a:r>
          </a:p>
        </p:txBody>
      </p:sp>
      <p:sp>
        <p:nvSpPr>
          <p:cNvPr id="68611" name="Rectangle 3"/>
          <p:cNvSpPr>
            <a:spLocks noGrp="1" noChangeArrowheads="1"/>
          </p:cNvSpPr>
          <p:nvPr>
            <p:ph type="body" idx="1"/>
          </p:nvPr>
        </p:nvSpPr>
        <p:spPr/>
        <p:txBody>
          <a:bodyPr/>
          <a:lstStyle/>
          <a:p>
            <a:pPr>
              <a:spcBef>
                <a:spcPct val="60000"/>
              </a:spcBef>
            </a:pPr>
            <a:r>
              <a:rPr lang="en-US" smtClean="0"/>
              <a:t>1970s:  </a:t>
            </a:r>
            <a:br>
              <a:rPr lang="en-US" smtClean="0"/>
            </a:br>
            <a:r>
              <a:rPr lang="en-US" smtClean="0"/>
              <a:t>The Baby Boomers were young.  </a:t>
            </a:r>
            <a:br>
              <a:rPr lang="en-US" smtClean="0"/>
            </a:br>
            <a:r>
              <a:rPr lang="en-US" smtClean="0"/>
              <a:t>Young workers change jobs more frequently (high value of </a:t>
            </a:r>
            <a:r>
              <a:rPr lang="en-US" b="1" i="1" smtClean="0"/>
              <a:t>s</a:t>
            </a:r>
            <a:r>
              <a:rPr lang="en-US" smtClean="0"/>
              <a:t>).</a:t>
            </a:r>
          </a:p>
          <a:p>
            <a:pPr>
              <a:spcBef>
                <a:spcPct val="60000"/>
              </a:spcBef>
            </a:pPr>
            <a:r>
              <a:rPr lang="en-US" smtClean="0"/>
              <a:t>Late 1980s through today:  </a:t>
            </a:r>
            <a:br>
              <a:rPr lang="en-US" smtClean="0"/>
            </a:br>
            <a:r>
              <a:rPr lang="en-US" smtClean="0"/>
              <a:t>Baby Boomers aged.  Middle-aged workers change jobs less often (low </a:t>
            </a:r>
            <a:r>
              <a:rPr lang="en-US" b="1" i="1" smtClean="0"/>
              <a:t>s</a:t>
            </a:r>
            <a:r>
              <a:rPr lang="en-US" smtClean="0"/>
              <a:t>).   </a:t>
            </a:r>
            <a:br>
              <a:rPr lang="en-US" smtClean="0"/>
            </a:br>
            <a:endParaRPr lang="en-US" smtClean="0"/>
          </a:p>
        </p:txBody>
      </p:sp>
    </p:spTree>
    <p:extLst>
      <p:ext uri="{BB962C8B-B14F-4D97-AF65-F5344CB8AC3E}">
        <p14:creationId xmlns:p14="http://schemas.microsoft.com/office/powerpoint/2010/main" val="1426701280"/>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3421454013"/>
              </p:ext>
            </p:extLst>
          </p:nvPr>
        </p:nvGraphicFramePr>
        <p:xfrm>
          <a:off x="384048" y="822960"/>
          <a:ext cx="8668956" cy="5861304"/>
        </p:xfrm>
        <a:graphic>
          <a:graphicData uri="http://schemas.openxmlformats.org/drawingml/2006/chart">
            <c:chart xmlns:c="http://schemas.openxmlformats.org/drawingml/2006/chart" xmlns:r="http://schemas.openxmlformats.org/officeDocument/2006/relationships" r:id="rId3"/>
          </a:graphicData>
        </a:graphic>
      </p:graphicFrame>
      <p:sp>
        <p:nvSpPr>
          <p:cNvPr id="53250" name="Title 1"/>
          <p:cNvSpPr>
            <a:spLocks noGrp="1"/>
          </p:cNvSpPr>
          <p:nvPr>
            <p:ph type="title"/>
          </p:nvPr>
        </p:nvSpPr>
        <p:spPr>
          <a:xfrm>
            <a:off x="466725" y="175265"/>
            <a:ext cx="8245475" cy="688975"/>
          </a:xfrm>
        </p:spPr>
        <p:txBody>
          <a:bodyPr/>
          <a:lstStyle/>
          <a:p>
            <a:pPr>
              <a:defRPr/>
            </a:pPr>
            <a:r>
              <a:rPr lang="en-US" sz="3000" dirty="0" smtClean="0">
                <a:solidFill>
                  <a:srgbClr val="336699"/>
                </a:solidFill>
                <a:latin typeface="+mj-lt"/>
              </a:rPr>
              <a:t>Unemployment in Europe, </a:t>
            </a:r>
            <a:r>
              <a:rPr lang="en-US" sz="2700" dirty="0" smtClean="0">
                <a:solidFill>
                  <a:srgbClr val="336699"/>
                </a:solidFill>
                <a:latin typeface="+mj-lt"/>
              </a:rPr>
              <a:t>1960</a:t>
            </a:r>
            <a:r>
              <a:rPr lang="en-US" sz="2800" dirty="0" smtClean="0">
                <a:solidFill>
                  <a:srgbClr val="336699"/>
                </a:solidFill>
                <a:latin typeface="Arial"/>
              </a:rPr>
              <a:t>–</a:t>
            </a:r>
            <a:r>
              <a:rPr lang="en-US" sz="2700" dirty="0" smtClean="0">
                <a:solidFill>
                  <a:srgbClr val="336699"/>
                </a:solidFill>
                <a:latin typeface="+mj-lt"/>
              </a:rPr>
              <a:t>2013</a:t>
            </a:r>
          </a:p>
        </p:txBody>
      </p:sp>
      <p:sp>
        <p:nvSpPr>
          <p:cNvPr id="70659" name="Text Box 81"/>
          <p:cNvSpPr txBox="1">
            <a:spLocks noChangeArrowheads="1"/>
          </p:cNvSpPr>
          <p:nvPr/>
        </p:nvSpPr>
        <p:spPr bwMode="auto">
          <a:xfrm rot="-5400000">
            <a:off x="-1326168" y="3366419"/>
            <a:ext cx="3276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dirty="0">
                <a:solidFill>
                  <a:srgbClr val="000000"/>
                </a:solidFill>
              </a:rPr>
              <a:t>Percent of labor force</a:t>
            </a:r>
          </a:p>
        </p:txBody>
      </p:sp>
    </p:spTree>
    <p:extLst>
      <p:ext uri="{BB962C8B-B14F-4D97-AF65-F5344CB8AC3E}">
        <p14:creationId xmlns:p14="http://schemas.microsoft.com/office/powerpoint/2010/main" val="125947118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left)">
                                      <p:cBhvr>
                                        <p:cTn id="7" dur="500"/>
                                        <p:tgtEl>
                                          <p:spTgt spid="6">
                                            <p:graphicEl>
                                              <a:chart seriesIdx="0"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graphicEl>
                                              <a:chart seriesIdx="1" categoryIdx="-4" bldStep="series"/>
                                            </p:graphicEl>
                                          </p:spTgt>
                                        </p:tgtEl>
                                        <p:attrNameLst>
                                          <p:attrName>style.visibility</p:attrName>
                                        </p:attrNameLst>
                                      </p:cBhvr>
                                      <p:to>
                                        <p:strVal val="visible"/>
                                      </p:to>
                                    </p:set>
                                    <p:animEffect transition="in" filter="wipe(left)">
                                      <p:cBhvr>
                                        <p:cTn id="12" dur="500"/>
                                        <p:tgtEl>
                                          <p:spTgt spid="6">
                                            <p:graphicEl>
                                              <a:chart seriesIdx="1"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graphicEl>
                                              <a:chart seriesIdx="2" categoryIdx="-4" bldStep="series"/>
                                            </p:graphicEl>
                                          </p:spTgt>
                                        </p:tgtEl>
                                        <p:attrNameLst>
                                          <p:attrName>style.visibility</p:attrName>
                                        </p:attrNameLst>
                                      </p:cBhvr>
                                      <p:to>
                                        <p:strVal val="visible"/>
                                      </p:to>
                                    </p:set>
                                    <p:animEffect transition="in" filter="wipe(left)">
                                      <p:cBhvr>
                                        <p:cTn id="17" dur="500"/>
                                        <p:tgtEl>
                                          <p:spTgt spid="6">
                                            <p:graphicEl>
                                              <a:chart seriesIdx="2"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graphicEl>
                                              <a:chart seriesIdx="3" categoryIdx="-4" bldStep="series"/>
                                            </p:graphicEl>
                                          </p:spTgt>
                                        </p:tgtEl>
                                        <p:attrNameLst>
                                          <p:attrName>style.visibility</p:attrName>
                                        </p:attrNameLst>
                                      </p:cBhvr>
                                      <p:to>
                                        <p:strVal val="visible"/>
                                      </p:to>
                                    </p:set>
                                    <p:animEffect transition="in" filter="wipe(left)">
                                      <p:cBhvr>
                                        <p:cTn id="22" dur="500"/>
                                        <p:tgtEl>
                                          <p:spTgt spid="6">
                                            <p:graphicEl>
                                              <a:chart seriesIdx="3"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animBg="0"/>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3000" smtClean="0"/>
              <a:t>Why unemployment rose in Europe </a:t>
            </a:r>
            <a:br>
              <a:rPr lang="en-US" sz="3000" smtClean="0"/>
            </a:br>
            <a:r>
              <a:rPr lang="en-US" sz="3000" smtClean="0"/>
              <a:t>but not the U.S.</a:t>
            </a:r>
          </a:p>
        </p:txBody>
      </p:sp>
      <p:sp>
        <p:nvSpPr>
          <p:cNvPr id="71683" name="Rectangle 3"/>
          <p:cNvSpPr>
            <a:spLocks noGrp="1" noChangeArrowheads="1"/>
          </p:cNvSpPr>
          <p:nvPr>
            <p:ph type="body" idx="1"/>
          </p:nvPr>
        </p:nvSpPr>
        <p:spPr>
          <a:xfrm>
            <a:off x="476250" y="1206500"/>
            <a:ext cx="8210550" cy="4884738"/>
          </a:xfrm>
        </p:spPr>
        <p:txBody>
          <a:bodyPr/>
          <a:lstStyle/>
          <a:p>
            <a:pPr>
              <a:spcBef>
                <a:spcPts val="1200"/>
              </a:spcBef>
              <a:buFont typeface="Wingdings" pitchFamily="2" charset="2"/>
              <a:buNone/>
            </a:pPr>
            <a:r>
              <a:rPr lang="en-US" sz="2700" i="1" smtClean="0"/>
              <a:t>Shock </a:t>
            </a:r>
            <a:br>
              <a:rPr lang="en-US" sz="2700" i="1" smtClean="0"/>
            </a:br>
            <a:r>
              <a:rPr lang="en-US" sz="2700" smtClean="0"/>
              <a:t>Technological progress has shifted labor demand from unskilled to skilled workers in recent decades. </a:t>
            </a:r>
          </a:p>
          <a:p>
            <a:pPr>
              <a:spcBef>
                <a:spcPts val="1200"/>
              </a:spcBef>
              <a:buFont typeface="Wingdings" pitchFamily="2" charset="2"/>
              <a:buNone/>
            </a:pPr>
            <a:r>
              <a:rPr lang="en-US" sz="2700" i="1" smtClean="0"/>
              <a:t>Effect in United States</a:t>
            </a:r>
            <a:br>
              <a:rPr lang="en-US" sz="2700" i="1" smtClean="0"/>
            </a:br>
            <a:r>
              <a:rPr lang="en-US" sz="2700" smtClean="0"/>
              <a:t>An increase in the “skill premium” – the wage gap between skilled and unskilled workers.</a:t>
            </a:r>
          </a:p>
          <a:p>
            <a:pPr>
              <a:spcBef>
                <a:spcPts val="1200"/>
              </a:spcBef>
              <a:buFont typeface="Wingdings" pitchFamily="2" charset="2"/>
              <a:buNone/>
            </a:pPr>
            <a:r>
              <a:rPr lang="en-US" sz="2700" i="1" smtClean="0"/>
              <a:t>Effect in Europe</a:t>
            </a:r>
            <a:br>
              <a:rPr lang="en-US" sz="2700" i="1" smtClean="0"/>
            </a:br>
            <a:r>
              <a:rPr lang="en-US" sz="2700" smtClean="0"/>
              <a:t>Higher unemployment, due to generous govt benefits for unemployed workers and strong union presence. </a:t>
            </a:r>
          </a:p>
        </p:txBody>
      </p:sp>
    </p:spTree>
    <p:extLst>
      <p:ext uri="{BB962C8B-B14F-4D97-AF65-F5344CB8AC3E}">
        <p14:creationId xmlns:p14="http://schemas.microsoft.com/office/powerpoint/2010/main" val="3260628326"/>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accent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66725" y="222890"/>
            <a:ext cx="8245475" cy="939800"/>
          </a:xfrm>
        </p:spPr>
        <p:txBody>
          <a:bodyPr/>
          <a:lstStyle/>
          <a:p>
            <a:r>
              <a:rPr lang="en-US" sz="2800" smtClean="0">
                <a:solidFill>
                  <a:srgbClr val="336699"/>
                </a:solidFill>
              </a:rPr>
              <a:t>Percent of workers covered by collective bargaining, selected countries</a:t>
            </a:r>
          </a:p>
        </p:txBody>
      </p:sp>
      <p:graphicFrame>
        <p:nvGraphicFramePr>
          <p:cNvPr id="139354" name="Group 90"/>
          <p:cNvGraphicFramePr>
            <a:graphicFrameLocks noGrp="1"/>
          </p:cNvGraphicFramePr>
          <p:nvPr>
            <p:ph idx="1"/>
            <p:extLst>
              <p:ext uri="{D42A27DB-BD31-4B8C-83A1-F6EECF244321}">
                <p14:modId xmlns:p14="http://schemas.microsoft.com/office/powerpoint/2010/main" val="1257867874"/>
              </p:ext>
            </p:extLst>
          </p:nvPr>
        </p:nvGraphicFramePr>
        <p:xfrm>
          <a:off x="2286000" y="1487488"/>
          <a:ext cx="4295775" cy="4649790"/>
        </p:xfrm>
        <a:graphic>
          <a:graphicData uri="http://schemas.openxmlformats.org/drawingml/2006/table">
            <a:tbl>
              <a:tblPr/>
              <a:tblGrid>
                <a:gridCol w="3065463"/>
                <a:gridCol w="1230312"/>
              </a:tblGrid>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United States</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13%</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United Kingdom</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31</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943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Switzerland</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49</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Spain</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73</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Sweden</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91</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26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Germany</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61</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7943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smtClean="0">
                          <a:ln>
                            <a:noFill/>
                          </a:ln>
                          <a:solidFill>
                            <a:schemeClr val="tx1"/>
                          </a:solidFill>
                          <a:effectLst/>
                          <a:latin typeface="Arial" charset="0"/>
                        </a:rPr>
                        <a:t>France</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92</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8102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Greece</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500" b="0" i="0" u="none" strike="noStrike" cap="none" normalizeH="0" baseline="0" dirty="0" smtClean="0">
                          <a:ln>
                            <a:noFill/>
                          </a:ln>
                          <a:solidFill>
                            <a:schemeClr val="tx1"/>
                          </a:solidFill>
                          <a:effectLst/>
                          <a:latin typeface="Arial" charset="0"/>
                        </a:rPr>
                        <a:t>65</a:t>
                      </a:r>
                    </a:p>
                  </a:txBody>
                  <a:tcPr marL="18288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3101478816"/>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15000"/>
              </a:spcBef>
              <a:buSzPct val="95000"/>
              <a:buNone/>
            </a:pPr>
            <a:r>
              <a:rPr lang="en-US" sz="2300" dirty="0">
                <a:solidFill>
                  <a:schemeClr val="accent2"/>
                </a:solidFill>
              </a:rPr>
              <a:t>1.	</a:t>
            </a:r>
            <a:r>
              <a:rPr lang="en-US" sz="2600" dirty="0"/>
              <a:t>The natural rate of unemployment</a:t>
            </a:r>
          </a:p>
          <a:p>
            <a:pPr lvl="1">
              <a:spcBef>
                <a:spcPct val="15000"/>
              </a:spcBef>
              <a:buClr>
                <a:schemeClr val="tx1">
                  <a:lumMod val="50000"/>
                  <a:lumOff val="50000"/>
                </a:schemeClr>
              </a:buClr>
              <a:buSzPct val="100000"/>
            </a:pPr>
            <a:r>
              <a:rPr lang="en-US" sz="2600" dirty="0"/>
              <a:t>definition:  the long-run average or “steady state” rate of unemployment</a:t>
            </a:r>
          </a:p>
          <a:p>
            <a:pPr lvl="1">
              <a:spcBef>
                <a:spcPct val="15000"/>
              </a:spcBef>
              <a:buClr>
                <a:schemeClr val="tx1">
                  <a:lumMod val="50000"/>
                  <a:lumOff val="50000"/>
                </a:schemeClr>
              </a:buClr>
              <a:buSzPct val="100000"/>
            </a:pPr>
            <a:r>
              <a:rPr lang="en-US" sz="2600" dirty="0"/>
              <a:t>depends on the rates of job separation and job finding</a:t>
            </a:r>
          </a:p>
          <a:p>
            <a:pPr>
              <a:spcBef>
                <a:spcPct val="60000"/>
              </a:spcBef>
              <a:buSzPct val="95000"/>
              <a:buNone/>
            </a:pPr>
            <a:r>
              <a:rPr lang="en-US" sz="2300" dirty="0">
                <a:solidFill>
                  <a:schemeClr val="accent2"/>
                </a:solidFill>
              </a:rPr>
              <a:t>2.	</a:t>
            </a:r>
            <a:r>
              <a:rPr lang="en-US" sz="2600" dirty="0"/>
              <a:t>Frictional unemployment</a:t>
            </a:r>
          </a:p>
          <a:p>
            <a:pPr lvl="1">
              <a:spcBef>
                <a:spcPct val="15000"/>
              </a:spcBef>
              <a:buClr>
                <a:schemeClr val="tx1">
                  <a:lumMod val="50000"/>
                  <a:lumOff val="50000"/>
                </a:schemeClr>
              </a:buClr>
              <a:buSzPct val="100000"/>
            </a:pPr>
            <a:r>
              <a:rPr lang="en-US" sz="2600" dirty="0"/>
              <a:t>due to the time it takes to match workers with jobs</a:t>
            </a:r>
          </a:p>
          <a:p>
            <a:pPr lvl="1">
              <a:spcBef>
                <a:spcPct val="15000"/>
              </a:spcBef>
              <a:buClr>
                <a:schemeClr val="tx1">
                  <a:lumMod val="50000"/>
                  <a:lumOff val="50000"/>
                </a:schemeClr>
              </a:buClr>
              <a:buSzPct val="100000"/>
            </a:pPr>
            <a:r>
              <a:rPr lang="en-US" sz="2600" dirty="0"/>
              <a:t>may be increased by unemployment insurance</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37</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15000"/>
              </a:spcBef>
              <a:buSzPct val="95000"/>
              <a:buNone/>
            </a:pPr>
            <a:r>
              <a:rPr lang="en-US" sz="2300" dirty="0">
                <a:solidFill>
                  <a:schemeClr val="accent2"/>
                </a:solidFill>
              </a:rPr>
              <a:t>3.	</a:t>
            </a:r>
            <a:r>
              <a:rPr lang="en-US" sz="2600" dirty="0"/>
              <a:t>Structural unemployment </a:t>
            </a:r>
          </a:p>
          <a:p>
            <a:pPr lvl="1">
              <a:spcBef>
                <a:spcPct val="15000"/>
              </a:spcBef>
              <a:buClr>
                <a:schemeClr val="tx1">
                  <a:lumMod val="50000"/>
                  <a:lumOff val="50000"/>
                </a:schemeClr>
              </a:buClr>
              <a:buSzPct val="100000"/>
            </a:pPr>
            <a:r>
              <a:rPr lang="en-US" sz="2600" dirty="0"/>
              <a:t>results from wage rigidity:  the real wage remains above the equilibrium level</a:t>
            </a:r>
          </a:p>
          <a:p>
            <a:pPr lvl="1">
              <a:spcBef>
                <a:spcPct val="15000"/>
              </a:spcBef>
              <a:buClr>
                <a:schemeClr val="tx1">
                  <a:lumMod val="50000"/>
                  <a:lumOff val="50000"/>
                </a:schemeClr>
              </a:buClr>
              <a:buSzPct val="100000"/>
            </a:pPr>
            <a:r>
              <a:rPr lang="en-US" sz="2600" dirty="0"/>
              <a:t>caused by:  minimum wage, unions, efficiency wages</a:t>
            </a:r>
          </a:p>
          <a:p>
            <a:pPr>
              <a:spcBef>
                <a:spcPct val="60000"/>
              </a:spcBef>
              <a:buSzPct val="95000"/>
              <a:buNone/>
            </a:pPr>
            <a:r>
              <a:rPr lang="en-US" sz="2300" dirty="0">
                <a:solidFill>
                  <a:schemeClr val="accent2"/>
                </a:solidFill>
              </a:rPr>
              <a:t>4.	</a:t>
            </a:r>
            <a:r>
              <a:rPr lang="en-US" sz="2600" dirty="0"/>
              <a:t>Duration of unemployment</a:t>
            </a:r>
          </a:p>
          <a:p>
            <a:pPr lvl="1">
              <a:spcBef>
                <a:spcPct val="15000"/>
              </a:spcBef>
              <a:buClr>
                <a:schemeClr val="tx1">
                  <a:lumMod val="50000"/>
                  <a:lumOff val="50000"/>
                </a:schemeClr>
              </a:buClr>
              <a:buSzPct val="100000"/>
            </a:pPr>
            <a:r>
              <a:rPr lang="en-US" sz="2600" dirty="0"/>
              <a:t>most spells are short term</a:t>
            </a:r>
          </a:p>
          <a:p>
            <a:pPr lvl="1">
              <a:spcBef>
                <a:spcPct val="15000"/>
              </a:spcBef>
              <a:buClr>
                <a:schemeClr val="tx1">
                  <a:lumMod val="50000"/>
                  <a:lumOff val="50000"/>
                </a:schemeClr>
              </a:buClr>
              <a:buSzPct val="100000"/>
            </a:pPr>
            <a:r>
              <a:rPr lang="en-US" sz="2600" dirty="0"/>
              <a:t>but most weeks of unemployment are attributable to a small number of long-term unemployed persons</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38</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81394617"/>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10" name="Chart 9"/>
          <p:cNvGraphicFramePr>
            <a:graphicFrameLocks noGrp="1"/>
          </p:cNvGraphicFramePr>
          <p:nvPr>
            <p:extLst>
              <p:ext uri="{D42A27DB-BD31-4B8C-83A1-F6EECF244321}">
                <p14:modId xmlns:p14="http://schemas.microsoft.com/office/powerpoint/2010/main" val="3390497103"/>
              </p:ext>
            </p:extLst>
          </p:nvPr>
        </p:nvGraphicFramePr>
        <p:xfrm>
          <a:off x="0" y="1197864"/>
          <a:ext cx="9144000" cy="5660136"/>
        </p:xfrm>
        <a:graphic>
          <a:graphicData uri="http://schemas.openxmlformats.org/drawingml/2006/chart">
            <c:chart xmlns:c="http://schemas.openxmlformats.org/drawingml/2006/chart" xmlns:r="http://schemas.openxmlformats.org/officeDocument/2006/relationships" r:id="rId3"/>
          </a:graphicData>
        </a:graphic>
      </p:graphicFrame>
      <p:sp>
        <p:nvSpPr>
          <p:cNvPr id="24578" name="Title 1"/>
          <p:cNvSpPr>
            <a:spLocks noGrp="1"/>
          </p:cNvSpPr>
          <p:nvPr>
            <p:ph type="title"/>
          </p:nvPr>
        </p:nvSpPr>
        <p:spPr>
          <a:xfrm>
            <a:off x="346075" y="263525"/>
            <a:ext cx="8677275" cy="887413"/>
          </a:xfrm>
        </p:spPr>
        <p:txBody>
          <a:bodyPr/>
          <a:lstStyle/>
          <a:p>
            <a:pPr>
              <a:defRPr/>
            </a:pPr>
            <a:r>
              <a:rPr lang="en-US" sz="2800" dirty="0" smtClean="0">
                <a:solidFill>
                  <a:srgbClr val="336699"/>
                </a:solidFill>
                <a:latin typeface="+mj-lt"/>
              </a:rPr>
              <a:t>Actual and natural rates of unemployment, U.S., </a:t>
            </a:r>
            <a:r>
              <a:rPr lang="en-US" sz="2600" dirty="0" smtClean="0">
                <a:solidFill>
                  <a:srgbClr val="336699"/>
                </a:solidFill>
                <a:latin typeface="+mj-lt"/>
              </a:rPr>
              <a:t>1960</a:t>
            </a:r>
            <a:r>
              <a:rPr lang="en-US" sz="2600" dirty="0" smtClean="0">
                <a:solidFill>
                  <a:srgbClr val="336699"/>
                </a:solidFill>
                <a:latin typeface="Arial"/>
                <a:cs typeface="Arial"/>
              </a:rPr>
              <a:t>–</a:t>
            </a:r>
            <a:r>
              <a:rPr lang="en-US" sz="2600" dirty="0" smtClean="0">
                <a:solidFill>
                  <a:srgbClr val="336699"/>
                </a:solidFill>
                <a:latin typeface="+mj-lt"/>
              </a:rPr>
              <a:t>2014</a:t>
            </a:r>
          </a:p>
        </p:txBody>
      </p:sp>
      <p:grpSp>
        <p:nvGrpSpPr>
          <p:cNvPr id="2" name="Group 69"/>
          <p:cNvGrpSpPr>
            <a:grpSpLocks/>
          </p:cNvGrpSpPr>
          <p:nvPr/>
        </p:nvGrpSpPr>
        <p:grpSpPr bwMode="auto">
          <a:xfrm>
            <a:off x="1397814" y="1658588"/>
            <a:ext cx="2679701" cy="665163"/>
            <a:chOff x="1063" y="1052"/>
            <a:chExt cx="1688" cy="419"/>
          </a:xfrm>
        </p:grpSpPr>
        <p:sp>
          <p:nvSpPr>
            <p:cNvPr id="32776" name="Text Box 70"/>
            <p:cNvSpPr txBox="1">
              <a:spLocks noChangeArrowheads="1"/>
            </p:cNvSpPr>
            <p:nvPr/>
          </p:nvSpPr>
          <p:spPr bwMode="auto">
            <a:xfrm>
              <a:off x="1063" y="1052"/>
              <a:ext cx="15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Unemployment rate</a:t>
              </a:r>
            </a:p>
          </p:txBody>
        </p:sp>
        <p:sp>
          <p:nvSpPr>
            <p:cNvPr id="32777" name="Line 71"/>
            <p:cNvSpPr>
              <a:spLocks noChangeShapeType="1"/>
            </p:cNvSpPr>
            <p:nvPr/>
          </p:nvSpPr>
          <p:spPr bwMode="auto">
            <a:xfrm flipH="1" flipV="1">
              <a:off x="2545" y="1293"/>
              <a:ext cx="206" cy="1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grpSp>
        <p:nvGrpSpPr>
          <p:cNvPr id="3" name="Group 72"/>
          <p:cNvGrpSpPr>
            <a:grpSpLocks/>
          </p:cNvGrpSpPr>
          <p:nvPr/>
        </p:nvGrpSpPr>
        <p:grpSpPr bwMode="auto">
          <a:xfrm>
            <a:off x="3709742" y="3596976"/>
            <a:ext cx="2144712" cy="1830389"/>
            <a:chOff x="2559" y="2054"/>
            <a:chExt cx="1351" cy="1153"/>
          </a:xfrm>
        </p:grpSpPr>
        <p:sp>
          <p:nvSpPr>
            <p:cNvPr id="32774" name="Text Box 73"/>
            <p:cNvSpPr txBox="1">
              <a:spLocks noChangeArrowheads="1"/>
            </p:cNvSpPr>
            <p:nvPr/>
          </p:nvSpPr>
          <p:spPr bwMode="auto">
            <a:xfrm>
              <a:off x="2559" y="2727"/>
              <a:ext cx="1351"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solidFill>
                    <a:srgbClr val="000000"/>
                  </a:solidFill>
                </a:rPr>
                <a:t>Natural rate of unemployment</a:t>
              </a:r>
            </a:p>
          </p:txBody>
        </p:sp>
        <p:sp>
          <p:nvSpPr>
            <p:cNvPr id="32775" name="Line 74"/>
            <p:cNvSpPr>
              <a:spLocks noChangeShapeType="1"/>
            </p:cNvSpPr>
            <p:nvPr/>
          </p:nvSpPr>
          <p:spPr bwMode="auto">
            <a:xfrm>
              <a:off x="2851" y="2054"/>
              <a:ext cx="209" cy="67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grpSp>
    </p:spTree>
    <p:extLst>
      <p:ext uri="{BB962C8B-B14F-4D97-AF65-F5344CB8AC3E}">
        <p14:creationId xmlns:p14="http://schemas.microsoft.com/office/powerpoint/2010/main" val="1090447686"/>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15000"/>
              </a:spcBef>
              <a:buSzPct val="95000"/>
              <a:buNone/>
            </a:pPr>
            <a:r>
              <a:rPr lang="en-US" sz="2300" dirty="0">
                <a:solidFill>
                  <a:schemeClr val="accent2"/>
                </a:solidFill>
              </a:rPr>
              <a:t>5.	</a:t>
            </a:r>
            <a:r>
              <a:rPr lang="en-US" sz="2600" dirty="0"/>
              <a:t>Behavior of the natural rate in the U.S.</a:t>
            </a:r>
          </a:p>
          <a:p>
            <a:pPr lvl="1">
              <a:spcBef>
                <a:spcPct val="15000"/>
              </a:spcBef>
              <a:buClr>
                <a:schemeClr val="tx1">
                  <a:lumMod val="50000"/>
                  <a:lumOff val="50000"/>
                </a:schemeClr>
              </a:buClr>
              <a:buSzPct val="100000"/>
            </a:pPr>
            <a:r>
              <a:rPr lang="en-US" sz="2600" dirty="0"/>
              <a:t>rose from 1960 to early 1980s, then fell</a:t>
            </a:r>
          </a:p>
          <a:p>
            <a:pPr lvl="1">
              <a:spcBef>
                <a:spcPct val="15000"/>
              </a:spcBef>
              <a:buClr>
                <a:schemeClr val="tx1">
                  <a:lumMod val="50000"/>
                  <a:lumOff val="50000"/>
                </a:schemeClr>
              </a:buClr>
              <a:buSzPct val="100000"/>
            </a:pPr>
            <a:r>
              <a:rPr lang="en-US" sz="2600" dirty="0"/>
              <a:t>possible explanations:  </a:t>
            </a:r>
            <a:br>
              <a:rPr lang="en-US" sz="2600" dirty="0"/>
            </a:br>
            <a:r>
              <a:rPr lang="en-US" sz="2600" dirty="0"/>
              <a:t>trends in real minimum wage, </a:t>
            </a:r>
            <a:br>
              <a:rPr lang="en-US" sz="2600" dirty="0"/>
            </a:br>
            <a:r>
              <a:rPr lang="en-US" sz="2600" dirty="0"/>
              <a:t>union membership, prevalence of </a:t>
            </a:r>
            <a:r>
              <a:rPr lang="en-US" sz="2600" dirty="0" err="1"/>
              <a:t>sectoral</a:t>
            </a:r>
            <a:r>
              <a:rPr lang="en-US" sz="2600" dirty="0"/>
              <a:t> shifts, and aging of the Baby Boomers</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39</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36305378"/>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spcBef>
                <a:spcPct val="60000"/>
              </a:spcBef>
              <a:buSzPct val="95000"/>
              <a:buNone/>
            </a:pPr>
            <a:r>
              <a:rPr lang="en-US" sz="2300" dirty="0">
                <a:solidFill>
                  <a:schemeClr val="accent2"/>
                </a:solidFill>
              </a:rPr>
              <a:t>6.	</a:t>
            </a:r>
            <a:r>
              <a:rPr lang="en-US" sz="2600" dirty="0"/>
              <a:t>European unemployment</a:t>
            </a:r>
          </a:p>
          <a:p>
            <a:pPr lvl="1">
              <a:spcBef>
                <a:spcPct val="15000"/>
              </a:spcBef>
              <a:buClr>
                <a:schemeClr val="tx1">
                  <a:lumMod val="50000"/>
                  <a:lumOff val="50000"/>
                </a:schemeClr>
              </a:buClr>
              <a:buSzPct val="100000"/>
            </a:pPr>
            <a:r>
              <a:rPr lang="en-US" sz="2600" dirty="0"/>
              <a:t>has risen sharply since 1970</a:t>
            </a:r>
          </a:p>
          <a:p>
            <a:pPr lvl="1">
              <a:spcBef>
                <a:spcPct val="15000"/>
              </a:spcBef>
              <a:buClr>
                <a:schemeClr val="tx1">
                  <a:lumMod val="50000"/>
                  <a:lumOff val="50000"/>
                </a:schemeClr>
              </a:buClr>
              <a:buSzPct val="100000"/>
            </a:pPr>
            <a:r>
              <a:rPr lang="en-US" sz="2600" dirty="0"/>
              <a:t>probably due to generous unemployment benefits, strong union presence, and a technology-driven shift in demand away from unskilled workers</a:t>
            </a: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40</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689063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nSpc>
                <a:spcPct val="90000"/>
              </a:lnSpc>
            </a:pPr>
            <a:r>
              <a:rPr lang="en-US" sz="3100" smtClean="0"/>
              <a:t>A first model of the natural rate</a:t>
            </a:r>
          </a:p>
        </p:txBody>
      </p:sp>
      <p:sp>
        <p:nvSpPr>
          <p:cNvPr id="30723" name="Rectangle 3"/>
          <p:cNvSpPr>
            <a:spLocks noGrp="1" noChangeArrowheads="1"/>
          </p:cNvSpPr>
          <p:nvPr>
            <p:ph type="body" idx="1"/>
          </p:nvPr>
        </p:nvSpPr>
        <p:spPr>
          <a:xfrm>
            <a:off x="1143000" y="1371600"/>
            <a:ext cx="6324600" cy="4876800"/>
          </a:xfrm>
        </p:spPr>
        <p:txBody>
          <a:bodyPr/>
          <a:lstStyle/>
          <a:p>
            <a:pPr>
              <a:spcBef>
                <a:spcPct val="50000"/>
              </a:spcBef>
              <a:buFont typeface="Wingdings" pitchFamily="2" charset="2"/>
              <a:buNone/>
            </a:pPr>
            <a:r>
              <a:rPr lang="en-US" sz="2900" smtClean="0"/>
              <a:t>Notation:</a:t>
            </a:r>
          </a:p>
          <a:p>
            <a:pPr>
              <a:spcBef>
                <a:spcPct val="50000"/>
              </a:spcBef>
              <a:buFont typeface="Wingdings" pitchFamily="2" charset="2"/>
              <a:buNone/>
            </a:pPr>
            <a:r>
              <a:rPr lang="en-US" sz="2900" smtClean="0"/>
              <a:t>	</a:t>
            </a:r>
            <a:r>
              <a:rPr lang="en-US" sz="2900" b="1" i="1" smtClean="0"/>
              <a:t>L</a:t>
            </a:r>
            <a:r>
              <a:rPr lang="en-US" sz="2900" smtClean="0"/>
              <a:t> = # of workers in labor force</a:t>
            </a:r>
          </a:p>
          <a:p>
            <a:pPr>
              <a:spcBef>
                <a:spcPct val="50000"/>
              </a:spcBef>
              <a:buFont typeface="Wingdings" pitchFamily="2" charset="2"/>
              <a:buNone/>
            </a:pPr>
            <a:r>
              <a:rPr lang="en-US" sz="2900" smtClean="0"/>
              <a:t>	</a:t>
            </a:r>
            <a:r>
              <a:rPr lang="en-US" sz="2900" b="1" i="1" smtClean="0"/>
              <a:t>E</a:t>
            </a:r>
            <a:r>
              <a:rPr lang="en-US" sz="2900" smtClean="0"/>
              <a:t> = # of employed workers</a:t>
            </a:r>
          </a:p>
          <a:p>
            <a:pPr>
              <a:spcBef>
                <a:spcPct val="50000"/>
              </a:spcBef>
              <a:buFont typeface="Wingdings" pitchFamily="2" charset="2"/>
              <a:buNone/>
            </a:pPr>
            <a:r>
              <a:rPr lang="en-US" sz="2900" b="1" i="1" smtClean="0"/>
              <a:t>	U</a:t>
            </a:r>
            <a:r>
              <a:rPr lang="en-US" sz="2900" smtClean="0"/>
              <a:t> = # of unemployed</a:t>
            </a:r>
          </a:p>
          <a:p>
            <a:pPr>
              <a:spcBef>
                <a:spcPct val="50000"/>
              </a:spcBef>
              <a:buFont typeface="Wingdings" pitchFamily="2" charset="2"/>
              <a:buNone/>
            </a:pPr>
            <a:r>
              <a:rPr lang="en-US" sz="2900" b="1" i="1" smtClean="0"/>
              <a:t>	U</a:t>
            </a:r>
            <a:r>
              <a:rPr lang="en-US" sz="2900" i="1" smtClean="0"/>
              <a:t>/</a:t>
            </a:r>
            <a:r>
              <a:rPr lang="en-US" sz="2900" b="1" i="1" smtClean="0"/>
              <a:t>L</a:t>
            </a:r>
            <a:r>
              <a:rPr lang="en-US" sz="2900" smtClean="0"/>
              <a:t>  = unemployment rate</a:t>
            </a:r>
          </a:p>
        </p:txBody>
      </p:sp>
    </p:spTree>
    <p:extLst>
      <p:ext uri="{BB962C8B-B14F-4D97-AF65-F5344CB8AC3E}">
        <p14:creationId xmlns:p14="http://schemas.microsoft.com/office/powerpoint/2010/main" val="214573569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0723">
                                            <p:txEl>
                                              <p:pRg st="4" end="4"/>
                                            </p:txEl>
                                          </p:spTgt>
                                        </p:tgtEl>
                                        <p:attrNameLst>
                                          <p:attrName>style.visibility</p:attrName>
                                        </p:attrNameLst>
                                      </p:cBhvr>
                                      <p:to>
                                        <p:strVal val="visible"/>
                                      </p:to>
                                    </p:set>
                                    <p:animEffect transition="in" filter="wipe(left)">
                                      <p:cBhvr>
                                        <p:cTn id="27" dur="500"/>
                                        <p:tgtEl>
                                          <p:spTgt spid="307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mtClean="0"/>
              <a:t>Assumptions:</a:t>
            </a:r>
          </a:p>
        </p:txBody>
      </p:sp>
      <p:sp>
        <p:nvSpPr>
          <p:cNvPr id="32771" name="Rectangle 3"/>
          <p:cNvSpPr>
            <a:spLocks noGrp="1" noChangeArrowheads="1"/>
          </p:cNvSpPr>
          <p:nvPr>
            <p:ph type="body" idx="1"/>
          </p:nvPr>
        </p:nvSpPr>
        <p:spPr>
          <a:xfrm>
            <a:off x="512763" y="1309688"/>
            <a:ext cx="7772400" cy="4926012"/>
          </a:xfrm>
        </p:spPr>
        <p:txBody>
          <a:bodyPr/>
          <a:lstStyle/>
          <a:p>
            <a:pPr marL="568325" indent="-568325">
              <a:lnSpc>
                <a:spcPct val="95000"/>
              </a:lnSpc>
              <a:buFont typeface="Wingdings" pitchFamily="2" charset="2"/>
              <a:buNone/>
              <a:tabLst>
                <a:tab pos="857250" algn="l"/>
              </a:tabLst>
            </a:pPr>
            <a:r>
              <a:rPr lang="en-US" dirty="0" smtClean="0"/>
              <a:t>1.	</a:t>
            </a:r>
            <a:r>
              <a:rPr lang="en-US" b="1" i="1" dirty="0" smtClean="0"/>
              <a:t>L</a:t>
            </a:r>
            <a:r>
              <a:rPr lang="en-US" dirty="0" smtClean="0"/>
              <a:t> is exogenously fixed.  </a:t>
            </a:r>
          </a:p>
          <a:p>
            <a:pPr marL="568325" indent="-568325">
              <a:lnSpc>
                <a:spcPct val="95000"/>
              </a:lnSpc>
              <a:spcBef>
                <a:spcPct val="50000"/>
              </a:spcBef>
              <a:buFont typeface="Wingdings" pitchFamily="2" charset="2"/>
              <a:buNone/>
              <a:tabLst>
                <a:tab pos="857250" algn="l"/>
              </a:tabLst>
            </a:pPr>
            <a:r>
              <a:rPr lang="en-US" dirty="0" smtClean="0"/>
              <a:t>2.	During any given month, </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s</a:t>
            </a:r>
            <a:r>
              <a:rPr lang="en-US" dirty="0" smtClean="0"/>
              <a:t> = </a:t>
            </a:r>
            <a:r>
              <a:rPr lang="en-US" b="1" dirty="0" smtClean="0">
                <a:solidFill>
                  <a:srgbClr val="CC0000"/>
                </a:solidFill>
              </a:rPr>
              <a:t>rate of job separations</a:t>
            </a:r>
            <a:r>
              <a:rPr lang="en-US" dirty="0" smtClean="0"/>
              <a:t>, </a:t>
            </a:r>
            <a:br>
              <a:rPr lang="en-US" dirty="0" smtClean="0"/>
            </a:br>
            <a:r>
              <a:rPr lang="en-US" dirty="0" smtClean="0"/>
              <a:t>fraction of employed workers </a:t>
            </a:r>
            <a:br>
              <a:rPr lang="en-US" dirty="0" smtClean="0"/>
            </a:br>
            <a:r>
              <a:rPr lang="en-US" dirty="0" smtClean="0"/>
              <a:t>that become separated from their jobs</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f</a:t>
            </a:r>
            <a:r>
              <a:rPr lang="en-US" b="1" dirty="0" smtClean="0"/>
              <a:t> </a:t>
            </a:r>
            <a:r>
              <a:rPr lang="en-US" dirty="0" smtClean="0"/>
              <a:t>= </a:t>
            </a:r>
            <a:r>
              <a:rPr lang="en-US" b="1" dirty="0" smtClean="0">
                <a:solidFill>
                  <a:srgbClr val="CC0000"/>
                </a:solidFill>
              </a:rPr>
              <a:t>rate of job finding</a:t>
            </a:r>
            <a:r>
              <a:rPr lang="en-US" dirty="0" smtClean="0"/>
              <a:t>, </a:t>
            </a:r>
            <a:br>
              <a:rPr lang="en-US" dirty="0" smtClean="0"/>
            </a:br>
            <a:r>
              <a:rPr lang="en-US" dirty="0" smtClean="0"/>
              <a:t>fraction of unemployed workers </a:t>
            </a:r>
            <a:br>
              <a:rPr lang="en-US" dirty="0" smtClean="0"/>
            </a:br>
            <a:r>
              <a:rPr lang="en-US" dirty="0" smtClean="0"/>
              <a:t>that find jobs</a:t>
            </a:r>
          </a:p>
          <a:p>
            <a:pPr marL="568325" indent="-568325">
              <a:lnSpc>
                <a:spcPct val="95000"/>
              </a:lnSpc>
              <a:spcBef>
                <a:spcPct val="30000"/>
              </a:spcBef>
              <a:buFont typeface="Wingdings" pitchFamily="2" charset="2"/>
              <a:buNone/>
              <a:tabLst>
                <a:tab pos="857250" algn="l"/>
              </a:tabLst>
            </a:pPr>
            <a:r>
              <a:rPr lang="en-US" dirty="0" smtClean="0"/>
              <a:t>	</a:t>
            </a:r>
            <a:r>
              <a:rPr lang="en-US" b="1" i="1" dirty="0" smtClean="0"/>
              <a:t>s</a:t>
            </a:r>
            <a:r>
              <a:rPr lang="en-US" dirty="0" smtClean="0"/>
              <a:t> and </a:t>
            </a:r>
            <a:r>
              <a:rPr lang="en-US" b="1" i="1" dirty="0" smtClean="0"/>
              <a:t>f</a:t>
            </a:r>
            <a:r>
              <a:rPr lang="en-US" dirty="0" smtClean="0"/>
              <a:t> </a:t>
            </a:r>
            <a:r>
              <a:rPr lang="en-US" sz="900" dirty="0" smtClean="0"/>
              <a:t> </a:t>
            </a:r>
            <a:r>
              <a:rPr lang="en-US" dirty="0" smtClean="0"/>
              <a:t>are exogenous</a:t>
            </a:r>
          </a:p>
        </p:txBody>
      </p:sp>
    </p:spTree>
    <p:extLst>
      <p:ext uri="{BB962C8B-B14F-4D97-AF65-F5344CB8AC3E}">
        <p14:creationId xmlns:p14="http://schemas.microsoft.com/office/powerpoint/2010/main" val="418556587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wipe(lef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wipe(left)">
                                      <p:cBhvr>
                                        <p:cTn id="27" dur="500"/>
                                        <p:tgtEl>
                                          <p:spTgt spid="327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47713" y="236538"/>
            <a:ext cx="7702550" cy="1087437"/>
          </a:xfrm>
        </p:spPr>
        <p:txBody>
          <a:bodyPr/>
          <a:lstStyle/>
          <a:p>
            <a:pPr>
              <a:lnSpc>
                <a:spcPct val="90000"/>
              </a:lnSpc>
            </a:pPr>
            <a:r>
              <a:rPr lang="en-US" sz="3200" dirty="0" smtClean="0"/>
              <a:t>The transitions between employment and unemployment</a:t>
            </a:r>
          </a:p>
        </p:txBody>
      </p:sp>
      <p:sp>
        <p:nvSpPr>
          <p:cNvPr id="34819" name="Text Box 3"/>
          <p:cNvSpPr txBox="1">
            <a:spLocks noChangeArrowheads="1"/>
          </p:cNvSpPr>
          <p:nvPr/>
        </p:nvSpPr>
        <p:spPr bwMode="auto">
          <a:xfrm>
            <a:off x="861950" y="3155763"/>
            <a:ext cx="2057400" cy="1074737"/>
          </a:xfrm>
          <a:prstGeom prst="rect">
            <a:avLst/>
          </a:prstGeom>
          <a:solidFill>
            <a:srgbClr val="FFCC99"/>
          </a:solidFill>
          <a:ln w="12700">
            <a:solidFill>
              <a:schemeClr val="tx1"/>
            </a:solidFill>
            <a:miter lim="800000"/>
            <a:headEnd type="none" w="sm" len="sm"/>
            <a:tailEnd type="none" w="sm" len="sm"/>
          </a:ln>
        </p:spPr>
        <p:txBody>
          <a:bodyPr tIns="274320" bIns="2743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ct val="50000"/>
              </a:spcBef>
            </a:pPr>
            <a:r>
              <a:rPr lang="en-US" sz="2800" i="1">
                <a:latin typeface="Tahoma" pitchFamily="34" charset="0"/>
              </a:rPr>
              <a:t>Employed</a:t>
            </a:r>
          </a:p>
        </p:txBody>
      </p:sp>
      <p:sp>
        <p:nvSpPr>
          <p:cNvPr id="34820" name="Text Box 4"/>
          <p:cNvSpPr txBox="1">
            <a:spLocks noChangeArrowheads="1"/>
          </p:cNvSpPr>
          <p:nvPr/>
        </p:nvSpPr>
        <p:spPr bwMode="auto">
          <a:xfrm>
            <a:off x="6043550" y="3187513"/>
            <a:ext cx="2362200" cy="1074737"/>
          </a:xfrm>
          <a:prstGeom prst="rect">
            <a:avLst/>
          </a:prstGeom>
          <a:solidFill>
            <a:srgbClr val="FFCC99"/>
          </a:solidFill>
          <a:ln w="12700">
            <a:solidFill>
              <a:schemeClr val="tx1"/>
            </a:solidFill>
            <a:miter lim="800000"/>
            <a:headEnd type="none" w="sm" len="sm"/>
            <a:tailEnd type="none" w="sm" len="sm"/>
          </a:ln>
        </p:spPr>
        <p:txBody>
          <a:bodyPr tIns="274320" bIns="2743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20000"/>
              </a:lnSpc>
              <a:spcBef>
                <a:spcPct val="50000"/>
              </a:spcBef>
            </a:pPr>
            <a:r>
              <a:rPr lang="en-US" sz="2800" i="1">
                <a:latin typeface="Tahoma" pitchFamily="34" charset="0"/>
              </a:rPr>
              <a:t>Unemployed</a:t>
            </a:r>
          </a:p>
        </p:txBody>
      </p:sp>
      <p:grpSp>
        <p:nvGrpSpPr>
          <p:cNvPr id="2" name="Group 5"/>
          <p:cNvGrpSpPr>
            <a:grpSpLocks/>
          </p:cNvGrpSpPr>
          <p:nvPr/>
        </p:nvGrpSpPr>
        <p:grpSpPr bwMode="auto">
          <a:xfrm>
            <a:off x="1846200" y="1519050"/>
            <a:ext cx="5338763" cy="1600200"/>
            <a:chOff x="1100" y="912"/>
            <a:chExt cx="3363" cy="1008"/>
          </a:xfrm>
        </p:grpSpPr>
        <p:sp>
          <p:nvSpPr>
            <p:cNvPr id="35849" name="Text Box 6"/>
            <p:cNvSpPr txBox="1">
              <a:spLocks noChangeArrowheads="1"/>
            </p:cNvSpPr>
            <p:nvPr/>
          </p:nvSpPr>
          <p:spPr bwMode="auto">
            <a:xfrm>
              <a:off x="2544" y="912"/>
              <a:ext cx="624"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b="1" i="1" dirty="0">
                  <a:latin typeface="Tahoma" pitchFamily="34" charset="0"/>
                </a:rPr>
                <a:t>s </a:t>
              </a:r>
              <a:r>
                <a:rPr lang="en-US" sz="2800" dirty="0">
                  <a:latin typeface="Times New Roman"/>
                  <a:ea typeface="ＭＳ ゴシック"/>
                  <a:cs typeface="Times New Roman"/>
                </a:rPr>
                <a:t>×</a:t>
              </a:r>
              <a:r>
                <a:rPr lang="en-US" sz="2800" b="1" i="1" dirty="0" smtClean="0">
                  <a:latin typeface="Tahoma" pitchFamily="34" charset="0"/>
                </a:rPr>
                <a:t>E</a:t>
              </a:r>
              <a:endParaRPr lang="en-US" sz="2800" b="1" i="1" dirty="0">
                <a:latin typeface="Tahoma" pitchFamily="34" charset="0"/>
              </a:endParaRPr>
            </a:p>
          </p:txBody>
        </p:sp>
        <p:sp>
          <p:nvSpPr>
            <p:cNvPr id="35850" name="AutoShape 7"/>
            <p:cNvSpPr>
              <a:spLocks/>
            </p:cNvSpPr>
            <p:nvPr/>
          </p:nvSpPr>
          <p:spPr bwMode="auto">
            <a:xfrm rot="5409519" flipV="1">
              <a:off x="2447" y="-96"/>
              <a:ext cx="669" cy="3363"/>
            </a:xfrm>
            <a:prstGeom prst="leftBracket">
              <a:avLst>
                <a:gd name="adj" fmla="val 251345"/>
              </a:avLst>
            </a:prstGeom>
            <a:noFill/>
            <a:ln w="76200">
              <a:solidFill>
                <a:srgbClr val="3399FF"/>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3"/>
          <p:cNvGrpSpPr/>
          <p:nvPr/>
        </p:nvGrpSpPr>
        <p:grpSpPr>
          <a:xfrm>
            <a:off x="1851184" y="4364254"/>
            <a:ext cx="5338763" cy="1638574"/>
            <a:chOff x="1851184" y="4364254"/>
            <a:chExt cx="5338763" cy="1638574"/>
          </a:xfrm>
        </p:grpSpPr>
        <p:sp>
          <p:nvSpPr>
            <p:cNvPr id="35847" name="Text Box 9"/>
            <p:cNvSpPr txBox="1">
              <a:spLocks noChangeArrowheads="1"/>
            </p:cNvSpPr>
            <p:nvPr/>
          </p:nvSpPr>
          <p:spPr bwMode="auto">
            <a:xfrm>
              <a:off x="3922190" y="5483715"/>
              <a:ext cx="990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b="1" i="1" dirty="0">
                  <a:latin typeface="Tahoma" pitchFamily="34" charset="0"/>
                </a:rPr>
                <a:t>f </a:t>
              </a:r>
              <a:r>
                <a:rPr lang="en-US" sz="2800" dirty="0">
                  <a:latin typeface="Times New Roman"/>
                  <a:ea typeface="ＭＳ ゴシック"/>
                  <a:cs typeface="Times New Roman"/>
                </a:rPr>
                <a:t>×</a:t>
              </a:r>
              <a:r>
                <a:rPr lang="en-US" sz="2800" b="1" i="1" dirty="0" smtClean="0">
                  <a:latin typeface="Tahoma" pitchFamily="34" charset="0"/>
                </a:rPr>
                <a:t>U</a:t>
              </a:r>
              <a:endParaRPr lang="en-US" sz="2800" b="1" i="1" dirty="0">
                <a:latin typeface="Tahoma" pitchFamily="34" charset="0"/>
              </a:endParaRPr>
            </a:p>
          </p:txBody>
        </p:sp>
        <p:sp>
          <p:nvSpPr>
            <p:cNvPr id="11" name="AutoShape 7"/>
            <p:cNvSpPr>
              <a:spLocks/>
            </p:cNvSpPr>
            <p:nvPr/>
          </p:nvSpPr>
          <p:spPr bwMode="auto">
            <a:xfrm rot="16200000" flipV="1">
              <a:off x="3989547" y="2225891"/>
              <a:ext cx="1062038" cy="5338763"/>
            </a:xfrm>
            <a:prstGeom prst="leftBracket">
              <a:avLst>
                <a:gd name="adj" fmla="val 251345"/>
              </a:avLst>
            </a:prstGeom>
            <a:noFill/>
            <a:ln w="76200">
              <a:solidFill>
                <a:srgbClr val="3399FF"/>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Tree>
    <p:extLst>
      <p:ext uri="{BB962C8B-B14F-4D97-AF65-F5344CB8AC3E}">
        <p14:creationId xmlns:p14="http://schemas.microsoft.com/office/powerpoint/2010/main" val="1882432454"/>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819"/>
                                        </p:tgtEl>
                                        <p:attrNameLst>
                                          <p:attrName>style.visibility</p:attrName>
                                        </p:attrNameLst>
                                      </p:cBhvr>
                                      <p:to>
                                        <p:strVal val="visible"/>
                                      </p:to>
                                    </p:set>
                                    <p:animEffect transition="in" filter="fade">
                                      <p:cBhvr>
                                        <p:cTn id="7" dur="500"/>
                                        <p:tgtEl>
                                          <p:spTgt spid="348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820"/>
                                        </p:tgtEl>
                                        <p:attrNameLst>
                                          <p:attrName>style.visibility</p:attrName>
                                        </p:attrNameLst>
                                      </p:cBhvr>
                                      <p:to>
                                        <p:strVal val="visible"/>
                                      </p:to>
                                    </p:set>
                                    <p:animEffect transition="in" filter="fade">
                                      <p:cBhvr>
                                        <p:cTn id="12" dur="500"/>
                                        <p:tgtEl>
                                          <p:spTgt spid="348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autoUpdateAnimBg="0"/>
      <p:bldP spid="3482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mtClean="0"/>
              <a:t>The steady state condition</a:t>
            </a:r>
          </a:p>
        </p:txBody>
      </p:sp>
      <p:sp>
        <p:nvSpPr>
          <p:cNvPr id="36867" name="Rectangle 3"/>
          <p:cNvSpPr>
            <a:spLocks noGrp="1" noChangeArrowheads="1"/>
          </p:cNvSpPr>
          <p:nvPr>
            <p:ph type="body" idx="1"/>
          </p:nvPr>
        </p:nvSpPr>
        <p:spPr/>
        <p:txBody>
          <a:bodyPr/>
          <a:lstStyle/>
          <a:p>
            <a:r>
              <a:rPr lang="en-US" dirty="0" smtClean="0"/>
              <a:t>Definition:  the labor market is in </a:t>
            </a:r>
            <a:br>
              <a:rPr lang="en-US" dirty="0" smtClean="0"/>
            </a:br>
            <a:r>
              <a:rPr lang="en-US" b="1" dirty="0" smtClean="0">
                <a:solidFill>
                  <a:srgbClr val="CC0000"/>
                </a:solidFill>
              </a:rPr>
              <a:t>steady state</a:t>
            </a:r>
            <a:r>
              <a:rPr lang="en-US" dirty="0" smtClean="0"/>
              <a:t>, or long-run equilibrium, </a:t>
            </a:r>
            <a:br>
              <a:rPr lang="en-US" dirty="0" smtClean="0"/>
            </a:br>
            <a:r>
              <a:rPr lang="en-US" dirty="0" smtClean="0"/>
              <a:t>if the unemployment rate is constant.  </a:t>
            </a:r>
          </a:p>
          <a:p>
            <a:r>
              <a:rPr lang="en-US" dirty="0" smtClean="0"/>
              <a:t>The steady-state condition is:</a:t>
            </a:r>
          </a:p>
        </p:txBody>
      </p:sp>
      <p:sp>
        <p:nvSpPr>
          <p:cNvPr id="36868" name="Text Box 4"/>
          <p:cNvSpPr txBox="1">
            <a:spLocks noChangeArrowheads="1"/>
          </p:cNvSpPr>
          <p:nvPr/>
        </p:nvSpPr>
        <p:spPr bwMode="auto">
          <a:xfrm>
            <a:off x="3030538" y="3525838"/>
            <a:ext cx="3276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500" b="1" i="1" dirty="0">
                <a:solidFill>
                  <a:srgbClr val="333399"/>
                </a:solidFill>
                <a:latin typeface="Tahoma" pitchFamily="34" charset="0"/>
              </a:rPr>
              <a:t>s</a:t>
            </a:r>
            <a:r>
              <a:rPr lang="en-US" sz="3500" b="1" dirty="0">
                <a:solidFill>
                  <a:srgbClr val="333399"/>
                </a:solidFill>
                <a:latin typeface="Tahoma" pitchFamily="34" charset="0"/>
              </a:rPr>
              <a:t> </a:t>
            </a:r>
            <a:r>
              <a:rPr lang="en-US" sz="3600" dirty="0">
                <a:latin typeface="Times New Roman"/>
                <a:ea typeface="ＭＳ ゴシック"/>
                <a:cs typeface="Times New Roman"/>
              </a:rPr>
              <a:t>×</a:t>
            </a:r>
            <a:r>
              <a:rPr lang="en-US" sz="3500" b="1" i="1" dirty="0" smtClean="0">
                <a:solidFill>
                  <a:srgbClr val="333399"/>
                </a:solidFill>
                <a:latin typeface="Tahoma" pitchFamily="34" charset="0"/>
              </a:rPr>
              <a:t>E </a:t>
            </a:r>
            <a:r>
              <a:rPr lang="en-US" sz="3500" b="1" dirty="0" smtClean="0">
                <a:solidFill>
                  <a:srgbClr val="333399"/>
                </a:solidFill>
                <a:latin typeface="Tahoma" pitchFamily="34" charset="0"/>
              </a:rPr>
              <a:t>  </a:t>
            </a:r>
            <a:r>
              <a:rPr lang="en-US" sz="3500" dirty="0">
                <a:solidFill>
                  <a:srgbClr val="333399"/>
                </a:solidFill>
                <a:latin typeface="Tahoma" pitchFamily="34" charset="0"/>
              </a:rPr>
              <a:t>=</a:t>
            </a:r>
            <a:r>
              <a:rPr lang="en-US" sz="3500" b="1" dirty="0">
                <a:solidFill>
                  <a:srgbClr val="333399"/>
                </a:solidFill>
                <a:latin typeface="Tahoma" pitchFamily="34" charset="0"/>
              </a:rPr>
              <a:t>   </a:t>
            </a:r>
            <a:r>
              <a:rPr lang="en-US" sz="3500" b="1" i="1" dirty="0">
                <a:solidFill>
                  <a:srgbClr val="333399"/>
                </a:solidFill>
                <a:latin typeface="Tahoma" pitchFamily="34" charset="0"/>
              </a:rPr>
              <a:t>f </a:t>
            </a:r>
            <a:r>
              <a:rPr lang="en-US" sz="3600" dirty="0">
                <a:latin typeface="Times New Roman"/>
                <a:ea typeface="ＭＳ ゴシック"/>
                <a:cs typeface="Times New Roman"/>
              </a:rPr>
              <a:t>×</a:t>
            </a:r>
            <a:r>
              <a:rPr lang="en-US" sz="3500" b="1" i="1" dirty="0" smtClean="0">
                <a:solidFill>
                  <a:srgbClr val="333399"/>
                </a:solidFill>
                <a:latin typeface="Tahoma" pitchFamily="34" charset="0"/>
              </a:rPr>
              <a:t>U</a:t>
            </a:r>
            <a:endParaRPr lang="en-US" sz="3500" b="1" i="1" dirty="0">
              <a:solidFill>
                <a:srgbClr val="333399"/>
              </a:solidFill>
              <a:latin typeface="Tahoma" pitchFamily="34" charset="0"/>
            </a:endParaRPr>
          </a:p>
        </p:txBody>
      </p:sp>
      <p:grpSp>
        <p:nvGrpSpPr>
          <p:cNvPr id="2" name="Group 5"/>
          <p:cNvGrpSpPr>
            <a:grpSpLocks/>
          </p:cNvGrpSpPr>
          <p:nvPr/>
        </p:nvGrpSpPr>
        <p:grpSpPr bwMode="auto">
          <a:xfrm>
            <a:off x="896938" y="4276725"/>
            <a:ext cx="2667000" cy="1870075"/>
            <a:chOff x="432" y="2470"/>
            <a:chExt cx="1680" cy="1178"/>
          </a:xfrm>
        </p:grpSpPr>
        <p:sp>
          <p:nvSpPr>
            <p:cNvPr id="36873" name="Text Box 6"/>
            <p:cNvSpPr txBox="1">
              <a:spLocks noChangeArrowheads="1"/>
            </p:cNvSpPr>
            <p:nvPr/>
          </p:nvSpPr>
          <p:spPr bwMode="auto">
            <a:xfrm>
              <a:off x="432" y="2662"/>
              <a:ext cx="1392" cy="986"/>
            </a:xfrm>
            <a:prstGeom prst="rect">
              <a:avLst/>
            </a:prstGeom>
            <a:solidFill>
              <a:srgbClr val="FFFFCC"/>
            </a:solidFill>
            <a:ln w="12700">
              <a:solidFill>
                <a:srgbClr val="000000"/>
              </a:solidFill>
              <a:miter lim="800000"/>
              <a:headEnd type="none" w="sm" len="sm"/>
              <a:tailEnd type="none" w="sm" len="sm"/>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i="1" dirty="0"/>
                <a:t># of employed people who lose or leave their jobs</a:t>
              </a:r>
            </a:p>
          </p:txBody>
        </p:sp>
        <p:cxnSp>
          <p:nvCxnSpPr>
            <p:cNvPr id="36874" name="AutoShape 7"/>
            <p:cNvCxnSpPr>
              <a:cxnSpLocks noChangeShapeType="1"/>
              <a:stCxn id="36873" idx="3"/>
            </p:cNvCxnSpPr>
            <p:nvPr/>
          </p:nvCxnSpPr>
          <p:spPr bwMode="auto">
            <a:xfrm flipV="1">
              <a:off x="1824" y="2470"/>
              <a:ext cx="288" cy="685"/>
            </a:xfrm>
            <a:prstGeom prst="bentConnector2">
              <a:avLst/>
            </a:prstGeom>
            <a:noFill/>
            <a:ln w="38100">
              <a:solidFill>
                <a:schemeClr val="tx1"/>
              </a:solidFill>
              <a:miter lim="800000"/>
              <a:headEnd type="none" w="sm" len="sm"/>
              <a:tailEnd type="triangle" w="lg" len="med"/>
            </a:ln>
            <a:extLst>
              <a:ext uri="{909E8E84-426E-40DD-AFC4-6F175D3DCCD1}">
                <a14:hiddenFill xmlns:a14="http://schemas.microsoft.com/office/drawing/2010/main">
                  <a:noFill/>
                </a14:hiddenFill>
              </a:ext>
            </a:extLst>
          </p:spPr>
        </p:cxnSp>
      </p:grpSp>
      <p:grpSp>
        <p:nvGrpSpPr>
          <p:cNvPr id="3" name="Group 8"/>
          <p:cNvGrpSpPr>
            <a:grpSpLocks/>
          </p:cNvGrpSpPr>
          <p:nvPr/>
        </p:nvGrpSpPr>
        <p:grpSpPr bwMode="auto">
          <a:xfrm>
            <a:off x="5545138" y="4219575"/>
            <a:ext cx="2971800" cy="1809750"/>
            <a:chOff x="3360" y="2434"/>
            <a:chExt cx="1872" cy="1140"/>
          </a:xfrm>
        </p:grpSpPr>
        <p:sp>
          <p:nvSpPr>
            <p:cNvPr id="36871" name="Text Box 9"/>
            <p:cNvSpPr txBox="1">
              <a:spLocks noChangeArrowheads="1"/>
            </p:cNvSpPr>
            <p:nvPr/>
          </p:nvSpPr>
          <p:spPr bwMode="auto">
            <a:xfrm>
              <a:off x="3648" y="2818"/>
              <a:ext cx="1584" cy="756"/>
            </a:xfrm>
            <a:prstGeom prst="rect">
              <a:avLst/>
            </a:prstGeom>
            <a:solidFill>
              <a:srgbClr val="FFFFCC"/>
            </a:solidFill>
            <a:ln w="12700">
              <a:solidFill>
                <a:srgbClr val="000000"/>
              </a:solidFill>
              <a:miter lim="800000"/>
              <a:headEnd type="none" w="sm" len="sm"/>
              <a:tailEnd type="none" w="sm" len="sm"/>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400" i="1" dirty="0"/>
                <a:t># of unemployed people who find jobs</a:t>
              </a:r>
            </a:p>
          </p:txBody>
        </p:sp>
        <p:cxnSp>
          <p:nvCxnSpPr>
            <p:cNvPr id="36872" name="AutoShape 10"/>
            <p:cNvCxnSpPr>
              <a:cxnSpLocks noChangeShapeType="1"/>
              <a:stCxn id="36871" idx="1"/>
            </p:cNvCxnSpPr>
            <p:nvPr/>
          </p:nvCxnSpPr>
          <p:spPr bwMode="auto">
            <a:xfrm rot="10800000">
              <a:off x="3360" y="2434"/>
              <a:ext cx="288" cy="762"/>
            </a:xfrm>
            <a:prstGeom prst="bentConnector2">
              <a:avLst/>
            </a:prstGeom>
            <a:noFill/>
            <a:ln w="38100">
              <a:solidFill>
                <a:schemeClr val="tx1"/>
              </a:solidFill>
              <a:miter lim="800000"/>
              <a:headEnd type="none" w="sm" len="sm"/>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45599006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wipe(left)">
                                      <p:cBhvr>
                                        <p:cTn id="7" dur="500"/>
                                        <p:tgtEl>
                                          <p:spTgt spid="368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7">
                                            <p:txEl>
                                              <p:pRg st="1" end="1"/>
                                            </p:txEl>
                                          </p:spTgt>
                                        </p:tgtEl>
                                        <p:attrNameLst>
                                          <p:attrName>style.visibility</p:attrName>
                                        </p:attrNameLst>
                                      </p:cBhvr>
                                      <p:to>
                                        <p:strVal val="visible"/>
                                      </p:to>
                                    </p:set>
                                    <p:animEffect transition="in" filter="wipe(left)">
                                      <p:cBhvr>
                                        <p:cTn id="12" dur="500"/>
                                        <p:tgtEl>
                                          <p:spTgt spid="36867">
                                            <p:txEl>
                                              <p:pRg st="1" end="1"/>
                                            </p:txEl>
                                          </p:spTgt>
                                        </p:tgtEl>
                                      </p:cBhvr>
                                    </p:animEffect>
                                  </p:childTnLst>
                                </p:cTn>
                              </p:par>
                            </p:childTnLst>
                          </p:cTn>
                        </p:par>
                        <p:par>
                          <p:cTn id="13" fill="hold" nodeType="withGroup">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6868"/>
                                        </p:tgtEl>
                                        <p:attrNameLst>
                                          <p:attrName>style.visibility</p:attrName>
                                        </p:attrNameLst>
                                      </p:cBhvr>
                                      <p:to>
                                        <p:strVal val="visible"/>
                                      </p:to>
                                    </p:set>
                                    <p:animEffect transition="in" filter="wipe(left)">
                                      <p:cBhvr>
                                        <p:cTn id="16" dur="500"/>
                                        <p:tgtEl>
                                          <p:spTgt spid="36868"/>
                                        </p:tgtEl>
                                      </p:cBhvr>
                                    </p:animEffect>
                                  </p:childTnLst>
                                </p:cTn>
                              </p:par>
                            </p:childTnLst>
                          </p:cTn>
                        </p:par>
                      </p:childTnLst>
                    </p:cTn>
                  </p:par>
                  <p:par>
                    <p:cTn id="17" fill="hold">
                      <p:stCondLst>
                        <p:cond delay="indefinite"/>
                      </p:stCondLst>
                      <p:childTnLst>
                        <p:par>
                          <p:cTn id="18" fill="hold" nodeType="afterGroup">
                            <p:stCondLst>
                              <p:cond delay="0"/>
                            </p:stCondLst>
                            <p:childTnLst>
                              <p:par>
                                <p:cTn id="19" presetID="18" presetClass="entr" presetSubtype="3"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strips(upRight)">
                                      <p:cBhvr>
                                        <p:cTn id="21" dur="500"/>
                                        <p:tgtEl>
                                          <p:spTgt spid="2"/>
                                        </p:tgtEl>
                                      </p:cBhvr>
                                    </p:animEffect>
                                  </p:childTnLst>
                                </p:cTn>
                              </p:par>
                            </p:childTnLst>
                          </p:cTn>
                        </p:par>
                      </p:childTnLst>
                    </p:cTn>
                  </p:par>
                  <p:par>
                    <p:cTn id="22" fill="hold">
                      <p:stCondLst>
                        <p:cond delay="indefinite"/>
                      </p:stCondLst>
                      <p:childTnLst>
                        <p:par>
                          <p:cTn id="23" fill="hold" nodeType="afterGroup">
                            <p:stCondLst>
                              <p:cond delay="0"/>
                            </p:stCondLst>
                            <p:childTnLst>
                              <p:par>
                                <p:cTn id="24" presetID="18" presetClass="entr" presetSubtype="9" fill="hold"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strips(upLef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dirty="0" smtClean="0"/>
              <a:t>Finding the “equilibrium” U-rate</a:t>
            </a:r>
          </a:p>
        </p:txBody>
      </p:sp>
      <p:sp>
        <p:nvSpPr>
          <p:cNvPr id="38915" name="Rectangle 3"/>
          <p:cNvSpPr>
            <a:spLocks noGrp="1" noChangeArrowheads="1"/>
          </p:cNvSpPr>
          <p:nvPr>
            <p:ph type="body" idx="1"/>
          </p:nvPr>
        </p:nvSpPr>
        <p:spPr>
          <a:xfrm>
            <a:off x="479425" y="1455738"/>
            <a:ext cx="8229600" cy="3857625"/>
          </a:xfrm>
        </p:spPr>
        <p:txBody>
          <a:bodyPr/>
          <a:lstStyle/>
          <a:p>
            <a:pPr marL="0" indent="0">
              <a:spcBef>
                <a:spcPct val="50000"/>
              </a:spcBef>
              <a:buClr>
                <a:schemeClr val="bg1"/>
              </a:buClr>
              <a:buSzTx/>
              <a:buNone/>
              <a:tabLst>
                <a:tab pos="857250" algn="l"/>
              </a:tabLst>
            </a:pPr>
            <a:r>
              <a:rPr lang="en-US" sz="2900" i="1" dirty="0" smtClean="0">
                <a:solidFill>
                  <a:srgbClr val="333399"/>
                </a:solidFill>
              </a:rPr>
              <a:t> </a:t>
            </a:r>
            <a:r>
              <a:rPr lang="en-US" sz="2900" b="1" i="1" dirty="0" smtClean="0">
                <a:solidFill>
                  <a:srgbClr val="333399"/>
                </a:solidFill>
              </a:rPr>
              <a:t>  f </a:t>
            </a:r>
            <a:r>
              <a:rPr lang="en-US" sz="3200" dirty="0">
                <a:latin typeface="Times New Roman"/>
                <a:ea typeface="ＭＳ ゴシック"/>
                <a:cs typeface="Times New Roman"/>
              </a:rPr>
              <a:t>×</a:t>
            </a:r>
            <a:r>
              <a:rPr lang="en-US" sz="2900" b="1" i="1" dirty="0" smtClean="0">
                <a:solidFill>
                  <a:srgbClr val="333399"/>
                </a:solidFill>
              </a:rPr>
              <a:t>U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2900" b="1" i="1" dirty="0" smtClean="0">
                <a:solidFill>
                  <a:srgbClr val="333399"/>
                </a:solidFill>
              </a:rPr>
              <a:t>E </a:t>
            </a:r>
          </a:p>
          <a:p>
            <a:pPr marL="0" indent="0">
              <a:spcBef>
                <a:spcPct val="50000"/>
              </a:spcBef>
              <a:buClr>
                <a:schemeClr val="bg1"/>
              </a:buClr>
              <a:buSzTx/>
              <a:buNone/>
              <a:tabLst>
                <a:tab pos="857250" algn="l"/>
              </a:tabLst>
            </a:pPr>
            <a:r>
              <a:rPr lang="en-US" sz="2900" b="1" dirty="0" smtClean="0">
                <a:solidFill>
                  <a:srgbClr val="333399"/>
                </a:solidFill>
              </a:rPr>
              <a:t>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smtClean="0">
                <a:solidFill>
                  <a:srgbClr val="000000"/>
                </a:solidFill>
                <a:latin typeface="Times New Roman"/>
                <a:ea typeface="ＭＳ ゴシック"/>
                <a:cs typeface="Times New Roman"/>
              </a:rPr>
              <a:t>×</a:t>
            </a:r>
            <a:r>
              <a:rPr lang="en-US" sz="2900" dirty="0" smtClean="0">
                <a:solidFill>
                  <a:srgbClr val="333399"/>
                </a:solidFill>
                <a:sym typeface="Symbol" pitchFamily="18" charset="2"/>
              </a:rPr>
              <a:t>(</a:t>
            </a:r>
            <a:r>
              <a:rPr lang="en-US" sz="2900" b="1" i="1" dirty="0" smtClean="0">
                <a:solidFill>
                  <a:srgbClr val="333399"/>
                </a:solidFill>
                <a:sym typeface="Symbol" pitchFamily="18" charset="2"/>
              </a:rPr>
              <a:t>L </a:t>
            </a:r>
            <a:r>
              <a:rPr lang="en-US" sz="2900" dirty="0" smtClean="0">
                <a:solidFill>
                  <a:srgbClr val="333399"/>
                </a:solidFill>
                <a:sym typeface="Symbol" pitchFamily="18" charset="2"/>
              </a:rPr>
              <a:t>–</a:t>
            </a:r>
            <a:r>
              <a:rPr lang="en-US" sz="1100" b="1" dirty="0" smtClean="0">
                <a:solidFill>
                  <a:srgbClr val="333399"/>
                </a:solidFill>
              </a:rPr>
              <a:t> </a:t>
            </a:r>
            <a:r>
              <a:rPr lang="en-US" sz="2900" b="1" i="1" dirty="0" smtClean="0">
                <a:solidFill>
                  <a:srgbClr val="333399"/>
                </a:solidFill>
                <a:sym typeface="Symbol" pitchFamily="18" charset="2"/>
              </a:rPr>
              <a:t>U </a:t>
            </a:r>
            <a:r>
              <a:rPr lang="en-US" sz="2900" dirty="0" smtClean="0">
                <a:solidFill>
                  <a:srgbClr val="333399"/>
                </a:solidFill>
                <a:sym typeface="Symbol" pitchFamily="18" charset="2"/>
              </a:rPr>
              <a:t>)</a:t>
            </a:r>
          </a:p>
          <a:p>
            <a:pPr marL="0" indent="0">
              <a:spcBef>
                <a:spcPct val="50000"/>
              </a:spcBef>
              <a:buClr>
                <a:schemeClr val="bg1"/>
              </a:buClr>
              <a:buSzTx/>
              <a:buNone/>
              <a:tabLst>
                <a:tab pos="857250" algn="l"/>
              </a:tabLst>
            </a:pPr>
            <a:r>
              <a:rPr lang="en-US" sz="2900" b="1" dirty="0" smtClean="0">
                <a:solidFill>
                  <a:srgbClr val="333399"/>
                </a:solidFill>
              </a:rPr>
              <a:t>			</a:t>
            </a:r>
            <a:r>
              <a:rPr lang="en-US" sz="2900" dirty="0" smtClean="0">
                <a:solidFill>
                  <a:srgbClr val="333399"/>
                </a:solidFill>
              </a:rPr>
              <a:t>=</a:t>
            </a:r>
            <a:r>
              <a:rPr lang="en-US" sz="2900" b="1"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smtClean="0">
                <a:solidFill>
                  <a:srgbClr val="000000"/>
                </a:solidFill>
                <a:latin typeface="Times New Roman"/>
                <a:ea typeface="ＭＳ ゴシック"/>
                <a:cs typeface="Times New Roman"/>
              </a:rPr>
              <a:t>×</a:t>
            </a:r>
            <a:r>
              <a:rPr lang="en-US" sz="2900" b="1" i="1" dirty="0" smtClean="0">
                <a:solidFill>
                  <a:srgbClr val="333399"/>
                </a:solidFill>
                <a:sym typeface="Symbol" pitchFamily="18" charset="2"/>
              </a:rPr>
              <a:t>L  </a:t>
            </a:r>
            <a:r>
              <a:rPr lang="en-US" sz="2900" dirty="0" smtClean="0">
                <a:solidFill>
                  <a:srgbClr val="333399"/>
                </a:solidFill>
                <a:sym typeface="Symbol" pitchFamily="18" charset="2"/>
              </a:rPr>
              <a:t>–</a:t>
            </a:r>
            <a:r>
              <a:rPr lang="en-US" sz="2900" b="1" dirty="0" smtClean="0">
                <a:solidFill>
                  <a:srgbClr val="333399"/>
                </a:solidFill>
                <a:sym typeface="Symbol" pitchFamily="18" charset="2"/>
              </a:rPr>
              <a:t>  </a:t>
            </a:r>
            <a:r>
              <a:rPr lang="en-US" sz="2900" b="1" i="1" dirty="0" smtClean="0">
                <a:solidFill>
                  <a:srgbClr val="333399"/>
                </a:solidFill>
              </a:rPr>
              <a:t>s</a:t>
            </a:r>
            <a:r>
              <a:rPr lang="en-US" sz="1100" b="1" dirty="0" smtClean="0">
                <a:solidFill>
                  <a:srgbClr val="333399"/>
                </a:solidFill>
              </a:rPr>
              <a:t> </a:t>
            </a:r>
            <a:r>
              <a:rPr lang="en-US" sz="3200" dirty="0">
                <a:latin typeface="Times New Roman"/>
                <a:ea typeface="ＭＳ ゴシック"/>
                <a:cs typeface="Times New Roman"/>
              </a:rPr>
              <a:t>×</a:t>
            </a:r>
            <a:r>
              <a:rPr lang="en-US" sz="2900" b="1" i="1" dirty="0" smtClean="0">
                <a:solidFill>
                  <a:srgbClr val="333399"/>
                </a:solidFill>
                <a:sym typeface="Symbol" pitchFamily="18" charset="2"/>
              </a:rPr>
              <a:t>U </a:t>
            </a:r>
            <a:endParaRPr lang="en-US" sz="2900" b="1" dirty="0" smtClean="0">
              <a:solidFill>
                <a:srgbClr val="333399"/>
              </a:solidFill>
              <a:sym typeface="Symbol" pitchFamily="18" charset="2"/>
            </a:endParaRPr>
          </a:p>
          <a:p>
            <a:pPr marL="0" indent="0">
              <a:spcBef>
                <a:spcPct val="50000"/>
              </a:spcBef>
              <a:buClr>
                <a:schemeClr val="bg1"/>
              </a:buClr>
              <a:buSzTx/>
              <a:buFontTx/>
              <a:buNone/>
              <a:tabLst>
                <a:tab pos="857250" algn="l"/>
              </a:tabLst>
            </a:pPr>
            <a:r>
              <a:rPr lang="en-US" sz="2900" dirty="0" smtClean="0"/>
              <a:t>Solve for </a:t>
            </a:r>
            <a:r>
              <a:rPr lang="en-US" sz="2900" b="1" i="1" dirty="0" smtClean="0"/>
              <a:t>U</a:t>
            </a:r>
            <a:r>
              <a:rPr lang="en-US" sz="2900" i="1" dirty="0" smtClean="0"/>
              <a:t>/</a:t>
            </a:r>
            <a:r>
              <a:rPr lang="en-US" sz="2900" b="1" i="1" dirty="0" smtClean="0"/>
              <a:t>L</a:t>
            </a:r>
            <a:r>
              <a:rPr lang="en-US" sz="2900" dirty="0" smtClean="0"/>
              <a:t>:  </a:t>
            </a:r>
          </a:p>
          <a:p>
            <a:pPr marL="0" indent="0">
              <a:spcBef>
                <a:spcPts val="500"/>
              </a:spcBef>
              <a:buClr>
                <a:schemeClr val="bg1"/>
              </a:buClr>
              <a:buSzTx/>
              <a:buNone/>
              <a:tabLst>
                <a:tab pos="857250" algn="l"/>
              </a:tabLst>
            </a:pPr>
            <a:r>
              <a:rPr lang="en-US" sz="2900" b="1" i="1" dirty="0" smtClean="0">
                <a:solidFill>
                  <a:srgbClr val="333399"/>
                </a:solidFill>
              </a:rPr>
              <a:t>      </a:t>
            </a:r>
            <a:r>
              <a:rPr lang="en-US" sz="2900" dirty="0" smtClean="0">
                <a:solidFill>
                  <a:srgbClr val="333399"/>
                </a:solidFill>
              </a:rPr>
              <a:t>(</a:t>
            </a:r>
            <a:r>
              <a:rPr lang="en-US" sz="2900" b="1" i="1" dirty="0" smtClean="0">
                <a:solidFill>
                  <a:srgbClr val="333399"/>
                </a:solidFill>
              </a:rPr>
              <a:t>f </a:t>
            </a:r>
            <a:r>
              <a:rPr lang="en-US" sz="2900" dirty="0" smtClean="0">
                <a:solidFill>
                  <a:srgbClr val="333399"/>
                </a:solidFill>
              </a:rPr>
              <a:t> + </a:t>
            </a:r>
            <a:r>
              <a:rPr lang="en-US" sz="2900" b="1" i="1" dirty="0" smtClean="0">
                <a:solidFill>
                  <a:srgbClr val="333399"/>
                </a:solidFill>
              </a:rPr>
              <a:t>s</a:t>
            </a:r>
            <a:r>
              <a:rPr lang="en-US" sz="2900" dirty="0" smtClean="0">
                <a:solidFill>
                  <a:srgbClr val="333399"/>
                </a:solidFill>
              </a:rPr>
              <a:t>)</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1100" b="1" dirty="0" smtClean="0">
                <a:solidFill>
                  <a:srgbClr val="333399"/>
                </a:solidFill>
              </a:rPr>
              <a:t> </a:t>
            </a:r>
            <a:r>
              <a:rPr lang="en-US" sz="2900" b="1" i="1" dirty="0" smtClean="0">
                <a:solidFill>
                  <a:srgbClr val="333399"/>
                </a:solidFill>
              </a:rPr>
              <a:t>U </a:t>
            </a:r>
            <a:r>
              <a:rPr lang="en-US" sz="2900" i="1" dirty="0" smtClean="0">
                <a:solidFill>
                  <a:srgbClr val="333399"/>
                </a:solidFill>
              </a:rPr>
              <a:t>  </a:t>
            </a:r>
            <a:r>
              <a:rPr lang="en-US" sz="2900" dirty="0" smtClean="0">
                <a:solidFill>
                  <a:srgbClr val="333399"/>
                </a:solidFill>
              </a:rPr>
              <a:t>=  </a:t>
            </a:r>
            <a:r>
              <a:rPr lang="en-US" sz="2900" b="1" i="1" dirty="0" smtClean="0">
                <a:solidFill>
                  <a:srgbClr val="333399"/>
                </a:solidFill>
              </a:rPr>
              <a:t>s</a:t>
            </a:r>
            <a:r>
              <a:rPr lang="en-US" sz="1100" b="1" dirty="0" smtClean="0">
                <a:solidFill>
                  <a:srgbClr val="333399"/>
                </a:solidFill>
              </a:rPr>
              <a:t> </a:t>
            </a:r>
            <a:r>
              <a:rPr lang="en-US" sz="3200" dirty="0">
                <a:solidFill>
                  <a:srgbClr val="000000"/>
                </a:solidFill>
                <a:latin typeface="Times New Roman"/>
                <a:ea typeface="ＭＳ ゴシック"/>
                <a:cs typeface="Times New Roman"/>
              </a:rPr>
              <a:t>×</a:t>
            </a:r>
            <a:r>
              <a:rPr lang="en-US" sz="1100" b="1" dirty="0" smtClean="0">
                <a:solidFill>
                  <a:srgbClr val="333399"/>
                </a:solidFill>
              </a:rPr>
              <a:t> </a:t>
            </a:r>
            <a:r>
              <a:rPr lang="en-US" sz="2900" b="1" i="1" dirty="0" smtClean="0">
                <a:solidFill>
                  <a:srgbClr val="333399"/>
                </a:solidFill>
                <a:sym typeface="Symbol" pitchFamily="18" charset="2"/>
              </a:rPr>
              <a:t>L </a:t>
            </a:r>
          </a:p>
          <a:p>
            <a:pPr marL="0" indent="0">
              <a:spcBef>
                <a:spcPct val="50000"/>
              </a:spcBef>
              <a:buClr>
                <a:schemeClr val="bg1"/>
              </a:buClr>
              <a:buSzTx/>
              <a:buFontTx/>
              <a:buNone/>
              <a:tabLst>
                <a:tab pos="857250" algn="l"/>
              </a:tabLst>
            </a:pPr>
            <a:r>
              <a:rPr lang="en-US" sz="2900" dirty="0" smtClean="0">
                <a:sym typeface="Symbol" pitchFamily="18" charset="2"/>
              </a:rPr>
              <a:t>so,</a:t>
            </a:r>
          </a:p>
        </p:txBody>
      </p:sp>
      <p:graphicFrame>
        <p:nvGraphicFramePr>
          <p:cNvPr id="38916" name="Object 2"/>
          <p:cNvGraphicFramePr>
            <a:graphicFrameLocks noChangeAspect="1"/>
          </p:cNvGraphicFramePr>
          <p:nvPr>
            <p:extLst>
              <p:ext uri="{D42A27DB-BD31-4B8C-83A1-F6EECF244321}">
                <p14:modId xmlns:p14="http://schemas.microsoft.com/office/powerpoint/2010/main" val="2968537801"/>
              </p:ext>
            </p:extLst>
          </p:nvPr>
        </p:nvGraphicFramePr>
        <p:xfrm>
          <a:off x="3733568" y="5085450"/>
          <a:ext cx="2070100" cy="1303338"/>
        </p:xfrm>
        <a:graphic>
          <a:graphicData uri="http://schemas.openxmlformats.org/presentationml/2006/ole">
            <mc:AlternateContent xmlns:mc="http://schemas.openxmlformats.org/markup-compatibility/2006">
              <mc:Choice xmlns:v="urn:schemas-microsoft-com:vml" Requires="v">
                <p:oleObj spid="_x0000_s1041" name="Equation" r:id="rId4" imgW="710891" imgH="406224" progId="Equation.DSMT4">
                  <p:embed/>
                </p:oleObj>
              </mc:Choice>
              <mc:Fallback>
                <p:oleObj name="Equation" r:id="rId4" imgW="710891"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l="-6001" t="-11620" r="-6001" b="-11620"/>
                      <a:stretch>
                        <a:fillRect/>
                      </a:stretch>
                    </p:blipFill>
                    <p:spPr bwMode="auto">
                      <a:xfrm>
                        <a:off x="3733568" y="5085450"/>
                        <a:ext cx="2070100" cy="1303338"/>
                      </a:xfrm>
                      <a:prstGeom prst="rect">
                        <a:avLst/>
                      </a:prstGeom>
                      <a:noFill/>
                      <a:ln w="38100" cmpd="dbl">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269698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5">
                                            <p:txEl>
                                              <p:pRg st="1" end="1"/>
                                            </p:txEl>
                                          </p:spTgt>
                                        </p:tgtEl>
                                        <p:attrNameLst>
                                          <p:attrName>style.visibility</p:attrName>
                                        </p:attrNameLst>
                                      </p:cBhvr>
                                      <p:to>
                                        <p:strVal val="visible"/>
                                      </p:to>
                                    </p:set>
                                    <p:animEffect transition="in" filter="wipe(left)">
                                      <p:cBhvr>
                                        <p:cTn id="7" dur="500"/>
                                        <p:tgtEl>
                                          <p:spTgt spid="3891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5">
                                            <p:txEl>
                                              <p:pRg st="2" end="2"/>
                                            </p:txEl>
                                          </p:spTgt>
                                        </p:tgtEl>
                                        <p:attrNameLst>
                                          <p:attrName>style.visibility</p:attrName>
                                        </p:attrNameLst>
                                      </p:cBhvr>
                                      <p:to>
                                        <p:strVal val="visible"/>
                                      </p:to>
                                    </p:set>
                                    <p:animEffect transition="in" filter="wipe(left)">
                                      <p:cBhvr>
                                        <p:cTn id="12" dur="500"/>
                                        <p:tgtEl>
                                          <p:spTgt spid="389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5">
                                            <p:txEl>
                                              <p:pRg st="3" end="3"/>
                                            </p:txEl>
                                          </p:spTgt>
                                        </p:tgtEl>
                                        <p:attrNameLst>
                                          <p:attrName>style.visibility</p:attrName>
                                        </p:attrNameLst>
                                      </p:cBhvr>
                                      <p:to>
                                        <p:strVal val="visible"/>
                                      </p:to>
                                    </p:set>
                                    <p:animEffect transition="in" filter="wipe(left)">
                                      <p:cBhvr>
                                        <p:cTn id="17" dur="500"/>
                                        <p:tgtEl>
                                          <p:spTgt spid="3891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5">
                                            <p:txEl>
                                              <p:pRg st="4" end="4"/>
                                            </p:txEl>
                                          </p:spTgt>
                                        </p:tgtEl>
                                        <p:attrNameLst>
                                          <p:attrName>style.visibility</p:attrName>
                                        </p:attrNameLst>
                                      </p:cBhvr>
                                      <p:to>
                                        <p:strVal val="visible"/>
                                      </p:to>
                                    </p:set>
                                    <p:animEffect transition="in" filter="wipe(left)">
                                      <p:cBhvr>
                                        <p:cTn id="22" dur="500"/>
                                        <p:tgtEl>
                                          <p:spTgt spid="3891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8915">
                                            <p:txEl>
                                              <p:pRg st="5" end="5"/>
                                            </p:txEl>
                                          </p:spTgt>
                                        </p:tgtEl>
                                        <p:attrNameLst>
                                          <p:attrName>style.visibility</p:attrName>
                                        </p:attrNameLst>
                                      </p:cBhvr>
                                      <p:to>
                                        <p:strVal val="visible"/>
                                      </p:to>
                                    </p:set>
                                    <p:animEffect transition="in" filter="wipe(left)">
                                      <p:cBhvr>
                                        <p:cTn id="27" dur="500"/>
                                        <p:tgtEl>
                                          <p:spTgt spid="38915">
                                            <p:txEl>
                                              <p:pRg st="5" end="5"/>
                                            </p:txEl>
                                          </p:spTgt>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38916"/>
                                        </p:tgtEl>
                                        <p:attrNameLst>
                                          <p:attrName>style.visibility</p:attrName>
                                        </p:attrNameLst>
                                      </p:cBhvr>
                                      <p:to>
                                        <p:strVal val="visible"/>
                                      </p:to>
                                    </p:set>
                                    <p:animEffect transition="in" filter="fade">
                                      <p:cBhvr>
                                        <p:cTn id="31" dur="25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5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5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2385</TotalTime>
  <Words>2821</Words>
  <Application>Microsoft Office PowerPoint</Application>
  <PresentationFormat>On-screen Show (4:3)</PresentationFormat>
  <Paragraphs>449</Paragraphs>
  <Slides>41</Slides>
  <Notes>41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14_Default Design</vt:lpstr>
      <vt:lpstr>Equation</vt:lpstr>
      <vt:lpstr>PowerPoint Presentation</vt:lpstr>
      <vt:lpstr>IN THIS CHAPTER, YOU WILL LEARN:</vt:lpstr>
      <vt:lpstr>Natural rate of unemployment</vt:lpstr>
      <vt:lpstr>Actual and natural rates of unemployment, U.S., 1960–2014</vt:lpstr>
      <vt:lpstr>A first model of the natural rate</vt:lpstr>
      <vt:lpstr>Assumptions:</vt:lpstr>
      <vt:lpstr>The transitions between employment and unemployment</vt:lpstr>
      <vt:lpstr>The steady state condition</vt:lpstr>
      <vt:lpstr>Finding the “equilibrium” U-rate</vt:lpstr>
      <vt:lpstr>Example:</vt:lpstr>
      <vt:lpstr>Policy implication</vt:lpstr>
      <vt:lpstr>Why is there unemployment?</vt:lpstr>
      <vt:lpstr>Job search &amp; frictional unemployment</vt:lpstr>
      <vt:lpstr>Sectoral shifts</vt:lpstr>
      <vt:lpstr>CASE STUDY:   Structural change over the long run</vt:lpstr>
      <vt:lpstr>More examples of sectoral shifts</vt:lpstr>
      <vt:lpstr>Public policy and job search</vt:lpstr>
      <vt:lpstr>Unemployment insurance (UI)</vt:lpstr>
      <vt:lpstr>Benefits of UI</vt:lpstr>
      <vt:lpstr>Why is there unemployment?</vt:lpstr>
      <vt:lpstr>Unemployment from real wage rigidity</vt:lpstr>
      <vt:lpstr>Unemployment from real wage rigidity</vt:lpstr>
      <vt:lpstr>Reasons for wage rigidity</vt:lpstr>
      <vt:lpstr>1.  Minimum-wage laws</vt:lpstr>
      <vt:lpstr>2.  Labor unions</vt:lpstr>
      <vt:lpstr>Union membership and wage ratios by industry, 2013</vt:lpstr>
      <vt:lpstr>3.  Efficiency wages</vt:lpstr>
      <vt:lpstr>NOW YOU TRY Question for Discussion</vt:lpstr>
      <vt:lpstr>The Median Duration of Unemployment</vt:lpstr>
      <vt:lpstr>TREND:  The natural rate rises over 1960–84, then falls over 1985–2005</vt:lpstr>
      <vt:lpstr>EXPLAINING THE TREND: The minimum wage</vt:lpstr>
      <vt:lpstr>EXPLAINING THE TREND: Union membership</vt:lpstr>
      <vt:lpstr>EXPLAINING THE TREND:   Sectoral shifts</vt:lpstr>
      <vt:lpstr>EXPLAINING THE TREND: Demographics</vt:lpstr>
      <vt:lpstr>Unemployment in Europe, 1960–2013</vt:lpstr>
      <vt:lpstr>Why unemployment rose in Europe  but not the U.S.</vt:lpstr>
      <vt:lpstr>Percent of workers covered by collective bargaining, selected countries</vt:lpstr>
      <vt:lpstr>CHAPTER SUMMARY</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228</cp:revision>
  <dcterms:created xsi:type="dcterms:W3CDTF">2006-04-29T00:50:43Z</dcterms:created>
  <dcterms:modified xsi:type="dcterms:W3CDTF">2015-10-20T17:26:17Z</dcterms:modified>
</cp:coreProperties>
</file>