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 id="2147483892" r:id="rId2"/>
    <p:sldMasterId id="2147483910" r:id="rId3"/>
  </p:sldMasterIdLst>
  <p:notesMasterIdLst>
    <p:notesMasterId r:id="rId26"/>
  </p:notesMasterIdLst>
  <p:sldIdLst>
    <p:sldId id="281" r:id="rId4"/>
    <p:sldId id="257" r:id="rId5"/>
    <p:sldId id="284" r:id="rId6"/>
    <p:sldId id="258" r:id="rId7"/>
    <p:sldId id="285" r:id="rId8"/>
    <p:sldId id="262" r:id="rId9"/>
    <p:sldId id="263" r:id="rId10"/>
    <p:sldId id="283" r:id="rId11"/>
    <p:sldId id="282" r:id="rId12"/>
    <p:sldId id="276" r:id="rId13"/>
    <p:sldId id="287" r:id="rId14"/>
    <p:sldId id="288" r:id="rId15"/>
    <p:sldId id="267" r:id="rId16"/>
    <p:sldId id="269" r:id="rId17"/>
    <p:sldId id="289" r:id="rId18"/>
    <p:sldId id="273" r:id="rId19"/>
    <p:sldId id="271" r:id="rId20"/>
    <p:sldId id="272" r:id="rId21"/>
    <p:sldId id="274" r:id="rId22"/>
    <p:sldId id="275" r:id="rId23"/>
    <p:sldId id="266"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29264" autoAdjust="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E0CE29-5FBE-406F-AE96-1D08E1923579}" type="datetimeFigureOut">
              <a:rPr lang="en-US" smtClean="0"/>
              <a:t>10/23/2017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703A1F-BDCE-4C34-BA9D-0AE0D4EBF337}" type="slidenum">
              <a:rPr lang="en-US" smtClean="0"/>
              <a:t>‹#›</a:t>
            </a:fld>
            <a:endParaRPr lang="en-US"/>
          </a:p>
        </p:txBody>
      </p:sp>
    </p:spTree>
    <p:extLst>
      <p:ext uri="{BB962C8B-B14F-4D97-AF65-F5344CB8AC3E}">
        <p14:creationId xmlns:p14="http://schemas.microsoft.com/office/powerpoint/2010/main" val="1312235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investopedia.com/terms/c/currency-exchange.asp"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investopedia.com/terms/e/euro.asp" TargetMode="External"/><Relationship Id="rId4" Type="http://schemas.openxmlformats.org/officeDocument/2006/relationships/hyperlink" Target="http://www.investopedia.com/terms/c/currency.as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What is a 'Cross Rate'</a:t>
            </a:r>
          </a:p>
          <a:p>
            <a:r>
              <a:rPr lang="en-US" sz="1200" b="0" i="0" kern="1200" dirty="0" smtClean="0">
                <a:solidFill>
                  <a:schemeClr val="tx1"/>
                </a:solidFill>
                <a:effectLst/>
                <a:latin typeface="+mn-lt"/>
                <a:ea typeface="+mn-ea"/>
                <a:cs typeface="+mn-cs"/>
              </a:rPr>
              <a:t>A cross rate is the </a:t>
            </a:r>
            <a:r>
              <a:rPr lang="en-US" sz="1200" b="0" i="0" u="none" strike="noStrike" kern="1200" dirty="0" smtClean="0">
                <a:solidFill>
                  <a:schemeClr val="tx1"/>
                </a:solidFill>
                <a:effectLst/>
                <a:latin typeface="+mn-lt"/>
                <a:ea typeface="+mn-ea"/>
                <a:cs typeface="+mn-cs"/>
                <a:hlinkClick r:id="rId3"/>
              </a:rPr>
              <a:t>currency exchange</a:t>
            </a:r>
            <a:r>
              <a:rPr lang="en-US" sz="1200" b="0" i="0" kern="1200" dirty="0" smtClean="0">
                <a:solidFill>
                  <a:schemeClr val="tx1"/>
                </a:solidFill>
                <a:effectLst/>
                <a:latin typeface="+mn-lt"/>
                <a:ea typeface="+mn-ea"/>
                <a:cs typeface="+mn-cs"/>
              </a:rPr>
              <a:t> rate between two currencies when neither are official </a:t>
            </a:r>
            <a:r>
              <a:rPr lang="en-US" sz="1200" b="0" i="0" u="none" strike="noStrike" kern="1200" dirty="0" smtClean="0">
                <a:solidFill>
                  <a:schemeClr val="tx1"/>
                </a:solidFill>
                <a:effectLst/>
                <a:latin typeface="+mn-lt"/>
                <a:ea typeface="+mn-ea"/>
                <a:cs typeface="+mn-cs"/>
                <a:hlinkClick r:id="rId4"/>
              </a:rPr>
              <a:t>currencies</a:t>
            </a:r>
            <a:r>
              <a:rPr lang="en-US" sz="1200" b="0" i="0" kern="1200" dirty="0" smtClean="0">
                <a:solidFill>
                  <a:schemeClr val="tx1"/>
                </a:solidFill>
                <a:effectLst/>
                <a:latin typeface="+mn-lt"/>
                <a:ea typeface="+mn-ea"/>
                <a:cs typeface="+mn-cs"/>
              </a:rPr>
              <a:t> of the country in which the exchange rate quote is given. Foreign exchange traders use the term to refer to currency quotes that do not involve the U.S. dollar, regardless of what country the quote is provided in.</a:t>
            </a:r>
          </a:p>
          <a:p>
            <a:r>
              <a:rPr lang="en-US" sz="1200" b="0" i="0" kern="1200" dirty="0" smtClean="0">
                <a:solidFill>
                  <a:schemeClr val="tx1"/>
                </a:solidFill>
                <a:effectLst/>
                <a:latin typeface="+mn-lt"/>
                <a:ea typeface="+mn-ea"/>
                <a:cs typeface="+mn-cs"/>
              </a:rPr>
              <a:t>BREAKING DOWN 'Cross Rate'</a:t>
            </a:r>
          </a:p>
          <a:p>
            <a:r>
              <a:rPr lang="en-US" sz="1200" b="0" i="0" kern="1200" dirty="0" smtClean="0">
                <a:solidFill>
                  <a:schemeClr val="tx1"/>
                </a:solidFill>
                <a:effectLst/>
                <a:latin typeface="+mn-lt"/>
                <a:ea typeface="+mn-ea"/>
                <a:cs typeface="+mn-cs"/>
              </a:rPr>
              <a:t>An exchange rate between the </a:t>
            </a:r>
            <a:r>
              <a:rPr lang="en-US" sz="1200" b="0" i="0" u="none" strike="noStrike" kern="1200" dirty="0" smtClean="0">
                <a:solidFill>
                  <a:schemeClr val="tx1"/>
                </a:solidFill>
                <a:effectLst/>
                <a:latin typeface="+mn-lt"/>
                <a:ea typeface="+mn-ea"/>
                <a:cs typeface="+mn-cs"/>
                <a:hlinkClick r:id="rId5"/>
              </a:rPr>
              <a:t>euro</a:t>
            </a:r>
            <a:r>
              <a:rPr lang="en-US" sz="1200" b="0" i="0" kern="1200" dirty="0" smtClean="0">
                <a:solidFill>
                  <a:schemeClr val="tx1"/>
                </a:solidFill>
                <a:effectLst/>
                <a:latin typeface="+mn-lt"/>
                <a:ea typeface="+mn-ea"/>
                <a:cs typeface="+mn-cs"/>
              </a:rPr>
              <a:t> and the Japanese yen is considered a cross rate in the market sense because it does not include the U.S. dollar. In the pure sense of the definition, it is considered a cross rate if it is referenced by a speaker or writer who is not in Japan or one of the countries that uses the euro. While the pure definition of a cross rate requires it be referenced in a place where neither currency is used, the term is primarily used to reference a trade or quote that does not include the U.S. dollar.</a:t>
            </a:r>
          </a:p>
          <a:p>
            <a:r>
              <a:rPr lang="en-US" sz="1200" b="0" i="0" kern="1200" dirty="0" smtClean="0">
                <a:solidFill>
                  <a:schemeClr val="tx1"/>
                </a:solidFill>
                <a:effectLst/>
                <a:latin typeface="+mn-lt"/>
                <a:ea typeface="+mn-ea"/>
                <a:cs typeface="+mn-cs"/>
              </a:rPr>
              <a:t>Major Crosses</a:t>
            </a:r>
          </a:p>
          <a:p>
            <a:r>
              <a:rPr lang="en-US" sz="1200" b="0" i="0" kern="1200" dirty="0" smtClean="0">
                <a:solidFill>
                  <a:schemeClr val="tx1"/>
                </a:solidFill>
                <a:effectLst/>
                <a:latin typeface="+mn-lt"/>
                <a:ea typeface="+mn-ea"/>
                <a:cs typeface="+mn-cs"/>
              </a:rPr>
              <a:t>Any two currencies can be quoted against each other, but the most actively traded pairs are EURCHF, which is the euro versus the Swiss franc; EURGBP, the euro versus the British pound; EURJPY, the euro versus the Japanese yen; and GBPJPY, the British pound versus the Japanese yen. The euro is the base currency for the quote if it is included in the pair. If the British pound is included but the euro is not, the pound is the base. These currencies are actively traded in the interbank spot foreign exchange market, and to some extent in the forward and options markets.</a:t>
            </a:r>
          </a:p>
          <a:p>
            <a:r>
              <a:rPr lang="en-US" sz="1200" b="0" i="0" kern="1200" dirty="0" smtClean="0">
                <a:solidFill>
                  <a:schemeClr val="tx1"/>
                </a:solidFill>
                <a:effectLst/>
                <a:latin typeface="+mn-lt"/>
                <a:ea typeface="+mn-ea"/>
                <a:cs typeface="+mn-cs"/>
              </a:rPr>
              <a:t>Minor Crosses</a:t>
            </a:r>
          </a:p>
          <a:p>
            <a:r>
              <a:rPr lang="en-US" sz="1200" b="0" i="0" kern="1200" dirty="0" smtClean="0">
                <a:solidFill>
                  <a:schemeClr val="tx1"/>
                </a:solidFill>
                <a:effectLst/>
                <a:latin typeface="+mn-lt"/>
                <a:ea typeface="+mn-ea"/>
                <a:cs typeface="+mn-cs"/>
              </a:rPr>
              <a:t>Crosses traded in the interbank market but are far less active include CHFJPY, the Swiss franc versus the Japanese yen; and GBPCHF, the British pound versus the Swiss franc. Crosses involving the Japanese yen are usually quoted as the number of yen versus the other currency, regardless of the other currency.</a:t>
            </a:r>
          </a:p>
          <a:p>
            <a:r>
              <a:rPr lang="en-US" sz="1200" b="0" i="0" kern="1200" dirty="0" smtClean="0">
                <a:solidFill>
                  <a:schemeClr val="tx1"/>
                </a:solidFill>
                <a:effectLst/>
                <a:latin typeface="+mn-lt"/>
                <a:ea typeface="+mn-ea"/>
                <a:cs typeface="+mn-cs"/>
              </a:rPr>
              <a:t>Any two currencies can be quoted against each other, regardless of whether the pair is traded. Cross quotes in currencies that are similar in value and quoting convention must be defined carefully to prevent mistakes. For example, the New Zealand dollar was quoted at 1.0500 per Australian dollar in late June 2016. Both are quoted against the U.S. dollar as the number of U.S. dollars to buy the foreign currency, which provides no guidance as to which is the base currency. It is market convention that uses the stronger AUD, which is also the larger economy, as the base. The two currencies trade near parity to each other, creating the potential for a misquote.</a:t>
            </a:r>
          </a:p>
          <a:p>
            <a:r>
              <a:rPr lang="en-US" sz="1200" b="0" i="0" kern="1200" dirty="0" smtClean="0">
                <a:solidFill>
                  <a:schemeClr val="tx1"/>
                </a:solidFill>
                <a:effectLst/>
                <a:latin typeface="+mn-lt"/>
                <a:ea typeface="+mn-ea"/>
                <a:cs typeface="+mn-cs"/>
              </a:rPr>
              <a:t>Bid-Offer Spread</a:t>
            </a:r>
          </a:p>
          <a:p>
            <a:r>
              <a:rPr lang="en-US" sz="1200" b="0" i="0" kern="1200" dirty="0" smtClean="0">
                <a:solidFill>
                  <a:schemeClr val="tx1"/>
                </a:solidFill>
                <a:effectLst/>
                <a:latin typeface="+mn-lt"/>
                <a:ea typeface="+mn-ea"/>
                <a:cs typeface="+mn-cs"/>
              </a:rPr>
              <a:t>The major crosses have bid-offer spreads slightly wider than the major dollar-based pairs, but they are quoted actively in the interbank market. Spreads in the minor crosses are generally much wider; some are not quoted directly at all, so a quote must be constructed from the bids and offers in the component currencies versus the U.S. dollar.</a:t>
            </a:r>
          </a:p>
        </p:txBody>
      </p:sp>
      <p:sp>
        <p:nvSpPr>
          <p:cNvPr id="4" name="Slide Number Placeholder 3"/>
          <p:cNvSpPr>
            <a:spLocks noGrp="1"/>
          </p:cNvSpPr>
          <p:nvPr>
            <p:ph type="sldNum" sz="quarter" idx="10"/>
          </p:nvPr>
        </p:nvSpPr>
        <p:spPr/>
        <p:txBody>
          <a:bodyPr/>
          <a:lstStyle/>
          <a:p>
            <a:fld id="{8E703A1F-BDCE-4C34-BA9D-0AE0D4EBF337}" type="slidenum">
              <a:rPr lang="en-US" smtClean="0"/>
              <a:t>15</a:t>
            </a:fld>
            <a:endParaRPr lang="en-US"/>
          </a:p>
        </p:txBody>
      </p:sp>
    </p:spTree>
    <p:extLst>
      <p:ext uri="{BB962C8B-B14F-4D97-AF65-F5344CB8AC3E}">
        <p14:creationId xmlns:p14="http://schemas.microsoft.com/office/powerpoint/2010/main" val="2989716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238212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08042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926678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872849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94092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17340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098831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E4B801-F51A-4DCB-BD25-F5BA15E4D344}" type="datetimeFigureOut">
              <a:rPr lang="en-US" smtClean="0"/>
              <a:t>10/23/2017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830734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250854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4B801-F51A-4DCB-BD25-F5BA15E4D344}"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35424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8660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5891646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4851905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78646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1948282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79346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256802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1923290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989753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2470385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6932389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46017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3292999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5765265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8818350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00388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E4B801-F51A-4DCB-BD25-F5BA15E4D344}" type="datetimeFigureOut">
              <a:rPr lang="en-US" smtClean="0"/>
              <a:t>10/23/2017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9346963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7933932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4B801-F51A-4DCB-BD25-F5BA15E4D344}"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615881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1526275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3437923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7361319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62354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41851812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602600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3028752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5891507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40445399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5231236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4B801-F51A-4DCB-BD25-F5BA15E4D344}"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294581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E4B801-F51A-4DCB-BD25-F5BA15E4D344}" type="datetimeFigureOut">
              <a:rPr lang="en-US" smtClean="0"/>
              <a:t>10/23/2017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70737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E4B801-F51A-4DCB-BD25-F5BA15E4D344}"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82612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4B801-F51A-4DCB-BD25-F5BA15E4D344}"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1339800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2071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4B801-F51A-4DCB-BD25-F5BA15E4D344}"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09F0-97DE-476B-922F-AB9E1ECE4806}" type="slidenum">
              <a:rPr lang="en-US" smtClean="0"/>
              <a:t>‹#›</a:t>
            </a:fld>
            <a:endParaRPr lang="en-US"/>
          </a:p>
        </p:txBody>
      </p:sp>
    </p:spTree>
    <p:extLst>
      <p:ext uri="{BB962C8B-B14F-4D97-AF65-F5344CB8AC3E}">
        <p14:creationId xmlns:p14="http://schemas.microsoft.com/office/powerpoint/2010/main" val="3760523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theme" Target="../theme/theme3.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slideLayout" Target="../slideLayouts/slideLayout45.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19" Type="http://schemas.openxmlformats.org/officeDocument/2006/relationships/image" Target="../media/image2.png"/><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4B801-F51A-4DCB-BD25-F5BA15E4D344}" type="datetimeFigureOut">
              <a:rPr lang="en-US" smtClean="0"/>
              <a:t>10/23/2017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D09F0-97DE-476B-922F-AB9E1ECE4806}" type="slidenum">
              <a:rPr lang="en-US" smtClean="0"/>
              <a:t>‹#›</a:t>
            </a:fld>
            <a:endParaRPr lang="en-US"/>
          </a:p>
        </p:txBody>
      </p:sp>
    </p:spTree>
    <p:extLst>
      <p:ext uri="{BB962C8B-B14F-4D97-AF65-F5344CB8AC3E}">
        <p14:creationId xmlns:p14="http://schemas.microsoft.com/office/powerpoint/2010/main" val="4049335496"/>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DE4B801-F51A-4DCB-BD25-F5BA15E4D344}" type="datetimeFigureOut">
              <a:rPr lang="en-US" smtClean="0"/>
              <a:t>10/23/2017</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08D09F0-97DE-476B-922F-AB9E1ECE4806}" type="slidenum">
              <a:rPr lang="en-US" smtClean="0"/>
              <a:t>‹#›</a:t>
            </a:fld>
            <a:endParaRPr lang="en-US"/>
          </a:p>
        </p:txBody>
      </p:sp>
    </p:spTree>
    <p:extLst>
      <p:ext uri="{BB962C8B-B14F-4D97-AF65-F5344CB8AC3E}">
        <p14:creationId xmlns:p14="http://schemas.microsoft.com/office/powerpoint/2010/main" val="901390749"/>
      </p:ext>
    </p:extLst>
  </p:cSld>
  <p:clrMap bg1="dk1" tx1="lt1" bg2="dk2" tx2="lt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 id="214748390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DE4B801-F51A-4DCB-BD25-F5BA15E4D344}" type="datetimeFigureOut">
              <a:rPr lang="en-US" smtClean="0"/>
              <a:t>10/23/2017</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08D09F0-97DE-476B-922F-AB9E1ECE4806}" type="slidenum">
              <a:rPr lang="en-US" smtClean="0"/>
              <a:t>‹#›</a:t>
            </a:fld>
            <a:endParaRPr lang="en-US"/>
          </a:p>
        </p:txBody>
      </p:sp>
    </p:spTree>
    <p:extLst>
      <p:ext uri="{BB962C8B-B14F-4D97-AF65-F5344CB8AC3E}">
        <p14:creationId xmlns:p14="http://schemas.microsoft.com/office/powerpoint/2010/main" val="1762758378"/>
      </p:ext>
    </p:extLst>
  </p:cSld>
  <p:clrMap bg1="dk1" tx1="lt1" bg2="dk2" tx2="lt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3" r:id="rId13"/>
    <p:sldLayoutId id="2147483924" r:id="rId14"/>
    <p:sldLayoutId id="2147483925" r:id="rId15"/>
    <p:sldLayoutId id="2147483926" r:id="rId16"/>
    <p:sldLayoutId id="2147483927"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hyperlink" Target="http://www.xe.com/currency/sgd-singapore-dollar" TargetMode="External"/><Relationship Id="rId3" Type="http://schemas.openxmlformats.org/officeDocument/2006/relationships/hyperlink" Target="http://www.xe.com/currency/eur-euro" TargetMode="External"/><Relationship Id="rId7" Type="http://schemas.openxmlformats.org/officeDocument/2006/relationships/hyperlink" Target="http://www.xe.com/currency/cad-canadian-dollar" TargetMode="External"/><Relationship Id="rId12" Type="http://schemas.openxmlformats.org/officeDocument/2006/relationships/hyperlink" Target="http://www.xe.com/currency/cny-chinese-yuan-renminbi" TargetMode="External"/><Relationship Id="rId2" Type="http://schemas.openxmlformats.org/officeDocument/2006/relationships/hyperlink" Target="http://www.xe.com/currency/usd-us-dollar" TargetMode="External"/><Relationship Id="rId1" Type="http://schemas.openxmlformats.org/officeDocument/2006/relationships/slideLayout" Target="../slideLayouts/slideLayout13.xml"/><Relationship Id="rId6" Type="http://schemas.openxmlformats.org/officeDocument/2006/relationships/hyperlink" Target="http://www.xe.com/currency/aud-australian-dollar" TargetMode="External"/><Relationship Id="rId11" Type="http://schemas.openxmlformats.org/officeDocument/2006/relationships/hyperlink" Target="http://www.xe.com/currency/jpy-japanese-yen" TargetMode="External"/><Relationship Id="rId5" Type="http://schemas.openxmlformats.org/officeDocument/2006/relationships/hyperlink" Target="http://www.xe.com/currency/inr-indian-rupee" TargetMode="External"/><Relationship Id="rId10" Type="http://schemas.openxmlformats.org/officeDocument/2006/relationships/hyperlink" Target="http://www.xe.com/currency/myr-malaysian-ringgit" TargetMode="External"/><Relationship Id="rId4" Type="http://schemas.openxmlformats.org/officeDocument/2006/relationships/hyperlink" Target="http://www.xe.com/currency/gbp-british-pound" TargetMode="External"/><Relationship Id="rId9" Type="http://schemas.openxmlformats.org/officeDocument/2006/relationships/hyperlink" Target="http://www.xe.com/currency/chf-swiss-fran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8" Type="http://schemas.openxmlformats.org/officeDocument/2006/relationships/hyperlink" Target="https://www.barchart.com/forex/major-rates" TargetMode="External"/><Relationship Id="rId3" Type="http://schemas.openxmlformats.org/officeDocument/2006/relationships/hyperlink" Target="http://www.xe.com/currencytables/?from=USD" TargetMode="External"/><Relationship Id="rId7" Type="http://schemas.openxmlformats.org/officeDocument/2006/relationships/hyperlink" Target="http://www.bis.org/publ/rpfx16.htm?m=6%7C381%7C677" TargetMode="External"/><Relationship Id="rId2" Type="http://schemas.openxmlformats.org/officeDocument/2006/relationships/hyperlink" Target="https://www.thoughtco.com/what-determines-an-exchange-rate-1147883" TargetMode="External"/><Relationship Id="rId1" Type="http://schemas.openxmlformats.org/officeDocument/2006/relationships/slideLayout" Target="../slideLayouts/slideLayout13.xml"/><Relationship Id="rId6" Type="http://schemas.openxmlformats.org/officeDocument/2006/relationships/hyperlink" Target="http://www.investopedia.com/terms/s/spotexchangerate.asp" TargetMode="External"/><Relationship Id="rId5" Type="http://schemas.openxmlformats.org/officeDocument/2006/relationships/hyperlink" Target="https://www.compareremit.com/money-transfer-guide/key-factors-affecting-currency-exchange-rates/" TargetMode="External"/><Relationship Id="rId4" Type="http://schemas.openxmlformats.org/officeDocument/2006/relationships/hyperlink" Target="http://www.investopedia.com/terms/forex/f/foreign-exchange-markets.a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Foreign Exchange Market</a:t>
            </a:r>
          </a:p>
        </p:txBody>
      </p:sp>
      <p:sp>
        <p:nvSpPr>
          <p:cNvPr id="3" name="Subtitle 2"/>
          <p:cNvSpPr>
            <a:spLocks noGrp="1"/>
          </p:cNvSpPr>
          <p:nvPr>
            <p:ph type="subTitle" idx="1"/>
          </p:nvPr>
        </p:nvSpPr>
        <p:spPr/>
        <p:txBody>
          <a:bodyPr/>
          <a:lstStyle/>
          <a:p>
            <a:r>
              <a:rPr lang="en-US" dirty="0"/>
              <a:t>By: Megan Gilson and Brian hill</a:t>
            </a:r>
          </a:p>
        </p:txBody>
      </p:sp>
    </p:spTree>
    <p:extLst>
      <p:ext uri="{BB962C8B-B14F-4D97-AF65-F5344CB8AC3E}">
        <p14:creationId xmlns:p14="http://schemas.microsoft.com/office/powerpoint/2010/main" val="1822223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Forex Hours</a:t>
            </a:r>
          </a:p>
        </p:txBody>
      </p:sp>
      <p:sp>
        <p:nvSpPr>
          <p:cNvPr id="32" name="Content Placeholder 31"/>
          <p:cNvSpPr>
            <a:spLocks noGrp="1"/>
          </p:cNvSpPr>
          <p:nvPr>
            <p:ph idx="1"/>
          </p:nvPr>
        </p:nvSpPr>
        <p:spPr/>
        <p:txBody>
          <a:bodyPr>
            <a:normAutofit fontScale="85000" lnSpcReduction="20000"/>
          </a:bodyPr>
          <a:lstStyle/>
          <a:p>
            <a:r>
              <a:rPr lang="en-US" dirty="0">
                <a:effectLst/>
              </a:rPr>
              <a:t>24 Hours a day</a:t>
            </a:r>
          </a:p>
          <a:p>
            <a:r>
              <a:rPr lang="en-US" dirty="0">
                <a:effectLst/>
              </a:rPr>
              <a:t>New York 8am to 5pm EST</a:t>
            </a:r>
            <a:r>
              <a:rPr lang="en-US" dirty="0"/>
              <a:t/>
            </a:r>
            <a:br>
              <a:rPr lang="en-US" dirty="0"/>
            </a:br>
            <a:r>
              <a:rPr lang="en-US" dirty="0">
                <a:effectLst/>
              </a:rPr>
              <a:t>Tokyo 7pm to 4am EST</a:t>
            </a:r>
            <a:r>
              <a:rPr lang="en-US" dirty="0"/>
              <a:t/>
            </a:r>
            <a:br>
              <a:rPr lang="en-US" dirty="0"/>
            </a:br>
            <a:r>
              <a:rPr lang="en-US" dirty="0">
                <a:effectLst/>
              </a:rPr>
              <a:t>Sydney 5pm to 2am EST</a:t>
            </a:r>
            <a:r>
              <a:rPr lang="en-US" dirty="0"/>
              <a:t/>
            </a:r>
            <a:br>
              <a:rPr lang="en-US" dirty="0"/>
            </a:br>
            <a:r>
              <a:rPr lang="en-US" dirty="0">
                <a:effectLst/>
              </a:rPr>
              <a:t>London 3am to 12 noon EST</a:t>
            </a:r>
          </a:p>
          <a:p>
            <a:r>
              <a:rPr lang="en-US" dirty="0">
                <a:effectLst/>
              </a:rPr>
              <a:t>Prime times </a:t>
            </a:r>
          </a:p>
          <a:p>
            <a:pPr lvl="1"/>
            <a:r>
              <a:rPr lang="en-US" dirty="0">
                <a:effectLst/>
              </a:rPr>
              <a:t>Tokyo and Sydney- 7pm to 2am</a:t>
            </a:r>
          </a:p>
          <a:p>
            <a:pPr lvl="1"/>
            <a:r>
              <a:rPr lang="en-US" dirty="0">
                <a:effectLst/>
              </a:rPr>
              <a:t>Tokyo and London- 3am to 4am</a:t>
            </a:r>
          </a:p>
          <a:p>
            <a:pPr lvl="1"/>
            <a:r>
              <a:rPr lang="en-US" dirty="0">
                <a:effectLst/>
              </a:rPr>
              <a:t>New York and Sydney- 5pm</a:t>
            </a:r>
          </a:p>
          <a:p>
            <a:pPr lvl="1"/>
            <a:r>
              <a:rPr lang="en-US" dirty="0">
                <a:effectLst/>
              </a:rPr>
              <a:t>New York and London- 8am to 12pm </a:t>
            </a:r>
          </a:p>
          <a:p>
            <a:pPr lvl="1"/>
            <a:endParaRPr lang="en-US" dirty="0"/>
          </a:p>
        </p:txBody>
      </p:sp>
    </p:spTree>
    <p:extLst>
      <p:ext uri="{BB962C8B-B14F-4D97-AF65-F5344CB8AC3E}">
        <p14:creationId xmlns:p14="http://schemas.microsoft.com/office/powerpoint/2010/main" val="4139123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Exchange turnover By Currency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1960732"/>
              </p:ext>
            </p:extLst>
          </p:nvPr>
        </p:nvGraphicFramePr>
        <p:xfrm>
          <a:off x="493712" y="1851661"/>
          <a:ext cx="11201400" cy="4846314"/>
        </p:xfrm>
        <a:graphic>
          <a:graphicData uri="http://schemas.openxmlformats.org/drawingml/2006/table">
            <a:tbl>
              <a:tblPr firstRow="1" firstCol="1" bandRow="1">
                <a:tableStyleId>{EB344D84-9AFB-497E-A393-DC336BA19D2E}</a:tableStyleId>
              </a:tblPr>
              <a:tblGrid>
                <a:gridCol w="2171701"/>
                <a:gridCol w="1760220"/>
                <a:gridCol w="2971800"/>
                <a:gridCol w="4297679"/>
              </a:tblGrid>
              <a:tr h="440574">
                <a:tc>
                  <a:txBody>
                    <a:bodyPr/>
                    <a:lstStyle/>
                    <a:p>
                      <a:pPr marL="0" marR="0">
                        <a:lnSpc>
                          <a:spcPct val="200000"/>
                        </a:lnSpc>
                        <a:spcBef>
                          <a:spcPts val="0"/>
                        </a:spcBef>
                        <a:spcAft>
                          <a:spcPts val="0"/>
                        </a:spcAft>
                      </a:pPr>
                      <a:r>
                        <a:rPr lang="en-US" sz="1600">
                          <a:effectLst/>
                        </a:rPr>
                        <a:t>By Currency</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Total</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Spot Transactions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dirty="0">
                          <a:effectLst/>
                        </a:rPr>
                        <a:t>Foreign exchange swaps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USD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4,438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1,385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2,160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EURO</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1,591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519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807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JPY</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1,096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395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458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GBP</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dirty="0">
                          <a:effectLst/>
                        </a:rPr>
                        <a:t>649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211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305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AUD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348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143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138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CAD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260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105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103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CHF</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243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57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150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CNY</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202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68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86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SEK</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112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34</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59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r h="440574">
                <a:tc>
                  <a:txBody>
                    <a:bodyPr/>
                    <a:lstStyle/>
                    <a:p>
                      <a:pPr marL="0" marR="0">
                        <a:lnSpc>
                          <a:spcPct val="200000"/>
                        </a:lnSpc>
                        <a:spcBef>
                          <a:spcPts val="0"/>
                        </a:spcBef>
                        <a:spcAft>
                          <a:spcPts val="0"/>
                        </a:spcAft>
                      </a:pPr>
                      <a:r>
                        <a:rPr lang="en-US" sz="1600">
                          <a:effectLst/>
                        </a:rPr>
                        <a:t>Other Currencies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1,195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a:effectLst/>
                        </a:rPr>
                        <a:t>388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c>
                  <a:txBody>
                    <a:bodyPr/>
                    <a:lstStyle/>
                    <a:p>
                      <a:pPr marL="0" marR="0">
                        <a:lnSpc>
                          <a:spcPct val="200000"/>
                        </a:lnSpc>
                        <a:spcBef>
                          <a:spcPts val="0"/>
                        </a:spcBef>
                        <a:spcAft>
                          <a:spcPts val="0"/>
                        </a:spcAft>
                      </a:pPr>
                      <a:r>
                        <a:rPr lang="en-US" sz="1600" dirty="0">
                          <a:effectLst/>
                        </a:rPr>
                        <a:t>409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434" marR="47434" marT="0" marB="0"/>
                </a:tc>
              </a:tr>
            </a:tbl>
          </a:graphicData>
        </a:graphic>
      </p:graphicFrame>
    </p:spTree>
    <p:extLst>
      <p:ext uri="{BB962C8B-B14F-4D97-AF65-F5344CB8AC3E}">
        <p14:creationId xmlns:p14="http://schemas.microsoft.com/office/powerpoint/2010/main" val="2176361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Foreign Exchange </a:t>
            </a:r>
            <a:r>
              <a:rPr lang="en-US" dirty="0" smtClean="0"/>
              <a:t>turnover by country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3779970"/>
              </p:ext>
            </p:extLst>
          </p:nvPr>
        </p:nvGraphicFramePr>
        <p:xfrm>
          <a:off x="525779" y="1943101"/>
          <a:ext cx="10927080" cy="4738562"/>
        </p:xfrm>
        <a:graphic>
          <a:graphicData uri="http://schemas.openxmlformats.org/drawingml/2006/table">
            <a:tbl>
              <a:tblPr firstRow="1" firstCol="1" bandRow="1">
                <a:tableStyleId>{85BE263C-DBD7-4A20-BB59-AAB30ACAA65A}</a:tableStyleId>
              </a:tblPr>
              <a:tblGrid>
                <a:gridCol w="2731770"/>
                <a:gridCol w="2731770"/>
                <a:gridCol w="2731770"/>
                <a:gridCol w="2731770"/>
              </a:tblGrid>
              <a:tr h="471362">
                <a:tc>
                  <a:txBody>
                    <a:bodyPr/>
                    <a:lstStyle/>
                    <a:p>
                      <a:pPr marL="0" marR="0">
                        <a:lnSpc>
                          <a:spcPct val="200000"/>
                        </a:lnSpc>
                        <a:spcBef>
                          <a:spcPts val="0"/>
                        </a:spcBef>
                        <a:spcAft>
                          <a:spcPts val="0"/>
                        </a:spcAft>
                      </a:pPr>
                      <a:r>
                        <a:rPr lang="en-US" sz="1600" dirty="0">
                          <a:effectLst/>
                        </a:rPr>
                        <a:t>By Country</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Total</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Spot Transactions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Foreign exchange swaps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United Kingdom</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2,406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784</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1,161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United States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1,272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581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391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Singapore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517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122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248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Hong Kong SAR</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dirty="0">
                          <a:effectLst/>
                        </a:rPr>
                        <a:t>437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92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276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Japan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399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206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France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181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137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Switzerland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156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116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Australia</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121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81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Germany</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16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85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r h="387204">
                <a:tc>
                  <a:txBody>
                    <a:bodyPr/>
                    <a:lstStyle/>
                    <a:p>
                      <a:pPr marL="0" marR="0">
                        <a:lnSpc>
                          <a:spcPct val="200000"/>
                        </a:lnSpc>
                        <a:spcBef>
                          <a:spcPts val="0"/>
                        </a:spcBef>
                        <a:spcAft>
                          <a:spcPts val="0"/>
                        </a:spcAft>
                      </a:pPr>
                      <a:r>
                        <a:rPr lang="en-US" sz="1600">
                          <a:effectLst/>
                        </a:rPr>
                        <a:t>Other Countries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dirty="0">
                          <a:effectLst/>
                        </a:rPr>
                        <a:t>909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a:effectLst/>
                        </a:rPr>
                        <a:t>268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c>
                  <a:txBody>
                    <a:bodyPr/>
                    <a:lstStyle/>
                    <a:p>
                      <a:pPr marL="0" marR="0">
                        <a:lnSpc>
                          <a:spcPct val="200000"/>
                        </a:lnSpc>
                        <a:spcBef>
                          <a:spcPts val="0"/>
                        </a:spcBef>
                        <a:spcAft>
                          <a:spcPts val="0"/>
                        </a:spcAft>
                      </a:pPr>
                      <a:r>
                        <a:rPr lang="en-US" sz="1600" dirty="0">
                          <a:effectLst/>
                        </a:rPr>
                        <a:t>509</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04" marR="41504" marT="0" marB="0"/>
                </a:tc>
              </a:tr>
            </a:tbl>
          </a:graphicData>
        </a:graphic>
      </p:graphicFrame>
    </p:spTree>
    <p:extLst>
      <p:ext uri="{BB962C8B-B14F-4D97-AF65-F5344CB8AC3E}">
        <p14:creationId xmlns:p14="http://schemas.microsoft.com/office/powerpoint/2010/main" val="3423744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are Currencies determined?</a:t>
            </a:r>
          </a:p>
        </p:txBody>
      </p:sp>
      <p:sp>
        <p:nvSpPr>
          <p:cNvPr id="3" name="Content Placeholder 2"/>
          <p:cNvSpPr>
            <a:spLocks noGrp="1"/>
          </p:cNvSpPr>
          <p:nvPr>
            <p:ph idx="1"/>
          </p:nvPr>
        </p:nvSpPr>
        <p:spPr/>
        <p:txBody>
          <a:bodyPr>
            <a:normAutofit fontScale="92500" lnSpcReduction="20000"/>
          </a:bodyPr>
          <a:lstStyle/>
          <a:p>
            <a:r>
              <a:rPr lang="en-US" dirty="0"/>
              <a:t>Currencies are determined by countries and governments</a:t>
            </a:r>
            <a:r>
              <a:rPr lang="en-US" dirty="0" smtClean="0"/>
              <a:t>.</a:t>
            </a:r>
          </a:p>
          <a:p>
            <a:r>
              <a:rPr lang="en-US" dirty="0" smtClean="0"/>
              <a:t>How </a:t>
            </a:r>
            <a:r>
              <a:rPr lang="en-US" dirty="0"/>
              <a:t>much will the currency be in a foreign country? </a:t>
            </a:r>
          </a:p>
          <a:p>
            <a:pPr lvl="1"/>
            <a:r>
              <a:rPr lang="en-US" dirty="0"/>
              <a:t>This is called the exchange rate</a:t>
            </a:r>
          </a:p>
          <a:p>
            <a:r>
              <a:rPr lang="en-US" dirty="0"/>
              <a:t>This is found and measured on the Forex </a:t>
            </a:r>
            <a:r>
              <a:rPr lang="en-US" dirty="0" smtClean="0"/>
              <a:t>Market.</a:t>
            </a:r>
          </a:p>
          <a:p>
            <a:r>
              <a:rPr lang="en-US" dirty="0" smtClean="0"/>
              <a:t>Foreign </a:t>
            </a:r>
            <a:r>
              <a:rPr lang="en-US" dirty="0"/>
              <a:t>exchange reserves. </a:t>
            </a:r>
          </a:p>
          <a:p>
            <a:pPr lvl="1"/>
            <a:r>
              <a:rPr lang="en-US" dirty="0"/>
              <a:t>Aka how much money other governments have of your currency </a:t>
            </a:r>
          </a:p>
          <a:p>
            <a:r>
              <a:rPr lang="en-US" dirty="0"/>
              <a:t>The more other governments have of your currency the more valuable your currency is.</a:t>
            </a:r>
          </a:p>
          <a:p>
            <a:endParaRPr lang="en-US" dirty="0"/>
          </a:p>
          <a:p>
            <a:endParaRPr lang="en-US" dirty="0"/>
          </a:p>
          <a:p>
            <a:endParaRPr lang="en-US" dirty="0"/>
          </a:p>
        </p:txBody>
      </p:sp>
    </p:spTree>
    <p:extLst>
      <p:ext uri="{BB962C8B-B14F-4D97-AF65-F5344CB8AC3E}">
        <p14:creationId xmlns:p14="http://schemas.microsoft.com/office/powerpoint/2010/main" val="3586094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693634" y="283667"/>
          <a:ext cx="10845835" cy="5676508"/>
        </p:xfrm>
        <a:graphic>
          <a:graphicData uri="http://schemas.openxmlformats.org/drawingml/2006/table">
            <a:tbl>
              <a:tblPr firstRow="1" firstCol="1" bandRow="1">
                <a:tableStyleId>{073A0DAA-6AF3-43AB-8588-CEC1D06C72B9}</a:tableStyleId>
              </a:tblPr>
              <a:tblGrid>
                <a:gridCol w="1602026">
                  <a:extLst>
                    <a:ext uri="{9D8B030D-6E8A-4147-A177-3AD203B41FA5}">
                      <a16:colId xmlns:a16="http://schemas.microsoft.com/office/drawing/2014/main" xmlns="" val="20000"/>
                    </a:ext>
                  </a:extLst>
                </a:gridCol>
                <a:gridCol w="2606269">
                  <a:extLst>
                    <a:ext uri="{9D8B030D-6E8A-4147-A177-3AD203B41FA5}">
                      <a16:colId xmlns:a16="http://schemas.microsoft.com/office/drawing/2014/main" xmlns="" val="20001"/>
                    </a:ext>
                  </a:extLst>
                </a:gridCol>
                <a:gridCol w="3264806">
                  <a:extLst>
                    <a:ext uri="{9D8B030D-6E8A-4147-A177-3AD203B41FA5}">
                      <a16:colId xmlns:a16="http://schemas.microsoft.com/office/drawing/2014/main" xmlns="" val="20002"/>
                    </a:ext>
                  </a:extLst>
                </a:gridCol>
                <a:gridCol w="3372734">
                  <a:extLst>
                    <a:ext uri="{9D8B030D-6E8A-4147-A177-3AD203B41FA5}">
                      <a16:colId xmlns:a16="http://schemas.microsoft.com/office/drawing/2014/main" xmlns="" val="20003"/>
                    </a:ext>
                  </a:extLst>
                </a:gridCol>
              </a:tblGrid>
              <a:tr h="391437">
                <a:tc>
                  <a:txBody>
                    <a:bodyPr/>
                    <a:lstStyle/>
                    <a:p>
                      <a:pPr marL="0" marR="0">
                        <a:lnSpc>
                          <a:spcPct val="200000"/>
                        </a:lnSpc>
                        <a:spcBef>
                          <a:spcPts val="0"/>
                        </a:spcBef>
                        <a:spcAft>
                          <a:spcPts val="0"/>
                        </a:spcAft>
                      </a:pPr>
                      <a:r>
                        <a:rPr lang="en-US" sz="1200" dirty="0">
                          <a:effectLst/>
                        </a:rPr>
                        <a:t>Currency code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dirty="0">
                          <a:effectLst/>
                        </a:rPr>
                        <a:t>Currency name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Units per USD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USD per Unit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0"/>
                  </a:ext>
                </a:extLst>
              </a:tr>
              <a:tr h="391437">
                <a:tc>
                  <a:txBody>
                    <a:bodyPr/>
                    <a:lstStyle/>
                    <a:p>
                      <a:pPr marL="0" marR="0">
                        <a:lnSpc>
                          <a:spcPct val="200000"/>
                        </a:lnSpc>
                        <a:spcBef>
                          <a:spcPts val="0"/>
                        </a:spcBef>
                        <a:spcAft>
                          <a:spcPts val="0"/>
                        </a:spcAft>
                      </a:pPr>
                      <a:r>
                        <a:rPr lang="en-US" sz="1200" u="none" strike="noStrike" dirty="0">
                          <a:effectLst/>
                          <a:hlinkClick r:id="rId2"/>
                        </a:rPr>
                        <a:t>USD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dirty="0">
                          <a:effectLst/>
                        </a:rPr>
                        <a:t>US Dollar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1.0000000000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1.0000000000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1"/>
                  </a:ext>
                </a:extLst>
              </a:tr>
              <a:tr h="391437">
                <a:tc>
                  <a:txBody>
                    <a:bodyPr/>
                    <a:lstStyle/>
                    <a:p>
                      <a:pPr marL="0" marR="0">
                        <a:lnSpc>
                          <a:spcPct val="200000"/>
                        </a:lnSpc>
                        <a:spcBef>
                          <a:spcPts val="0"/>
                        </a:spcBef>
                        <a:spcAft>
                          <a:spcPts val="0"/>
                        </a:spcAft>
                      </a:pPr>
                      <a:r>
                        <a:rPr lang="en-US" sz="1200" u="none" strike="noStrike" dirty="0">
                          <a:effectLst/>
                          <a:hlinkClick r:id="rId3"/>
                        </a:rPr>
                        <a:t>EUR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dirty="0">
                          <a:effectLst/>
                        </a:rPr>
                        <a:t>Euro</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0.8504509570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1.1758467573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2"/>
                  </a:ext>
                </a:extLst>
              </a:tr>
              <a:tr h="391437">
                <a:tc>
                  <a:txBody>
                    <a:bodyPr/>
                    <a:lstStyle/>
                    <a:p>
                      <a:pPr marL="0" marR="0">
                        <a:lnSpc>
                          <a:spcPct val="200000"/>
                        </a:lnSpc>
                        <a:spcBef>
                          <a:spcPts val="0"/>
                        </a:spcBef>
                        <a:spcAft>
                          <a:spcPts val="0"/>
                        </a:spcAft>
                      </a:pPr>
                      <a:r>
                        <a:rPr lang="en-US" sz="1200" u="none" strike="noStrike">
                          <a:effectLst/>
                          <a:hlinkClick r:id="rId4"/>
                        </a:rPr>
                        <a:t>GBP</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British Pound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0.7588428321</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1.3177959357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3"/>
                  </a:ext>
                </a:extLst>
              </a:tr>
              <a:tr h="391437">
                <a:tc>
                  <a:txBody>
                    <a:bodyPr/>
                    <a:lstStyle/>
                    <a:p>
                      <a:pPr marL="0" marR="0">
                        <a:lnSpc>
                          <a:spcPct val="200000"/>
                        </a:lnSpc>
                        <a:spcBef>
                          <a:spcPts val="0"/>
                        </a:spcBef>
                        <a:spcAft>
                          <a:spcPts val="0"/>
                        </a:spcAft>
                      </a:pPr>
                      <a:r>
                        <a:rPr lang="en-US" sz="1200" u="none" strike="noStrike">
                          <a:effectLst/>
                          <a:hlinkClick r:id="rId5"/>
                        </a:rPr>
                        <a:t>INR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Indian Rupee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65.0503064935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0.0153727177</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4"/>
                  </a:ext>
                </a:extLst>
              </a:tr>
              <a:tr h="569808">
                <a:tc>
                  <a:txBody>
                    <a:bodyPr/>
                    <a:lstStyle/>
                    <a:p>
                      <a:pPr marL="0" marR="0">
                        <a:lnSpc>
                          <a:spcPct val="200000"/>
                        </a:lnSpc>
                        <a:spcBef>
                          <a:spcPts val="0"/>
                        </a:spcBef>
                        <a:spcAft>
                          <a:spcPts val="0"/>
                        </a:spcAft>
                      </a:pPr>
                      <a:r>
                        <a:rPr lang="en-US" sz="1200" u="none" strike="noStrike">
                          <a:effectLst/>
                          <a:hlinkClick r:id="rId6"/>
                        </a:rPr>
                        <a:t>AUD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Australian Dollar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1.2812920554</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0.7804621872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5"/>
                  </a:ext>
                </a:extLst>
              </a:tr>
              <a:tr h="569808">
                <a:tc>
                  <a:txBody>
                    <a:bodyPr/>
                    <a:lstStyle/>
                    <a:p>
                      <a:pPr marL="0" marR="0">
                        <a:lnSpc>
                          <a:spcPct val="200000"/>
                        </a:lnSpc>
                        <a:spcBef>
                          <a:spcPts val="0"/>
                        </a:spcBef>
                        <a:spcAft>
                          <a:spcPts val="0"/>
                        </a:spcAft>
                      </a:pPr>
                      <a:r>
                        <a:rPr lang="en-US" sz="1200" u="none" strike="noStrike">
                          <a:effectLst/>
                          <a:hlinkClick r:id="rId7"/>
                        </a:rPr>
                        <a:t>CAD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Canadian Dollar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1.2639840238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0.7911492402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6"/>
                  </a:ext>
                </a:extLst>
              </a:tr>
              <a:tr h="569808">
                <a:tc>
                  <a:txBody>
                    <a:bodyPr/>
                    <a:lstStyle/>
                    <a:p>
                      <a:pPr marL="0" marR="0">
                        <a:lnSpc>
                          <a:spcPct val="200000"/>
                        </a:lnSpc>
                        <a:spcBef>
                          <a:spcPts val="0"/>
                        </a:spcBef>
                        <a:spcAft>
                          <a:spcPts val="0"/>
                        </a:spcAft>
                      </a:pPr>
                      <a:r>
                        <a:rPr lang="en-US" sz="1200" u="none" strike="noStrike">
                          <a:effectLst/>
                          <a:hlinkClick r:id="rId8"/>
                        </a:rPr>
                        <a:t>SGD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Singapore Dollar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1.3633225438</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0.7335021375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7"/>
                  </a:ext>
                </a:extLst>
              </a:tr>
              <a:tr h="391437">
                <a:tc>
                  <a:txBody>
                    <a:bodyPr/>
                    <a:lstStyle/>
                    <a:p>
                      <a:pPr marL="0" marR="0">
                        <a:lnSpc>
                          <a:spcPct val="200000"/>
                        </a:lnSpc>
                        <a:spcBef>
                          <a:spcPts val="0"/>
                        </a:spcBef>
                        <a:spcAft>
                          <a:spcPts val="0"/>
                        </a:spcAft>
                      </a:pPr>
                      <a:r>
                        <a:rPr lang="en-US" sz="1200" u="none" strike="noStrike" dirty="0">
                          <a:effectLst/>
                          <a:hlinkClick r:id="rId9"/>
                        </a:rPr>
                        <a:t>CHF</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Swiss Franc</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0.9853973910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1.0148190051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8"/>
                  </a:ext>
                </a:extLst>
              </a:tr>
              <a:tr h="569808">
                <a:tc>
                  <a:txBody>
                    <a:bodyPr/>
                    <a:lstStyle/>
                    <a:p>
                      <a:pPr marL="0" marR="0">
                        <a:lnSpc>
                          <a:spcPct val="200000"/>
                        </a:lnSpc>
                        <a:spcBef>
                          <a:spcPts val="0"/>
                        </a:spcBef>
                        <a:spcAft>
                          <a:spcPts val="0"/>
                        </a:spcAft>
                      </a:pPr>
                      <a:r>
                        <a:rPr lang="en-US" sz="1200" u="none" strike="noStrike">
                          <a:effectLst/>
                          <a:hlinkClick r:id="rId10"/>
                        </a:rPr>
                        <a:t>MYR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Malaysian Ringgit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4.2307938809</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0.2363622592</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09"/>
                  </a:ext>
                </a:extLst>
              </a:tr>
              <a:tr h="391437">
                <a:tc>
                  <a:txBody>
                    <a:bodyPr/>
                    <a:lstStyle/>
                    <a:p>
                      <a:pPr marL="0" marR="0">
                        <a:lnSpc>
                          <a:spcPct val="200000"/>
                        </a:lnSpc>
                        <a:spcBef>
                          <a:spcPts val="0"/>
                        </a:spcBef>
                        <a:spcAft>
                          <a:spcPts val="0"/>
                        </a:spcAft>
                      </a:pPr>
                      <a:r>
                        <a:rPr lang="en-US" sz="1200" u="none" strike="noStrike">
                          <a:effectLst/>
                          <a:hlinkClick r:id="rId11"/>
                        </a:rPr>
                        <a:t>JPY</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Japanese Yen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114.0193315970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0.0087704426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10"/>
                  </a:ext>
                </a:extLst>
              </a:tr>
              <a:tr h="569808">
                <a:tc>
                  <a:txBody>
                    <a:bodyPr/>
                    <a:lstStyle/>
                    <a:p>
                      <a:pPr marL="0" marR="0">
                        <a:lnSpc>
                          <a:spcPct val="200000"/>
                        </a:lnSpc>
                        <a:spcBef>
                          <a:spcPts val="0"/>
                        </a:spcBef>
                        <a:spcAft>
                          <a:spcPts val="0"/>
                        </a:spcAft>
                      </a:pPr>
                      <a:r>
                        <a:rPr lang="en-US" sz="1200" u="none" strike="noStrike" dirty="0">
                          <a:effectLst/>
                          <a:hlinkClick r:id="rId12"/>
                        </a:rPr>
                        <a:t>CNY</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nSpc>
                          <a:spcPct val="200000"/>
                        </a:lnSpc>
                        <a:spcBef>
                          <a:spcPts val="0"/>
                        </a:spcBef>
                        <a:spcAft>
                          <a:spcPts val="0"/>
                        </a:spcAft>
                      </a:pPr>
                      <a:r>
                        <a:rPr lang="en-US" sz="1200">
                          <a:effectLst/>
                        </a:rPr>
                        <a:t>Chinese Yuan Renminbi</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a:effectLst/>
                        </a:rPr>
                        <a:t>6.6279632094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tc>
                  <a:txBody>
                    <a:bodyPr/>
                    <a:lstStyle/>
                    <a:p>
                      <a:pPr marL="0" marR="0" algn="r">
                        <a:lnSpc>
                          <a:spcPct val="200000"/>
                        </a:lnSpc>
                        <a:spcBef>
                          <a:spcPts val="0"/>
                        </a:spcBef>
                        <a:spcAft>
                          <a:spcPts val="0"/>
                        </a:spcAft>
                      </a:pPr>
                      <a:r>
                        <a:rPr lang="en-US" sz="1200" dirty="0">
                          <a:effectLst/>
                        </a:rPr>
                        <a:t>0.1508759129</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82" marR="19082" marT="19082" marB="19082" anchor="ctr"/>
                </a:tc>
                <a:extLst>
                  <a:ext uri="{0D108BD9-81ED-4DB2-BD59-A6C34878D82A}">
                    <a16:rowId xmlns:a16="http://schemas.microsoft.com/office/drawing/2014/main" xmlns="" val="10011"/>
                  </a:ext>
                </a:extLst>
              </a:tr>
            </a:tbl>
          </a:graphicData>
        </a:graphic>
      </p:graphicFrame>
      <p:sp>
        <p:nvSpPr>
          <p:cNvPr id="5" name="Rectangle 2"/>
          <p:cNvSpPr>
            <a:spLocks noChangeArrowheads="1"/>
          </p:cNvSpPr>
          <p:nvPr/>
        </p:nvSpPr>
        <p:spPr bwMode="auto">
          <a:xfrm>
            <a:off x="693634" y="5971861"/>
            <a:ext cx="1084583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2017-10-23 00:29 UTC</a:t>
            </a:r>
            <a:endParaRPr kumimoji="0" lang="en-US" altLang="en-US" b="0" i="0" u="none" strike="noStrike" cap="none" normalizeH="0" baseline="0" dirty="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figures are based on live</a:t>
            </a:r>
            <a:r>
              <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 mid-market</a:t>
            </a:r>
            <a:r>
              <a:rPr kumimoji="0" lang="en-US" altLang="en-US"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rates. These rates are not available to consumer clients</a:t>
            </a:r>
            <a:r>
              <a:rPr kumimoji="0" lang="en-US"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5553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 Rate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5250238"/>
              </p:ext>
            </p:extLst>
          </p:nvPr>
        </p:nvGraphicFramePr>
        <p:xfrm>
          <a:off x="1141413" y="2097084"/>
          <a:ext cx="9906000" cy="3144616"/>
        </p:xfrm>
        <a:graphic>
          <a:graphicData uri="http://schemas.openxmlformats.org/drawingml/2006/table">
            <a:tbl>
              <a:tblPr>
                <a:tableStyleId>{69C7853C-536D-4A76-A0AE-DD22124D55A5}</a:tableStyleId>
              </a:tblPr>
              <a:tblGrid>
                <a:gridCol w="1238250"/>
                <a:gridCol w="1238250"/>
                <a:gridCol w="1238250"/>
                <a:gridCol w="1238250"/>
                <a:gridCol w="1238250"/>
                <a:gridCol w="1238250"/>
                <a:gridCol w="1238250"/>
                <a:gridCol w="1238250"/>
              </a:tblGrid>
              <a:tr h="393077">
                <a:tc>
                  <a:txBody>
                    <a:bodyPr/>
                    <a:lstStyle/>
                    <a:p>
                      <a:pPr algn="l"/>
                      <a:endParaRPr lang="en-US" sz="1600" dirty="0">
                        <a:effectLst/>
                      </a:endParaRPr>
                    </a:p>
                  </a:txBody>
                  <a:tcPr marL="86591" marR="86591" marT="43295" marB="43295" anchor="b"/>
                </a:tc>
                <a:tc>
                  <a:txBody>
                    <a:bodyPr/>
                    <a:lstStyle/>
                    <a:p>
                      <a:pPr algn="r"/>
                      <a:r>
                        <a:rPr lang="en-US" sz="1600" u="none" strike="noStrike" dirty="0">
                          <a:effectLst/>
                        </a:rPr>
                        <a:t> USD</a:t>
                      </a:r>
                      <a:endParaRPr lang="en-US" sz="1600" dirty="0">
                        <a:effectLst/>
                      </a:endParaRPr>
                    </a:p>
                  </a:txBody>
                  <a:tcPr marL="86591" marR="86591" marT="43295" marB="43295" anchor="b"/>
                </a:tc>
                <a:tc>
                  <a:txBody>
                    <a:bodyPr/>
                    <a:lstStyle/>
                    <a:p>
                      <a:pPr algn="r"/>
                      <a:r>
                        <a:rPr lang="en-US" sz="1600" u="none" strike="noStrike" dirty="0">
                          <a:effectLst/>
                        </a:rPr>
                        <a:t> AUD</a:t>
                      </a:r>
                      <a:endParaRPr lang="en-US" sz="1600" dirty="0">
                        <a:effectLst/>
                      </a:endParaRPr>
                    </a:p>
                  </a:txBody>
                  <a:tcPr marL="86591" marR="86591" marT="43295" marB="43295" anchor="b"/>
                </a:tc>
                <a:tc>
                  <a:txBody>
                    <a:bodyPr/>
                    <a:lstStyle/>
                    <a:p>
                      <a:pPr algn="r"/>
                      <a:r>
                        <a:rPr lang="en-US" sz="1600" u="none" strike="noStrike" dirty="0">
                          <a:effectLst/>
                        </a:rPr>
                        <a:t> CHF</a:t>
                      </a:r>
                      <a:endParaRPr lang="en-US" sz="1600" dirty="0">
                        <a:effectLst/>
                      </a:endParaRPr>
                    </a:p>
                  </a:txBody>
                  <a:tcPr marL="86591" marR="86591" marT="43295" marB="43295" anchor="b"/>
                </a:tc>
                <a:tc>
                  <a:txBody>
                    <a:bodyPr/>
                    <a:lstStyle/>
                    <a:p>
                      <a:pPr algn="r"/>
                      <a:r>
                        <a:rPr lang="en-US" sz="1600" u="none" strike="noStrike" dirty="0">
                          <a:effectLst/>
                        </a:rPr>
                        <a:t> CAD</a:t>
                      </a:r>
                      <a:endParaRPr lang="en-US" sz="1600" dirty="0">
                        <a:effectLst/>
                      </a:endParaRPr>
                    </a:p>
                  </a:txBody>
                  <a:tcPr marL="86591" marR="86591" marT="43295" marB="43295" anchor="b"/>
                </a:tc>
                <a:tc>
                  <a:txBody>
                    <a:bodyPr/>
                    <a:lstStyle/>
                    <a:p>
                      <a:pPr algn="r"/>
                      <a:r>
                        <a:rPr lang="en-US" sz="1600" u="none" strike="noStrike" dirty="0">
                          <a:effectLst/>
                        </a:rPr>
                        <a:t> EUR</a:t>
                      </a:r>
                      <a:endParaRPr lang="en-US" sz="1600" dirty="0">
                        <a:effectLst/>
                      </a:endParaRPr>
                    </a:p>
                  </a:txBody>
                  <a:tcPr marL="86591" marR="86591" marT="43295" marB="43295" anchor="b"/>
                </a:tc>
                <a:tc>
                  <a:txBody>
                    <a:bodyPr/>
                    <a:lstStyle/>
                    <a:p>
                      <a:pPr algn="r"/>
                      <a:r>
                        <a:rPr lang="en-US" sz="1600" u="none" strike="noStrike" dirty="0">
                          <a:effectLst/>
                        </a:rPr>
                        <a:t> GBP</a:t>
                      </a:r>
                      <a:endParaRPr lang="en-US" sz="1600" dirty="0">
                        <a:effectLst/>
                      </a:endParaRPr>
                    </a:p>
                  </a:txBody>
                  <a:tcPr marL="86591" marR="86591" marT="43295" marB="43295" anchor="b"/>
                </a:tc>
                <a:tc>
                  <a:txBody>
                    <a:bodyPr/>
                    <a:lstStyle/>
                    <a:p>
                      <a:pPr algn="r"/>
                      <a:r>
                        <a:rPr lang="en-US" sz="1600" u="none" strike="noStrike" dirty="0">
                          <a:effectLst/>
                        </a:rPr>
                        <a:t> JPY</a:t>
                      </a:r>
                      <a:endParaRPr lang="en-US" sz="1600" dirty="0">
                        <a:effectLst/>
                      </a:endParaRPr>
                    </a:p>
                  </a:txBody>
                  <a:tcPr marL="86591" marR="86591" marT="43295" marB="43295" anchor="b"/>
                </a:tc>
              </a:tr>
              <a:tr h="393077">
                <a:tc>
                  <a:txBody>
                    <a:bodyPr/>
                    <a:lstStyle/>
                    <a:p>
                      <a:pPr algn="l"/>
                      <a:r>
                        <a:rPr lang="en-US" sz="1600" u="none" strike="noStrike" dirty="0">
                          <a:effectLst/>
                        </a:rPr>
                        <a:t> USD</a:t>
                      </a:r>
                      <a:endParaRPr lang="en-US" sz="1600" dirty="0">
                        <a:effectLst/>
                      </a:endParaRPr>
                    </a:p>
                  </a:txBody>
                  <a:tcPr marL="86591" marR="86591" marT="43295" marB="43295" anchor="b"/>
                </a:tc>
                <a:tc>
                  <a:txBody>
                    <a:bodyPr/>
                    <a:lstStyle/>
                    <a:p>
                      <a:pPr algn="r"/>
                      <a:endParaRPr lang="en-US" sz="1600">
                        <a:effectLst/>
                      </a:endParaRPr>
                    </a:p>
                  </a:txBody>
                  <a:tcPr marL="86591" marR="86591" marT="43295" marB="43295" anchor="b"/>
                </a:tc>
                <a:tc>
                  <a:txBody>
                    <a:bodyPr/>
                    <a:lstStyle/>
                    <a:p>
                      <a:pPr algn="r"/>
                      <a:r>
                        <a:rPr lang="en-US" sz="1600" u="none" strike="noStrike" dirty="0">
                          <a:effectLst/>
                        </a:rPr>
                        <a:t>1.2783</a:t>
                      </a:r>
                      <a:endParaRPr lang="en-US" sz="1600" dirty="0">
                        <a:effectLst/>
                      </a:endParaRPr>
                    </a:p>
                  </a:txBody>
                  <a:tcPr marL="86591" marR="86591" marT="43295" marB="43295" anchor="b"/>
                </a:tc>
                <a:tc>
                  <a:txBody>
                    <a:bodyPr/>
                    <a:lstStyle/>
                    <a:p>
                      <a:pPr algn="r"/>
                      <a:r>
                        <a:rPr lang="en-US" sz="1600" u="none" strike="noStrike" dirty="0">
                          <a:effectLst/>
                        </a:rPr>
                        <a:t>0.98428</a:t>
                      </a:r>
                      <a:endParaRPr lang="en-US" sz="1600" dirty="0">
                        <a:effectLst/>
                      </a:endParaRPr>
                    </a:p>
                  </a:txBody>
                  <a:tcPr marL="86591" marR="86591" marT="43295" marB="43295" anchor="b"/>
                </a:tc>
                <a:tc>
                  <a:txBody>
                    <a:bodyPr/>
                    <a:lstStyle/>
                    <a:p>
                      <a:pPr algn="r"/>
                      <a:r>
                        <a:rPr lang="en-US" sz="1600" u="none" strike="noStrike" dirty="0">
                          <a:effectLst/>
                        </a:rPr>
                        <a:t>1.26257</a:t>
                      </a:r>
                      <a:endParaRPr lang="en-US" sz="1600" dirty="0">
                        <a:effectLst/>
                      </a:endParaRPr>
                    </a:p>
                  </a:txBody>
                  <a:tcPr marL="86591" marR="86591" marT="43295" marB="43295" anchor="b"/>
                </a:tc>
                <a:tc>
                  <a:txBody>
                    <a:bodyPr/>
                    <a:lstStyle/>
                    <a:p>
                      <a:pPr algn="r"/>
                      <a:r>
                        <a:rPr lang="en-US" sz="1600" u="none" strike="noStrike" dirty="0">
                          <a:effectLst/>
                        </a:rPr>
                        <a:t>0.84986</a:t>
                      </a:r>
                      <a:endParaRPr lang="en-US" sz="1600" dirty="0">
                        <a:effectLst/>
                      </a:endParaRPr>
                    </a:p>
                  </a:txBody>
                  <a:tcPr marL="86591" marR="86591" marT="43295" marB="43295" anchor="b"/>
                </a:tc>
                <a:tc>
                  <a:txBody>
                    <a:bodyPr/>
                    <a:lstStyle/>
                    <a:p>
                      <a:pPr algn="r"/>
                      <a:r>
                        <a:rPr lang="en-US" sz="1600" u="none" strike="noStrike" dirty="0">
                          <a:effectLst/>
                        </a:rPr>
                        <a:t>0.75633</a:t>
                      </a:r>
                      <a:endParaRPr lang="en-US" sz="1600" dirty="0">
                        <a:effectLst/>
                      </a:endParaRPr>
                    </a:p>
                  </a:txBody>
                  <a:tcPr marL="86591" marR="86591" marT="43295" marB="43295" anchor="b"/>
                </a:tc>
                <a:tc>
                  <a:txBody>
                    <a:bodyPr/>
                    <a:lstStyle/>
                    <a:p>
                      <a:pPr algn="r"/>
                      <a:r>
                        <a:rPr lang="en-US" sz="1600" u="none" strike="noStrike" dirty="0">
                          <a:effectLst/>
                        </a:rPr>
                        <a:t>113.312</a:t>
                      </a:r>
                      <a:endParaRPr lang="en-US" sz="1600" dirty="0">
                        <a:effectLst/>
                      </a:endParaRPr>
                    </a:p>
                  </a:txBody>
                  <a:tcPr marL="86591" marR="86591" marT="43295" marB="43295" anchor="b"/>
                </a:tc>
              </a:tr>
              <a:tr h="393077">
                <a:tc>
                  <a:txBody>
                    <a:bodyPr/>
                    <a:lstStyle/>
                    <a:p>
                      <a:pPr algn="l"/>
                      <a:r>
                        <a:rPr lang="en-US" sz="1600" u="none" strike="noStrike" dirty="0">
                          <a:effectLst/>
                        </a:rPr>
                        <a:t> AUD</a:t>
                      </a:r>
                      <a:endParaRPr lang="en-US" sz="1600" dirty="0">
                        <a:effectLst/>
                      </a:endParaRPr>
                    </a:p>
                  </a:txBody>
                  <a:tcPr marL="86591" marR="86591" marT="43295" marB="43295" anchor="b"/>
                </a:tc>
                <a:tc>
                  <a:txBody>
                    <a:bodyPr/>
                    <a:lstStyle/>
                    <a:p>
                      <a:pPr algn="r"/>
                      <a:r>
                        <a:rPr lang="en-US" sz="1600" u="none" strike="noStrike" dirty="0">
                          <a:effectLst/>
                        </a:rPr>
                        <a:t>0.78212</a:t>
                      </a:r>
                      <a:endParaRPr lang="en-US" sz="1600" dirty="0">
                        <a:effectLst/>
                      </a:endParaRPr>
                    </a:p>
                  </a:txBody>
                  <a:tcPr marL="86591" marR="86591" marT="43295" marB="43295" anchor="b"/>
                </a:tc>
                <a:tc>
                  <a:txBody>
                    <a:bodyPr/>
                    <a:lstStyle/>
                    <a:p>
                      <a:pPr algn="r"/>
                      <a:endParaRPr lang="en-US" sz="1600" dirty="0">
                        <a:effectLst/>
                      </a:endParaRPr>
                    </a:p>
                  </a:txBody>
                  <a:tcPr marL="86591" marR="86591" marT="43295" marB="43295" anchor="b"/>
                </a:tc>
                <a:tc>
                  <a:txBody>
                    <a:bodyPr/>
                    <a:lstStyle/>
                    <a:p>
                      <a:pPr algn="r"/>
                      <a:r>
                        <a:rPr lang="en-US" sz="1600" u="none" strike="noStrike" dirty="0">
                          <a:effectLst/>
                        </a:rPr>
                        <a:t>0.7699</a:t>
                      </a:r>
                      <a:endParaRPr lang="en-US" sz="1600" dirty="0">
                        <a:effectLst/>
                      </a:endParaRPr>
                    </a:p>
                  </a:txBody>
                  <a:tcPr marL="86591" marR="86591" marT="43295" marB="43295" anchor="b"/>
                </a:tc>
                <a:tc>
                  <a:txBody>
                    <a:bodyPr/>
                    <a:lstStyle/>
                    <a:p>
                      <a:pPr algn="r"/>
                      <a:r>
                        <a:rPr lang="en-US" sz="1600" u="none" strike="noStrike" dirty="0">
                          <a:effectLst/>
                        </a:rPr>
                        <a:t>0.98754</a:t>
                      </a:r>
                      <a:endParaRPr lang="en-US" sz="1600" dirty="0">
                        <a:effectLst/>
                      </a:endParaRPr>
                    </a:p>
                  </a:txBody>
                  <a:tcPr marL="86591" marR="86591" marT="43295" marB="43295" anchor="b"/>
                </a:tc>
                <a:tc>
                  <a:txBody>
                    <a:bodyPr/>
                    <a:lstStyle/>
                    <a:p>
                      <a:pPr algn="r"/>
                      <a:r>
                        <a:rPr lang="en-US" sz="1600" u="none" strike="noStrike" dirty="0">
                          <a:effectLst/>
                        </a:rPr>
                        <a:t>0.66470</a:t>
                      </a:r>
                      <a:endParaRPr lang="en-US" sz="1600" dirty="0">
                        <a:effectLst/>
                      </a:endParaRPr>
                    </a:p>
                  </a:txBody>
                  <a:tcPr marL="86591" marR="86591" marT="43295" marB="43295" anchor="b"/>
                </a:tc>
                <a:tc>
                  <a:txBody>
                    <a:bodyPr/>
                    <a:lstStyle/>
                    <a:p>
                      <a:pPr algn="r"/>
                      <a:r>
                        <a:rPr lang="en-US" sz="1600" u="none" strike="noStrike" dirty="0">
                          <a:effectLst/>
                        </a:rPr>
                        <a:t>0.59156</a:t>
                      </a:r>
                      <a:endParaRPr lang="en-US" sz="1600" dirty="0">
                        <a:effectLst/>
                      </a:endParaRPr>
                    </a:p>
                  </a:txBody>
                  <a:tcPr marL="86591" marR="86591" marT="43295" marB="43295" anchor="b"/>
                </a:tc>
                <a:tc>
                  <a:txBody>
                    <a:bodyPr/>
                    <a:lstStyle/>
                    <a:p>
                      <a:pPr algn="r"/>
                      <a:r>
                        <a:rPr lang="en-US" sz="1600" u="none" strike="noStrike" dirty="0">
                          <a:effectLst/>
                        </a:rPr>
                        <a:t>88.630</a:t>
                      </a:r>
                      <a:endParaRPr lang="en-US" sz="1600" dirty="0">
                        <a:effectLst/>
                      </a:endParaRPr>
                    </a:p>
                  </a:txBody>
                  <a:tcPr marL="86591" marR="86591" marT="43295" marB="43295" anchor="b"/>
                </a:tc>
              </a:tr>
              <a:tr h="393077">
                <a:tc>
                  <a:txBody>
                    <a:bodyPr/>
                    <a:lstStyle/>
                    <a:p>
                      <a:pPr algn="l"/>
                      <a:r>
                        <a:rPr lang="en-US" sz="1600" u="none" strike="noStrike" dirty="0">
                          <a:effectLst/>
                        </a:rPr>
                        <a:t> CHF</a:t>
                      </a:r>
                      <a:endParaRPr lang="en-US" sz="1600" dirty="0">
                        <a:effectLst/>
                      </a:endParaRPr>
                    </a:p>
                  </a:txBody>
                  <a:tcPr marL="86591" marR="86591" marT="43295" marB="43295" anchor="b"/>
                </a:tc>
                <a:tc>
                  <a:txBody>
                    <a:bodyPr/>
                    <a:lstStyle/>
                    <a:p>
                      <a:pPr algn="r"/>
                      <a:r>
                        <a:rPr lang="en-US" sz="1600" u="none" strike="noStrike" dirty="0">
                          <a:effectLst/>
                        </a:rPr>
                        <a:t>1.01582</a:t>
                      </a:r>
                      <a:endParaRPr lang="en-US" sz="1600" dirty="0">
                        <a:effectLst/>
                      </a:endParaRPr>
                    </a:p>
                  </a:txBody>
                  <a:tcPr marL="86591" marR="86591" marT="43295" marB="43295" anchor="b"/>
                </a:tc>
                <a:tc>
                  <a:txBody>
                    <a:bodyPr/>
                    <a:lstStyle/>
                    <a:p>
                      <a:pPr algn="r"/>
                      <a:r>
                        <a:rPr lang="en-US" sz="1600" u="none" strike="noStrike" dirty="0">
                          <a:effectLst/>
                        </a:rPr>
                        <a:t>1.2985</a:t>
                      </a:r>
                      <a:endParaRPr lang="en-US" sz="1600" dirty="0">
                        <a:effectLst/>
                      </a:endParaRPr>
                    </a:p>
                  </a:txBody>
                  <a:tcPr marL="86591" marR="86591" marT="43295" marB="43295" anchor="b"/>
                </a:tc>
                <a:tc>
                  <a:txBody>
                    <a:bodyPr/>
                    <a:lstStyle/>
                    <a:p>
                      <a:pPr algn="r"/>
                      <a:endParaRPr lang="en-US" sz="1600" dirty="0">
                        <a:effectLst/>
                      </a:endParaRPr>
                    </a:p>
                  </a:txBody>
                  <a:tcPr marL="86591" marR="86591" marT="43295" marB="43295" anchor="b"/>
                </a:tc>
                <a:tc>
                  <a:txBody>
                    <a:bodyPr/>
                    <a:lstStyle/>
                    <a:p>
                      <a:pPr algn="r"/>
                      <a:r>
                        <a:rPr lang="en-US" sz="1600" u="none" strike="noStrike" dirty="0">
                          <a:effectLst/>
                        </a:rPr>
                        <a:t>1.2826</a:t>
                      </a:r>
                      <a:endParaRPr lang="en-US" sz="1600" dirty="0">
                        <a:effectLst/>
                      </a:endParaRPr>
                    </a:p>
                  </a:txBody>
                  <a:tcPr marL="86591" marR="86591" marT="43295" marB="43295" anchor="b"/>
                </a:tc>
                <a:tc>
                  <a:txBody>
                    <a:bodyPr/>
                    <a:lstStyle/>
                    <a:p>
                      <a:pPr algn="r"/>
                      <a:r>
                        <a:rPr lang="en-US" sz="1600" u="none" strike="noStrike" dirty="0">
                          <a:effectLst/>
                        </a:rPr>
                        <a:t>0.86332</a:t>
                      </a:r>
                      <a:endParaRPr lang="en-US" sz="1600" dirty="0">
                        <a:effectLst/>
                      </a:endParaRPr>
                    </a:p>
                  </a:txBody>
                  <a:tcPr marL="86591" marR="86591" marT="43295" marB="43295" anchor="b"/>
                </a:tc>
                <a:tc>
                  <a:txBody>
                    <a:bodyPr/>
                    <a:lstStyle/>
                    <a:p>
                      <a:pPr algn="r"/>
                      <a:r>
                        <a:rPr lang="en-US" sz="1600" u="none" strike="noStrike" dirty="0">
                          <a:effectLst/>
                        </a:rPr>
                        <a:t>0.76829</a:t>
                      </a:r>
                      <a:endParaRPr lang="en-US" sz="1600" dirty="0">
                        <a:effectLst/>
                      </a:endParaRPr>
                    </a:p>
                  </a:txBody>
                  <a:tcPr marL="86591" marR="86591" marT="43295" marB="43295" anchor="b"/>
                </a:tc>
                <a:tc>
                  <a:txBody>
                    <a:bodyPr/>
                    <a:lstStyle/>
                    <a:p>
                      <a:pPr algn="r"/>
                      <a:r>
                        <a:rPr lang="en-US" sz="1600" u="none" strike="noStrike" dirty="0">
                          <a:effectLst/>
                        </a:rPr>
                        <a:t>115.104</a:t>
                      </a:r>
                      <a:endParaRPr lang="en-US" sz="1600" dirty="0">
                        <a:effectLst/>
                      </a:endParaRPr>
                    </a:p>
                  </a:txBody>
                  <a:tcPr marL="86591" marR="86591" marT="43295" marB="43295" anchor="b"/>
                </a:tc>
              </a:tr>
              <a:tr h="393077">
                <a:tc>
                  <a:txBody>
                    <a:bodyPr/>
                    <a:lstStyle/>
                    <a:p>
                      <a:pPr algn="l"/>
                      <a:r>
                        <a:rPr lang="en-US" sz="1600" u="none" strike="noStrike" dirty="0">
                          <a:effectLst/>
                        </a:rPr>
                        <a:t> CAD</a:t>
                      </a:r>
                      <a:endParaRPr lang="en-US" sz="1600" dirty="0">
                        <a:effectLst/>
                      </a:endParaRPr>
                    </a:p>
                  </a:txBody>
                  <a:tcPr marL="86591" marR="86591" marT="43295" marB="43295" anchor="b"/>
                </a:tc>
                <a:tc>
                  <a:txBody>
                    <a:bodyPr/>
                    <a:lstStyle/>
                    <a:p>
                      <a:pPr algn="r"/>
                      <a:r>
                        <a:rPr lang="en-US" sz="1600" u="none" strike="noStrike" dirty="0">
                          <a:effectLst/>
                        </a:rPr>
                        <a:t>0.79188</a:t>
                      </a:r>
                      <a:endParaRPr lang="en-US" sz="1600" dirty="0">
                        <a:effectLst/>
                      </a:endParaRPr>
                    </a:p>
                  </a:txBody>
                  <a:tcPr marL="86591" marR="86591" marT="43295" marB="43295" anchor="b"/>
                </a:tc>
                <a:tc>
                  <a:txBody>
                    <a:bodyPr/>
                    <a:lstStyle/>
                    <a:p>
                      <a:pPr algn="r"/>
                      <a:r>
                        <a:rPr lang="en-US" sz="1600" u="none" strike="noStrike" dirty="0" smtClean="0">
                          <a:effectLst/>
                        </a:rPr>
                        <a:t>1.0123</a:t>
                      </a:r>
                      <a:endParaRPr lang="en-US" sz="1600" dirty="0">
                        <a:effectLst/>
                      </a:endParaRPr>
                    </a:p>
                  </a:txBody>
                  <a:tcPr marL="86591" marR="86591" marT="43295" marB="43295" anchor="b"/>
                </a:tc>
                <a:tc>
                  <a:txBody>
                    <a:bodyPr/>
                    <a:lstStyle/>
                    <a:p>
                      <a:pPr algn="r"/>
                      <a:r>
                        <a:rPr lang="en-US" sz="1600" u="none" strike="noStrike" dirty="0">
                          <a:effectLst/>
                        </a:rPr>
                        <a:t>0.7795</a:t>
                      </a:r>
                      <a:endParaRPr lang="en-US" sz="1600" dirty="0">
                        <a:effectLst/>
                      </a:endParaRPr>
                    </a:p>
                  </a:txBody>
                  <a:tcPr marL="86591" marR="86591" marT="43295" marB="43295" anchor="b"/>
                </a:tc>
                <a:tc>
                  <a:txBody>
                    <a:bodyPr/>
                    <a:lstStyle/>
                    <a:p>
                      <a:pPr algn="r"/>
                      <a:endParaRPr lang="en-US" sz="1600" dirty="0">
                        <a:effectLst/>
                      </a:endParaRPr>
                    </a:p>
                  </a:txBody>
                  <a:tcPr marL="86591" marR="86591" marT="43295" marB="43295" anchor="b"/>
                </a:tc>
                <a:tc>
                  <a:txBody>
                    <a:bodyPr/>
                    <a:lstStyle/>
                    <a:p>
                      <a:pPr algn="r"/>
                      <a:r>
                        <a:rPr lang="en-US" sz="1600" u="none" strike="noStrike" dirty="0">
                          <a:effectLst/>
                        </a:rPr>
                        <a:t>0.67300</a:t>
                      </a:r>
                      <a:endParaRPr lang="en-US" sz="1600" dirty="0">
                        <a:effectLst/>
                      </a:endParaRPr>
                    </a:p>
                  </a:txBody>
                  <a:tcPr marL="86591" marR="86591" marT="43295" marB="43295" anchor="b"/>
                </a:tc>
                <a:tc>
                  <a:txBody>
                    <a:bodyPr/>
                    <a:lstStyle/>
                    <a:p>
                      <a:pPr algn="r"/>
                      <a:r>
                        <a:rPr lang="en-US" sz="1600" u="none" strike="noStrike" dirty="0">
                          <a:effectLst/>
                        </a:rPr>
                        <a:t>0.59897</a:t>
                      </a:r>
                      <a:endParaRPr lang="en-US" sz="1600" dirty="0">
                        <a:effectLst/>
                      </a:endParaRPr>
                    </a:p>
                  </a:txBody>
                  <a:tcPr marL="86591" marR="86591" marT="43295" marB="43295" anchor="b"/>
                </a:tc>
                <a:tc>
                  <a:txBody>
                    <a:bodyPr/>
                    <a:lstStyle/>
                    <a:p>
                      <a:pPr algn="r"/>
                      <a:r>
                        <a:rPr lang="en-US" sz="1600" u="none" strike="noStrike" dirty="0">
                          <a:effectLst/>
                        </a:rPr>
                        <a:t>89.737</a:t>
                      </a:r>
                      <a:endParaRPr lang="en-US" sz="1600" dirty="0">
                        <a:effectLst/>
                      </a:endParaRPr>
                    </a:p>
                  </a:txBody>
                  <a:tcPr marL="86591" marR="86591" marT="43295" marB="43295" anchor="b"/>
                </a:tc>
              </a:tr>
              <a:tr h="393077">
                <a:tc>
                  <a:txBody>
                    <a:bodyPr/>
                    <a:lstStyle/>
                    <a:p>
                      <a:pPr algn="l"/>
                      <a:r>
                        <a:rPr lang="en-US" sz="1600" u="none" strike="noStrike" dirty="0">
                          <a:effectLst/>
                        </a:rPr>
                        <a:t> EUR</a:t>
                      </a:r>
                      <a:endParaRPr lang="en-US" sz="1600" dirty="0">
                        <a:effectLst/>
                      </a:endParaRPr>
                    </a:p>
                  </a:txBody>
                  <a:tcPr marL="86591" marR="86591" marT="43295" marB="43295" anchor="b"/>
                </a:tc>
                <a:tc>
                  <a:txBody>
                    <a:bodyPr/>
                    <a:lstStyle/>
                    <a:p>
                      <a:pPr algn="r"/>
                      <a:r>
                        <a:rPr lang="en-US" sz="1600" u="none" strike="noStrike" dirty="0">
                          <a:effectLst/>
                        </a:rPr>
                        <a:t>1.17661</a:t>
                      </a:r>
                      <a:endParaRPr lang="en-US" sz="1600" dirty="0">
                        <a:effectLst/>
                      </a:endParaRPr>
                    </a:p>
                  </a:txBody>
                  <a:tcPr marL="86591" marR="86591" marT="43295" marB="43295" anchor="b"/>
                </a:tc>
                <a:tc>
                  <a:txBody>
                    <a:bodyPr/>
                    <a:lstStyle/>
                    <a:p>
                      <a:pPr algn="r"/>
                      <a:r>
                        <a:rPr lang="en-US" sz="1600" u="none" strike="noStrike" dirty="0">
                          <a:effectLst/>
                        </a:rPr>
                        <a:t>1.50415</a:t>
                      </a:r>
                      <a:endParaRPr lang="en-US" sz="1600" dirty="0">
                        <a:effectLst/>
                      </a:endParaRPr>
                    </a:p>
                  </a:txBody>
                  <a:tcPr marL="86591" marR="86591" marT="43295" marB="43295" anchor="b"/>
                </a:tc>
                <a:tc>
                  <a:txBody>
                    <a:bodyPr/>
                    <a:lstStyle/>
                    <a:p>
                      <a:pPr algn="r"/>
                      <a:r>
                        <a:rPr lang="en-US" sz="1600" u="none" strike="noStrike" dirty="0">
                          <a:effectLst/>
                        </a:rPr>
                        <a:t>1.15809</a:t>
                      </a:r>
                      <a:endParaRPr lang="en-US" sz="1600" dirty="0">
                        <a:effectLst/>
                      </a:endParaRPr>
                    </a:p>
                  </a:txBody>
                  <a:tcPr marL="86591" marR="86591" marT="43295" marB="43295" anchor="b"/>
                </a:tc>
                <a:tc>
                  <a:txBody>
                    <a:bodyPr/>
                    <a:lstStyle/>
                    <a:p>
                      <a:pPr algn="r"/>
                      <a:r>
                        <a:rPr lang="en-US" sz="1600" u="none" strike="noStrike" dirty="0">
                          <a:effectLst/>
                        </a:rPr>
                        <a:t>1.48559</a:t>
                      </a:r>
                      <a:endParaRPr lang="en-US" sz="1600" dirty="0">
                        <a:effectLst/>
                      </a:endParaRPr>
                    </a:p>
                  </a:txBody>
                  <a:tcPr marL="86591" marR="86591" marT="43295" marB="43295" anchor="b"/>
                </a:tc>
                <a:tc>
                  <a:txBody>
                    <a:bodyPr/>
                    <a:lstStyle/>
                    <a:p>
                      <a:pPr algn="r"/>
                      <a:endParaRPr lang="en-US" sz="1600" dirty="0">
                        <a:effectLst/>
                      </a:endParaRPr>
                    </a:p>
                  </a:txBody>
                  <a:tcPr marL="86591" marR="86591" marT="43295" marB="43295" anchor="b"/>
                </a:tc>
                <a:tc>
                  <a:txBody>
                    <a:bodyPr/>
                    <a:lstStyle/>
                    <a:p>
                      <a:pPr algn="r"/>
                      <a:r>
                        <a:rPr lang="en-US" sz="1600" u="none" strike="noStrike" dirty="0">
                          <a:effectLst/>
                        </a:rPr>
                        <a:t>0.88990</a:t>
                      </a:r>
                      <a:endParaRPr lang="en-US" sz="1600" dirty="0">
                        <a:effectLst/>
                      </a:endParaRPr>
                    </a:p>
                  </a:txBody>
                  <a:tcPr marL="86591" marR="86591" marT="43295" marB="43295" anchor="b"/>
                </a:tc>
                <a:tc>
                  <a:txBody>
                    <a:bodyPr/>
                    <a:lstStyle/>
                    <a:p>
                      <a:pPr algn="r"/>
                      <a:r>
                        <a:rPr lang="en-US" sz="1600" u="none" strike="noStrike" dirty="0">
                          <a:effectLst/>
                        </a:rPr>
                        <a:t>133.323</a:t>
                      </a:r>
                      <a:endParaRPr lang="en-US" sz="1600" dirty="0">
                        <a:effectLst/>
                      </a:endParaRPr>
                    </a:p>
                  </a:txBody>
                  <a:tcPr marL="86591" marR="86591" marT="43295" marB="43295" anchor="b"/>
                </a:tc>
              </a:tr>
              <a:tr h="393077">
                <a:tc>
                  <a:txBody>
                    <a:bodyPr/>
                    <a:lstStyle/>
                    <a:p>
                      <a:pPr algn="l"/>
                      <a:r>
                        <a:rPr lang="en-US" sz="1600" u="none" strike="noStrike" dirty="0">
                          <a:effectLst/>
                        </a:rPr>
                        <a:t> GBP</a:t>
                      </a:r>
                      <a:endParaRPr lang="en-US" sz="1600" dirty="0">
                        <a:effectLst/>
                      </a:endParaRPr>
                    </a:p>
                  </a:txBody>
                  <a:tcPr marL="86591" marR="86591" marT="43295" marB="43295" anchor="b"/>
                </a:tc>
                <a:tc>
                  <a:txBody>
                    <a:bodyPr/>
                    <a:lstStyle/>
                    <a:p>
                      <a:pPr algn="r"/>
                      <a:r>
                        <a:rPr lang="en-US" sz="1600" u="none" strike="noStrike" dirty="0">
                          <a:effectLst/>
                        </a:rPr>
                        <a:t>1.32205</a:t>
                      </a:r>
                      <a:endParaRPr lang="en-US" sz="1600" dirty="0">
                        <a:effectLst/>
                      </a:endParaRPr>
                    </a:p>
                  </a:txBody>
                  <a:tcPr marL="86591" marR="86591" marT="43295" marB="43295" anchor="b"/>
                </a:tc>
                <a:tc>
                  <a:txBody>
                    <a:bodyPr/>
                    <a:lstStyle/>
                    <a:p>
                      <a:pPr algn="r"/>
                      <a:r>
                        <a:rPr lang="en-US" sz="1600" u="none" strike="noStrike" dirty="0">
                          <a:effectLst/>
                        </a:rPr>
                        <a:t>1.69018</a:t>
                      </a:r>
                      <a:endParaRPr lang="en-US" sz="1600" dirty="0">
                        <a:effectLst/>
                      </a:endParaRPr>
                    </a:p>
                  </a:txBody>
                  <a:tcPr marL="86591" marR="86591" marT="43295" marB="43295" anchor="b"/>
                </a:tc>
                <a:tc>
                  <a:txBody>
                    <a:bodyPr/>
                    <a:lstStyle/>
                    <a:p>
                      <a:pPr algn="r"/>
                      <a:r>
                        <a:rPr lang="en-US" sz="1600" u="none" strike="noStrike" dirty="0">
                          <a:effectLst/>
                        </a:rPr>
                        <a:t>1.30125</a:t>
                      </a:r>
                      <a:endParaRPr lang="en-US" sz="1600" dirty="0">
                        <a:effectLst/>
                      </a:endParaRPr>
                    </a:p>
                  </a:txBody>
                  <a:tcPr marL="86591" marR="86591" marT="43295" marB="43295" anchor="b"/>
                </a:tc>
                <a:tc>
                  <a:txBody>
                    <a:bodyPr/>
                    <a:lstStyle/>
                    <a:p>
                      <a:pPr algn="r"/>
                      <a:r>
                        <a:rPr lang="en-US" sz="1600" u="none" strike="noStrike" dirty="0">
                          <a:effectLst/>
                        </a:rPr>
                        <a:t>1.66919</a:t>
                      </a:r>
                      <a:endParaRPr lang="en-US" sz="1600" dirty="0">
                        <a:effectLst/>
                      </a:endParaRPr>
                    </a:p>
                  </a:txBody>
                  <a:tcPr marL="86591" marR="86591" marT="43295" marB="43295" anchor="b"/>
                </a:tc>
                <a:tc>
                  <a:txBody>
                    <a:bodyPr/>
                    <a:lstStyle/>
                    <a:p>
                      <a:pPr algn="r"/>
                      <a:r>
                        <a:rPr lang="en-US" sz="1600" u="none" strike="noStrike" dirty="0">
                          <a:effectLst/>
                        </a:rPr>
                        <a:t>1.1236</a:t>
                      </a:r>
                      <a:endParaRPr lang="en-US" sz="1600" dirty="0">
                        <a:effectLst/>
                      </a:endParaRPr>
                    </a:p>
                  </a:txBody>
                  <a:tcPr marL="86591" marR="86591" marT="43295" marB="43295" anchor="b"/>
                </a:tc>
                <a:tc>
                  <a:txBody>
                    <a:bodyPr/>
                    <a:lstStyle/>
                    <a:p>
                      <a:pPr algn="r"/>
                      <a:endParaRPr lang="en-US" sz="1600" dirty="0">
                        <a:effectLst/>
                      </a:endParaRPr>
                    </a:p>
                  </a:txBody>
                  <a:tcPr marL="86591" marR="86591" marT="43295" marB="43295" anchor="b"/>
                </a:tc>
                <a:tc>
                  <a:txBody>
                    <a:bodyPr/>
                    <a:lstStyle/>
                    <a:p>
                      <a:pPr algn="r"/>
                      <a:r>
                        <a:rPr lang="en-US" sz="1600" u="none" strike="noStrike" dirty="0">
                          <a:effectLst/>
                        </a:rPr>
                        <a:t>149.803</a:t>
                      </a:r>
                      <a:endParaRPr lang="en-US" sz="1600" dirty="0">
                        <a:effectLst/>
                      </a:endParaRPr>
                    </a:p>
                  </a:txBody>
                  <a:tcPr marL="86591" marR="86591" marT="43295" marB="43295" anchor="b"/>
                </a:tc>
              </a:tr>
              <a:tr h="393077">
                <a:tc>
                  <a:txBody>
                    <a:bodyPr/>
                    <a:lstStyle/>
                    <a:p>
                      <a:pPr algn="l"/>
                      <a:r>
                        <a:rPr lang="en-US" sz="1600" u="none" strike="noStrike" dirty="0">
                          <a:effectLst/>
                        </a:rPr>
                        <a:t> JPY</a:t>
                      </a:r>
                      <a:endParaRPr lang="en-US" sz="1600" b="0" i="0" dirty="0">
                        <a:solidFill>
                          <a:srgbClr val="000000"/>
                        </a:solidFill>
                        <a:effectLst/>
                        <a:latin typeface="Noto Sans"/>
                      </a:endParaRPr>
                    </a:p>
                  </a:txBody>
                  <a:tcPr marL="86591" marR="86591" marT="43295" marB="43295" anchor="b"/>
                </a:tc>
                <a:tc>
                  <a:txBody>
                    <a:bodyPr/>
                    <a:lstStyle/>
                    <a:p>
                      <a:pPr algn="r"/>
                      <a:r>
                        <a:rPr lang="en-US" sz="1600" u="none" strike="noStrike" dirty="0">
                          <a:effectLst/>
                        </a:rPr>
                        <a:t>0.008824</a:t>
                      </a:r>
                      <a:endParaRPr lang="en-US" sz="1600" b="0" i="0" dirty="0">
                        <a:solidFill>
                          <a:srgbClr val="000000"/>
                        </a:solidFill>
                        <a:effectLst/>
                        <a:latin typeface="Noto Sans"/>
                      </a:endParaRPr>
                    </a:p>
                  </a:txBody>
                  <a:tcPr marL="86591" marR="86591" marT="43295" marB="43295" anchor="b"/>
                </a:tc>
                <a:tc>
                  <a:txBody>
                    <a:bodyPr/>
                    <a:lstStyle/>
                    <a:p>
                      <a:pPr algn="r"/>
                      <a:r>
                        <a:rPr lang="en-US" sz="1600" u="none" strike="noStrike" dirty="0">
                          <a:effectLst/>
                        </a:rPr>
                        <a:t>0.01127</a:t>
                      </a:r>
                      <a:endParaRPr lang="en-US" sz="1600" b="0" i="0" dirty="0">
                        <a:solidFill>
                          <a:srgbClr val="000000"/>
                        </a:solidFill>
                        <a:effectLst/>
                        <a:latin typeface="Noto Sans"/>
                      </a:endParaRPr>
                    </a:p>
                  </a:txBody>
                  <a:tcPr marL="86591" marR="86591" marT="43295" marB="43295" anchor="b"/>
                </a:tc>
                <a:tc>
                  <a:txBody>
                    <a:bodyPr/>
                    <a:lstStyle/>
                    <a:p>
                      <a:pPr algn="r"/>
                      <a:r>
                        <a:rPr lang="en-US" sz="1600" u="none" strike="noStrike" dirty="0">
                          <a:effectLst/>
                        </a:rPr>
                        <a:t>0.86855</a:t>
                      </a:r>
                      <a:endParaRPr lang="en-US" sz="1600" b="0" i="0" dirty="0">
                        <a:solidFill>
                          <a:srgbClr val="000000"/>
                        </a:solidFill>
                        <a:effectLst/>
                        <a:latin typeface="Noto Sans"/>
                      </a:endParaRPr>
                    </a:p>
                  </a:txBody>
                  <a:tcPr marL="86591" marR="86591" marT="43295" marB="43295" anchor="b"/>
                </a:tc>
                <a:tc>
                  <a:txBody>
                    <a:bodyPr/>
                    <a:lstStyle/>
                    <a:p>
                      <a:pPr algn="r"/>
                      <a:r>
                        <a:rPr lang="en-US" sz="1600" u="none" strike="noStrike" dirty="0">
                          <a:effectLst/>
                        </a:rPr>
                        <a:t>0.01114</a:t>
                      </a:r>
                      <a:endParaRPr lang="en-US" sz="1600" b="0" i="0" dirty="0">
                        <a:solidFill>
                          <a:srgbClr val="000000"/>
                        </a:solidFill>
                        <a:effectLst/>
                        <a:latin typeface="Noto Sans"/>
                      </a:endParaRPr>
                    </a:p>
                  </a:txBody>
                  <a:tcPr marL="86591" marR="86591" marT="43295" marB="43295" anchor="b"/>
                </a:tc>
                <a:tc>
                  <a:txBody>
                    <a:bodyPr/>
                    <a:lstStyle/>
                    <a:p>
                      <a:pPr algn="r"/>
                      <a:r>
                        <a:rPr lang="en-US" sz="1600" u="none" strike="noStrike" dirty="0">
                          <a:effectLst/>
                        </a:rPr>
                        <a:t>0.00750</a:t>
                      </a:r>
                      <a:endParaRPr lang="en-US" sz="1600" b="0" i="0" dirty="0">
                        <a:solidFill>
                          <a:srgbClr val="000000"/>
                        </a:solidFill>
                        <a:effectLst/>
                        <a:latin typeface="Noto Sans"/>
                      </a:endParaRPr>
                    </a:p>
                  </a:txBody>
                  <a:tcPr marL="86591" marR="86591" marT="43295" marB="43295" anchor="b"/>
                </a:tc>
                <a:tc>
                  <a:txBody>
                    <a:bodyPr/>
                    <a:lstStyle/>
                    <a:p>
                      <a:pPr algn="r"/>
                      <a:r>
                        <a:rPr lang="en-US" sz="1600" u="none" strike="noStrike" dirty="0">
                          <a:effectLst/>
                        </a:rPr>
                        <a:t>0.00666</a:t>
                      </a:r>
                      <a:endParaRPr lang="en-US" sz="1600" b="0" i="0" dirty="0">
                        <a:solidFill>
                          <a:srgbClr val="000000"/>
                        </a:solidFill>
                        <a:effectLst/>
                        <a:latin typeface="Noto Sans"/>
                      </a:endParaRPr>
                    </a:p>
                  </a:txBody>
                  <a:tcPr marL="86591" marR="86591" marT="43295" marB="43295" anchor="b"/>
                </a:tc>
                <a:tc>
                  <a:txBody>
                    <a:bodyPr/>
                    <a:lstStyle/>
                    <a:p>
                      <a:endParaRPr lang="en-US" sz="1600" dirty="0"/>
                    </a:p>
                  </a:txBody>
                  <a:tcPr marL="83127" marR="83127" marT="41564" marB="41564"/>
                </a:tc>
              </a:tr>
            </a:tbl>
          </a:graphicData>
        </a:graphic>
      </p:graphicFrame>
      <p:sp>
        <p:nvSpPr>
          <p:cNvPr id="5" name="Rectangle 1"/>
          <p:cNvSpPr>
            <a:spLocks noChangeArrowheads="1"/>
          </p:cNvSpPr>
          <p:nvPr/>
        </p:nvSpPr>
        <p:spPr bwMode="auto">
          <a:xfrm>
            <a:off x="0" y="-31395"/>
            <a:ext cx="12192000" cy="519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6501" rIns="0" bIns="36501"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rgbClr val="222222"/>
                </a:solidFill>
                <a:effectLst/>
                <a:latin typeface="Noto Sans"/>
              </a:rPr>
              <a:t>Major Crossrates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00547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1141412" y="5104607"/>
            <a:ext cx="5930913" cy="1262974"/>
          </a:xfrm>
        </p:spPr>
        <p:txBody>
          <a:bodyPr/>
          <a:lstStyle/>
          <a:p>
            <a:endParaRPr lang="en-US"/>
          </a:p>
        </p:txBody>
      </p:sp>
      <p:pic>
        <p:nvPicPr>
          <p:cNvPr id="1026" name="Picture 2" descr="https://www.compareremit.com/uploads/Factors_Affecting_Exchange_Ra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034" y="0"/>
            <a:ext cx="10921283" cy="6943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797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influences Exchange rates</a:t>
            </a:r>
          </a:p>
        </p:txBody>
      </p:sp>
      <p:sp>
        <p:nvSpPr>
          <p:cNvPr id="3" name="Content Placeholder 2"/>
          <p:cNvSpPr>
            <a:spLocks noGrp="1"/>
          </p:cNvSpPr>
          <p:nvPr>
            <p:ph idx="1"/>
          </p:nvPr>
        </p:nvSpPr>
        <p:spPr/>
        <p:txBody>
          <a:bodyPr>
            <a:normAutofit/>
          </a:bodyPr>
          <a:lstStyle/>
          <a:p>
            <a:r>
              <a:rPr lang="en-US" dirty="0"/>
              <a:t>Changes in inflation</a:t>
            </a:r>
          </a:p>
          <a:p>
            <a:pPr lvl="1"/>
            <a:r>
              <a:rPr lang="en-US" dirty="0"/>
              <a:t>Lower inflation means higher currency value , higher inflation </a:t>
            </a:r>
            <a:r>
              <a:rPr lang="en-US" dirty="0" smtClean="0"/>
              <a:t>means lower </a:t>
            </a:r>
            <a:r>
              <a:rPr lang="en-US" dirty="0"/>
              <a:t>currency value</a:t>
            </a:r>
          </a:p>
          <a:p>
            <a:r>
              <a:rPr lang="en-US" dirty="0"/>
              <a:t>Change in Interest Rates</a:t>
            </a:r>
          </a:p>
          <a:p>
            <a:pPr lvl="1"/>
            <a:r>
              <a:rPr lang="en-US" dirty="0"/>
              <a:t>Higher interest rates causes the exchange rate to rise, while lower interest rates decrease exchange </a:t>
            </a:r>
            <a:r>
              <a:rPr lang="en-US" dirty="0" smtClean="0"/>
              <a:t>rates</a:t>
            </a:r>
          </a:p>
          <a:p>
            <a:pPr lvl="1"/>
            <a:r>
              <a:rPr lang="en-US" dirty="0" smtClean="0"/>
              <a:t>This does not always hold</a:t>
            </a:r>
            <a:endParaRPr lang="en-US" dirty="0"/>
          </a:p>
          <a:p>
            <a:endParaRPr lang="en-US" dirty="0"/>
          </a:p>
        </p:txBody>
      </p:sp>
    </p:spTree>
    <p:extLst>
      <p:ext uri="{BB962C8B-B14F-4D97-AF65-F5344CB8AC3E}">
        <p14:creationId xmlns:p14="http://schemas.microsoft.com/office/powerpoint/2010/main" val="3763077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influences Exchange rates </a:t>
            </a:r>
          </a:p>
        </p:txBody>
      </p:sp>
      <p:sp>
        <p:nvSpPr>
          <p:cNvPr id="3" name="Content Placeholder 2"/>
          <p:cNvSpPr>
            <a:spLocks noGrp="1"/>
          </p:cNvSpPr>
          <p:nvPr>
            <p:ph idx="1"/>
          </p:nvPr>
        </p:nvSpPr>
        <p:spPr>
          <a:xfrm>
            <a:off x="1141412" y="2249486"/>
            <a:ext cx="9905999" cy="3945573"/>
          </a:xfrm>
        </p:spPr>
        <p:txBody>
          <a:bodyPr>
            <a:normAutofit/>
          </a:bodyPr>
          <a:lstStyle/>
          <a:p>
            <a:r>
              <a:rPr lang="en-US" dirty="0"/>
              <a:t>Account Deficits</a:t>
            </a:r>
          </a:p>
          <a:p>
            <a:pPr lvl="1"/>
            <a:r>
              <a:rPr lang="en-US" dirty="0"/>
              <a:t>Deficits cause a greater demand for foreign currency which in turn lowers a countries exchange rate</a:t>
            </a:r>
          </a:p>
          <a:p>
            <a:r>
              <a:rPr lang="en-US" dirty="0"/>
              <a:t>Public Debt</a:t>
            </a:r>
          </a:p>
          <a:p>
            <a:pPr lvl="1"/>
            <a:r>
              <a:rPr lang="en-US" dirty="0"/>
              <a:t>This isn’t good for getting foreigners to invest.</a:t>
            </a:r>
          </a:p>
          <a:p>
            <a:pPr lvl="1"/>
            <a:r>
              <a:rPr lang="en-US" dirty="0"/>
              <a:t>Debt can have many risks, a few being the possibility of defaulting, increase supply of securities, and printing money.</a:t>
            </a:r>
          </a:p>
        </p:txBody>
      </p:sp>
    </p:spTree>
    <p:extLst>
      <p:ext uri="{BB962C8B-B14F-4D97-AF65-F5344CB8AC3E}">
        <p14:creationId xmlns:p14="http://schemas.microsoft.com/office/powerpoint/2010/main" val="3588392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influences Exchange rates</a:t>
            </a:r>
          </a:p>
        </p:txBody>
      </p:sp>
      <p:sp>
        <p:nvSpPr>
          <p:cNvPr id="3" name="Content Placeholder 2"/>
          <p:cNvSpPr>
            <a:spLocks noGrp="1"/>
          </p:cNvSpPr>
          <p:nvPr>
            <p:ph idx="1"/>
          </p:nvPr>
        </p:nvSpPr>
        <p:spPr/>
        <p:txBody>
          <a:bodyPr/>
          <a:lstStyle/>
          <a:p>
            <a:r>
              <a:rPr lang="en-US" dirty="0"/>
              <a:t>Political Stability </a:t>
            </a:r>
            <a:r>
              <a:rPr lang="en-US" dirty="0" smtClean="0"/>
              <a:t>And Economic Performance</a:t>
            </a:r>
            <a:endParaRPr lang="en-US" dirty="0"/>
          </a:p>
          <a:p>
            <a:pPr lvl="1"/>
            <a:r>
              <a:rPr lang="en-US" dirty="0"/>
              <a:t>Strong economic countries that are in good political standing look better for investing. This increases foreign capital which increases exchange rates</a:t>
            </a:r>
          </a:p>
          <a:p>
            <a:endParaRPr lang="en-US" dirty="0"/>
          </a:p>
        </p:txBody>
      </p:sp>
    </p:spTree>
    <p:extLst>
      <p:ext uri="{BB962C8B-B14F-4D97-AF65-F5344CB8AC3E}">
        <p14:creationId xmlns:p14="http://schemas.microsoft.com/office/powerpoint/2010/main" val="361015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A59C2B1-42D1-430E-B86E-040C15858BC4}"/>
              </a:ext>
            </a:extLst>
          </p:cNvPr>
          <p:cNvSpPr>
            <a:spLocks noGrp="1"/>
          </p:cNvSpPr>
          <p:nvPr>
            <p:ph idx="1"/>
          </p:nvPr>
        </p:nvSpPr>
        <p:spPr>
          <a:xfrm>
            <a:off x="773806" y="112735"/>
            <a:ext cx="10515600" cy="2011340"/>
          </a:xfrm>
        </p:spPr>
        <p:txBody>
          <a:bodyPr>
            <a:normAutofit/>
          </a:bodyPr>
          <a:lstStyle/>
          <a:p>
            <a:pPr marL="0" marR="0">
              <a:lnSpc>
                <a:spcPct val="107000"/>
              </a:lnSpc>
              <a:spcBef>
                <a:spcPts val="0"/>
              </a:spcBef>
              <a:spcAft>
                <a:spcPts val="800"/>
              </a:spcAft>
            </a:pPr>
            <a:r>
              <a:rPr lang="en-US" sz="8000" dirty="0">
                <a:solidFill>
                  <a:srgbClr val="FFFF00"/>
                </a:solidFill>
                <a:latin typeface="Calibri" panose="020F0502020204030204" pitchFamily="34" charset="0"/>
                <a:ea typeface="Calibri" panose="020F0502020204030204" pitchFamily="34" charset="0"/>
                <a:cs typeface="Times New Roman" panose="02020603050405020304" pitchFamily="18" charset="0"/>
              </a:rPr>
              <a:t>Gold Standard</a:t>
            </a:r>
          </a:p>
          <a:p>
            <a:pPr marL="0" marR="0">
              <a:lnSpc>
                <a:spcPct val="107000"/>
              </a:lnSpc>
              <a:spcBef>
                <a:spcPts val="0"/>
              </a:spcBef>
              <a:spcAft>
                <a:spcPts val="800"/>
              </a:spcAft>
            </a:pPr>
            <a:endParaRPr lang="en-US" dirty="0"/>
          </a:p>
        </p:txBody>
      </p:sp>
    </p:spTree>
    <p:extLst>
      <p:ext uri="{BB962C8B-B14F-4D97-AF65-F5344CB8AC3E}">
        <p14:creationId xmlns:p14="http://schemas.microsoft.com/office/powerpoint/2010/main" val="1290650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influences Exchange rates</a:t>
            </a:r>
          </a:p>
        </p:txBody>
      </p:sp>
      <p:sp>
        <p:nvSpPr>
          <p:cNvPr id="3" name="Content Placeholder 2"/>
          <p:cNvSpPr>
            <a:spLocks noGrp="1"/>
          </p:cNvSpPr>
          <p:nvPr>
            <p:ph idx="1"/>
          </p:nvPr>
        </p:nvSpPr>
        <p:spPr/>
        <p:txBody>
          <a:bodyPr/>
          <a:lstStyle/>
          <a:p>
            <a:r>
              <a:rPr lang="en-US" dirty="0"/>
              <a:t>Recession</a:t>
            </a:r>
          </a:p>
          <a:p>
            <a:pPr lvl="1"/>
            <a:r>
              <a:rPr lang="en-US" dirty="0"/>
              <a:t>Usually at this time interest rates fall which makes exchange rates fall</a:t>
            </a:r>
          </a:p>
          <a:p>
            <a:r>
              <a:rPr lang="en-US" dirty="0"/>
              <a:t>Speculation</a:t>
            </a:r>
          </a:p>
          <a:p>
            <a:pPr lvl="1"/>
            <a:r>
              <a:rPr lang="en-US" dirty="0"/>
              <a:t>If a country is expected to do well then it makes investors what to invest in that country. But the opposite happens when the country looks like it will do bad.</a:t>
            </a:r>
          </a:p>
        </p:txBody>
      </p:sp>
    </p:spTree>
    <p:extLst>
      <p:ext uri="{BB962C8B-B14F-4D97-AF65-F5344CB8AC3E}">
        <p14:creationId xmlns:p14="http://schemas.microsoft.com/office/powerpoint/2010/main" val="2869542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7000" b="-2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9848ED-BA34-493F-81B5-801A7F9D9F73}"/>
              </a:ext>
            </a:extLst>
          </p:cNvPr>
          <p:cNvSpPr>
            <a:spLocks noGrp="1"/>
          </p:cNvSpPr>
          <p:nvPr>
            <p:ph type="title"/>
          </p:nvPr>
        </p:nvSpPr>
        <p:spPr/>
        <p:txBody>
          <a:bodyPr/>
          <a:lstStyle/>
          <a:p>
            <a:r>
              <a:rPr lang="en-US"/>
              <a:t>Cryptocurrencies-Bitcoin(5989.61) </a:t>
            </a:r>
            <a:r>
              <a:rPr lang="en-US" dirty="0"/>
              <a:t>vs Gold(1275.75)</a:t>
            </a:r>
          </a:p>
        </p:txBody>
      </p:sp>
    </p:spTree>
    <p:extLst>
      <p:ext uri="{BB962C8B-B14F-4D97-AF65-F5344CB8AC3E}">
        <p14:creationId xmlns:p14="http://schemas.microsoft.com/office/powerpoint/2010/main" val="889861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normAutofit fontScale="77500" lnSpcReduction="20000"/>
          </a:bodyPr>
          <a:lstStyle/>
          <a:p>
            <a:r>
              <a:rPr lang="en-US" dirty="0">
                <a:hlinkClick r:id="rId2"/>
              </a:rPr>
              <a:t>https://www.thoughtco.com/what-determines-an-exchange-rate-1147883</a:t>
            </a:r>
            <a:endParaRPr lang="en-US" dirty="0"/>
          </a:p>
          <a:p>
            <a:r>
              <a:rPr lang="en-US" dirty="0">
                <a:hlinkClick r:id="rId3"/>
              </a:rPr>
              <a:t>http://www.xe.com/currencytables/?from=USD</a:t>
            </a:r>
            <a:endParaRPr lang="en-US" dirty="0"/>
          </a:p>
          <a:p>
            <a:r>
              <a:rPr lang="en-US" dirty="0" smtClean="0">
                <a:hlinkClick r:id="rId4"/>
              </a:rPr>
              <a:t>http</a:t>
            </a:r>
            <a:r>
              <a:rPr lang="en-US" dirty="0">
                <a:hlinkClick r:id="rId4"/>
              </a:rPr>
              <a:t>://www.investopedia.com/terms/forex/f/foreign-exchange-markets.asp</a:t>
            </a:r>
            <a:endParaRPr lang="en-US" dirty="0"/>
          </a:p>
          <a:p>
            <a:r>
              <a:rPr lang="en-US" dirty="0">
                <a:hlinkClick r:id="rId5"/>
              </a:rPr>
              <a:t>https://www.compareremit.com/money-transfer-guide/key-factors-affecting-currency-exchange-rates/</a:t>
            </a:r>
            <a:endParaRPr lang="en-US" dirty="0"/>
          </a:p>
          <a:p>
            <a:r>
              <a:rPr lang="en-US" dirty="0">
                <a:hlinkClick r:id="rId6"/>
              </a:rPr>
              <a:t>http://</a:t>
            </a:r>
            <a:r>
              <a:rPr lang="en-US" dirty="0" smtClean="0">
                <a:hlinkClick r:id="rId6"/>
              </a:rPr>
              <a:t>www.investopedia.com/terms/s/spotexchangerate.asp</a:t>
            </a:r>
            <a:endParaRPr lang="en-US" dirty="0" smtClean="0"/>
          </a:p>
          <a:p>
            <a:r>
              <a:rPr lang="en-US" dirty="0">
                <a:hlinkClick r:id="rId7"/>
              </a:rPr>
              <a:t>http://</a:t>
            </a:r>
            <a:r>
              <a:rPr lang="en-US" dirty="0" smtClean="0">
                <a:hlinkClick r:id="rId7"/>
              </a:rPr>
              <a:t>www.bis.org/publ/rpfx16.htm?m=6%7C381%7C677</a:t>
            </a:r>
            <a:endParaRPr lang="en-US" dirty="0" smtClean="0"/>
          </a:p>
          <a:p>
            <a:r>
              <a:rPr lang="en-US" dirty="0">
                <a:hlinkClick r:id="rId8"/>
              </a:rPr>
              <a:t>https://</a:t>
            </a:r>
            <a:r>
              <a:rPr lang="en-US" dirty="0" smtClean="0">
                <a:hlinkClick r:id="rId8"/>
              </a:rPr>
              <a:t>www.barchart.com/forex/major-rates</a:t>
            </a:r>
            <a:endParaRPr lang="en-US" dirty="0" smtClean="0"/>
          </a:p>
          <a:p>
            <a:endParaRPr lang="en-US" dirty="0" smtClean="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9862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Bretton Woods System</a:t>
            </a:r>
          </a:p>
        </p:txBody>
      </p:sp>
      <p:sp>
        <p:nvSpPr>
          <p:cNvPr id="3" name="Content Placeholder 2"/>
          <p:cNvSpPr>
            <a:spLocks noGrp="1"/>
          </p:cNvSpPr>
          <p:nvPr>
            <p:ph idx="1"/>
          </p:nvPr>
        </p:nvSpPr>
        <p:spPr/>
        <p:txBody>
          <a:bodyPr/>
          <a:lstStyle/>
          <a:p>
            <a:pPr marL="0" indent="0">
              <a:buNone/>
            </a:pPr>
            <a:r>
              <a:rPr lang="en-US" dirty="0"/>
              <a:t>The US dollar was the basis for all participating countries comparative value whereas the US dollar was the only one backed and measured by gold. </a:t>
            </a:r>
          </a:p>
        </p:txBody>
      </p:sp>
    </p:spTree>
    <p:extLst>
      <p:ext uri="{BB962C8B-B14F-4D97-AF65-F5344CB8AC3E}">
        <p14:creationId xmlns:p14="http://schemas.microsoft.com/office/powerpoint/2010/main" val="2725640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968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Forex Market</a:t>
            </a:r>
          </a:p>
        </p:txBody>
      </p:sp>
      <p:sp>
        <p:nvSpPr>
          <p:cNvPr id="3" name="Content Placeholder 2"/>
          <p:cNvSpPr>
            <a:spLocks noGrp="1"/>
          </p:cNvSpPr>
          <p:nvPr>
            <p:ph idx="1"/>
          </p:nvPr>
        </p:nvSpPr>
        <p:spPr/>
        <p:txBody>
          <a:bodyPr/>
          <a:lstStyle/>
          <a:p>
            <a:r>
              <a:rPr lang="en-US" dirty="0"/>
              <a:t>Is a global and decentralized market made for the trading of currencies. </a:t>
            </a:r>
          </a:p>
        </p:txBody>
      </p:sp>
    </p:spTree>
    <p:extLst>
      <p:ext uri="{BB962C8B-B14F-4D97-AF65-F5344CB8AC3E}">
        <p14:creationId xmlns:p14="http://schemas.microsoft.com/office/powerpoint/2010/main" val="2688258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BE8369-3D70-4729-8D15-CD980B111D8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18C470A3-884B-404B-A425-21576E92894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4501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1E2F8-F114-4248-A041-2CD2960E1B68}"/>
              </a:ext>
            </a:extLst>
          </p:cNvPr>
          <p:cNvSpPr>
            <a:spLocks noGrp="1"/>
          </p:cNvSpPr>
          <p:nvPr>
            <p:ph type="title"/>
          </p:nvPr>
        </p:nvSpPr>
        <p:spPr>
          <a:xfrm>
            <a:off x="1322294" y="0"/>
            <a:ext cx="10515600" cy="1325563"/>
          </a:xfrm>
        </p:spPr>
        <p:txBody>
          <a:bodyPr/>
          <a:lstStyle/>
          <a:p>
            <a:r>
              <a:rPr lang="en-US" dirty="0"/>
              <a:t>Managed floating rate system</a:t>
            </a:r>
          </a:p>
        </p:txBody>
      </p:sp>
    </p:spTree>
    <p:extLst>
      <p:ext uri="{BB962C8B-B14F-4D97-AF65-F5344CB8AC3E}">
        <p14:creationId xmlns:p14="http://schemas.microsoft.com/office/powerpoint/2010/main" val="1987097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Floating</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56742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Spots and Futures</a:t>
            </a:r>
          </a:p>
        </p:txBody>
      </p:sp>
      <p:sp>
        <p:nvSpPr>
          <p:cNvPr id="3" name="Content Placeholder 2"/>
          <p:cNvSpPr>
            <a:spLocks noGrp="1"/>
          </p:cNvSpPr>
          <p:nvPr>
            <p:ph idx="1"/>
          </p:nvPr>
        </p:nvSpPr>
        <p:spPr/>
        <p:txBody>
          <a:bodyPr/>
          <a:lstStyle/>
          <a:p>
            <a:r>
              <a:rPr lang="en-US" dirty="0"/>
              <a:t>Spot Rates</a:t>
            </a:r>
          </a:p>
          <a:p>
            <a:pPr lvl="1"/>
            <a:r>
              <a:rPr lang="en-US" dirty="0"/>
              <a:t>This is where buyers pay in a different currency to purchase another currency</a:t>
            </a:r>
          </a:p>
          <a:p>
            <a:r>
              <a:rPr lang="en-US" dirty="0"/>
              <a:t>The spot exchange rate is the earliest value date, which is usually about two business days after the </a:t>
            </a:r>
            <a:r>
              <a:rPr lang="en-US" dirty="0" smtClean="0"/>
              <a:t>transaction</a:t>
            </a:r>
          </a:p>
          <a:p>
            <a:r>
              <a:rPr lang="en-US" dirty="0"/>
              <a:t>Financial Speculation vs Trading</a:t>
            </a:r>
            <a:endParaRPr lang="en-US" dirty="0"/>
          </a:p>
        </p:txBody>
      </p:sp>
    </p:spTree>
    <p:extLst>
      <p:ext uri="{BB962C8B-B14F-4D97-AF65-F5344CB8AC3E}">
        <p14:creationId xmlns:p14="http://schemas.microsoft.com/office/powerpoint/2010/main" val="176082548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ppt/theme/theme3.xml><?xml version="1.0" encoding="utf-8"?>
<a:theme xmlns:a="http://schemas.openxmlformats.org/drawingml/2006/main" name="1_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2239</TotalTime>
  <Words>643</Words>
  <Application>Microsoft Office PowerPoint</Application>
  <PresentationFormat>Widescreen</PresentationFormat>
  <Paragraphs>275</Paragraphs>
  <Slides>22</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22</vt:i4>
      </vt:variant>
    </vt:vector>
  </HeadingPairs>
  <TitlesOfParts>
    <vt:vector size="32" baseType="lpstr">
      <vt:lpstr>Arial</vt:lpstr>
      <vt:lpstr>Calibri</vt:lpstr>
      <vt:lpstr>Calibri Light</vt:lpstr>
      <vt:lpstr>Noto Sans</vt:lpstr>
      <vt:lpstr>Times New Roman</vt:lpstr>
      <vt:lpstr>Trebuchet MS</vt:lpstr>
      <vt:lpstr>Tw Cen MT</vt:lpstr>
      <vt:lpstr>Office Theme</vt:lpstr>
      <vt:lpstr>Circuit</vt:lpstr>
      <vt:lpstr>1_Circuit</vt:lpstr>
      <vt:lpstr>Foreign Exchange Market</vt:lpstr>
      <vt:lpstr>PowerPoint Presentation</vt:lpstr>
      <vt:lpstr>Bretton Woods System</vt:lpstr>
      <vt:lpstr>PowerPoint Presentation</vt:lpstr>
      <vt:lpstr>Forex Market</vt:lpstr>
      <vt:lpstr>PowerPoint Presentation</vt:lpstr>
      <vt:lpstr>Managed floating rate system</vt:lpstr>
      <vt:lpstr>Free Floating</vt:lpstr>
      <vt:lpstr>Spots and Futures</vt:lpstr>
      <vt:lpstr>Forex Hours</vt:lpstr>
      <vt:lpstr>Foreign Exchange turnover By Currency</vt:lpstr>
      <vt:lpstr>Foreign Exchange turnover by country</vt:lpstr>
      <vt:lpstr>How are Currencies determined?</vt:lpstr>
      <vt:lpstr>PowerPoint Presentation</vt:lpstr>
      <vt:lpstr>Cross Rate</vt:lpstr>
      <vt:lpstr>PowerPoint Presentation</vt:lpstr>
      <vt:lpstr>What influences Exchange rates</vt:lpstr>
      <vt:lpstr>What influences Exchange rates </vt:lpstr>
      <vt:lpstr>What influences Exchange rates</vt:lpstr>
      <vt:lpstr>What influences Exchange rates</vt:lpstr>
      <vt:lpstr>Cryptocurrencies-Bitcoin(5989.61) vs Gold(1275.75)</vt:lpstr>
      <vt:lpstr>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Forex Market</dc:title>
  <dc:creator>Brian Hill</dc:creator>
  <cp:lastModifiedBy>Megan Gilson</cp:lastModifiedBy>
  <cp:revision>30</cp:revision>
  <dcterms:created xsi:type="dcterms:W3CDTF">2017-10-23T01:03:44Z</dcterms:created>
  <dcterms:modified xsi:type="dcterms:W3CDTF">2017-10-24T18:40:22Z</dcterms:modified>
</cp:coreProperties>
</file>