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8" r:id="rId8"/>
    <p:sldId id="269" r:id="rId9"/>
    <p:sldId id="270" r:id="rId10"/>
    <p:sldId id="28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5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9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15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28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9714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47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67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3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9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2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9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4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8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C39F6-C21A-4AE8-88BF-EED4321740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9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emplates.office.com/en-us/Mortgage-Loan-Calculator-TM1000011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youtu.be/csQUNX-xnBc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18 – </a:t>
            </a:r>
            <a:r>
              <a:rPr lang="en-US" smtClean="0"/>
              <a:t>The Mortgage  Market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864897" y="64928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82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723466" cy="1320800"/>
          </a:xfrm>
        </p:spPr>
        <p:txBody>
          <a:bodyPr/>
          <a:lstStyle/>
          <a:p>
            <a:r>
              <a:rPr lang="en-US" dirty="0"/>
              <a:t>18-2g A </a:t>
            </a:r>
            <a:r>
              <a:rPr lang="en-US" dirty="0" smtClean="0"/>
              <a:t>6% </a:t>
            </a:r>
            <a:r>
              <a:rPr lang="en-US" dirty="0"/>
              <a:t>vs a </a:t>
            </a:r>
            <a:r>
              <a:rPr lang="en-US" dirty="0" smtClean="0"/>
              <a:t>4% 30-Year </a:t>
            </a:r>
            <a:r>
              <a:rPr lang="en-US" dirty="0"/>
              <a:t>Mortgage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8291"/>
            <a:ext cx="5134887" cy="494137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With a 4% 30 year mortgage loan payment is now $649.28, rather than $815.</a:t>
            </a:r>
          </a:p>
          <a:p>
            <a:r>
              <a:rPr lang="en-US" sz="2400" dirty="0" smtClean="0"/>
              <a:t>But cumulative level of interest paid much lower at $97,742.53 vs $157,539.94</a:t>
            </a:r>
          </a:p>
          <a:p>
            <a:r>
              <a:rPr lang="en-US" sz="2400" dirty="0" smtClean="0"/>
              <a:t>By month 48 (4 years) amount paid in interest is around $21,000 vs nearly $32,000 with a 30 year mortgage</a:t>
            </a:r>
          </a:p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templates.office.com/en-us/Mortgage-Loan-Calculator-TM10000110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175" y="2753711"/>
            <a:ext cx="6386190" cy="40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5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18-2h Taxes and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7779"/>
            <a:ext cx="8596668" cy="423358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Lenders also often insist that insurance is paid, and also that property taxes are paid on the property.  So this is often added to the cost of the mortgage.</a:t>
            </a:r>
          </a:p>
          <a:p>
            <a:r>
              <a:rPr lang="en-US" sz="2000" dirty="0" smtClean="0"/>
              <a:t>“Escrow” account is usually used to save </a:t>
            </a:r>
            <a:r>
              <a:rPr lang="en-US" sz="2000" dirty="0"/>
              <a:t>for property taxes and homeowner’s insurance each </a:t>
            </a:r>
            <a:r>
              <a:rPr lang="en-US" sz="2000" dirty="0" smtClean="0"/>
              <a:t>month</a:t>
            </a:r>
            <a:r>
              <a:rPr lang="en-US" sz="2000" dirty="0"/>
              <a:t> </a:t>
            </a:r>
            <a:r>
              <a:rPr lang="en-US" sz="2000" dirty="0" smtClean="0"/>
              <a:t>via an addition to the mortgage payment</a:t>
            </a:r>
          </a:p>
          <a:p>
            <a:r>
              <a:rPr lang="en-US" sz="2000" dirty="0" smtClean="0"/>
              <a:t>Property </a:t>
            </a:r>
            <a:r>
              <a:rPr lang="en-US" sz="2000" dirty="0"/>
              <a:t>taxes are the main source of revenue for many local government entities including cities, counties, and school districts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Property </a:t>
            </a:r>
            <a:r>
              <a:rPr lang="en-US" sz="2000" dirty="0"/>
              <a:t>tax is usually calculated as a percentage of the assessed market value of the property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The Federal Reserve estimates that homeowner’s insurance averages about $3.00 per $1,000 of the home’s purchase </a:t>
            </a:r>
            <a:r>
              <a:rPr lang="en-US" sz="2000" dirty="0" smtClean="0"/>
              <a:t>price.</a:t>
            </a:r>
            <a:endParaRPr lang="en-US" sz="2000" dirty="0"/>
          </a:p>
        </p:txBody>
      </p:sp>
      <p:sp>
        <p:nvSpPr>
          <p:cNvPr id="4" name="Footer Placeholder 4"/>
          <p:cNvSpPr>
            <a:spLocks noGrp="1"/>
          </p:cNvSpPr>
          <p:nvPr/>
        </p:nvSpPr>
        <p:spPr>
          <a:xfrm>
            <a:off x="864897" y="64928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7143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18-3a New types of Mortgage: Zero Down Home Mortgage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lender provides 100% of the purchase price of the house. </a:t>
            </a:r>
            <a:endParaRPr lang="en-US" sz="2400" dirty="0" smtClean="0"/>
          </a:p>
          <a:p>
            <a:r>
              <a:rPr lang="en-US" sz="2400" dirty="0" smtClean="0"/>
              <a:t>Default rates on mortgages is lower when borrowers have a traditional 20%, or more, down payment</a:t>
            </a:r>
          </a:p>
          <a:p>
            <a:r>
              <a:rPr lang="en-US" sz="2400" dirty="0" smtClean="0"/>
              <a:t>Alignment of incentives when there is “skin in the game”</a:t>
            </a:r>
            <a:endParaRPr lang="en-US" sz="2400" dirty="0"/>
          </a:p>
        </p:txBody>
      </p:sp>
      <p:sp>
        <p:nvSpPr>
          <p:cNvPr id="4" name="Footer Placeholder 4"/>
          <p:cNvSpPr>
            <a:spLocks noGrp="1"/>
          </p:cNvSpPr>
          <p:nvPr/>
        </p:nvSpPr>
        <p:spPr>
          <a:xfrm>
            <a:off x="864897" y="64928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276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5168"/>
          </a:xfrm>
        </p:spPr>
        <p:txBody>
          <a:bodyPr/>
          <a:lstStyle/>
          <a:p>
            <a:r>
              <a:rPr lang="en-US" dirty="0" smtClean="0"/>
              <a:t>18-3b Teaser-Rate 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ARM: the borrower bears the risk </a:t>
            </a:r>
            <a:r>
              <a:rPr lang="en-US" sz="2400" dirty="0"/>
              <a:t>that interest rates may increase in the </a:t>
            </a:r>
            <a:r>
              <a:rPr lang="en-US" sz="2400" dirty="0" smtClean="0"/>
              <a:t>future</a:t>
            </a:r>
          </a:p>
          <a:p>
            <a:r>
              <a:rPr lang="en-US" sz="2400" dirty="0"/>
              <a:t>ARM is a desirable alternative to a traditional fixed-rate mortgage</a:t>
            </a:r>
          </a:p>
          <a:p>
            <a:r>
              <a:rPr lang="en-US" sz="2400" dirty="0" smtClean="0"/>
              <a:t>An ARM makes sense for </a:t>
            </a:r>
            <a:r>
              <a:rPr lang="en-US" sz="2400" dirty="0"/>
              <a:t>a buyer who plans on living in the house they are buying for only a few </a:t>
            </a:r>
            <a:r>
              <a:rPr lang="en-US" sz="2400" dirty="0" smtClean="0"/>
              <a:t>years – “flipping”</a:t>
            </a:r>
          </a:p>
          <a:p>
            <a:r>
              <a:rPr lang="en-US" sz="2400" dirty="0" smtClean="0"/>
              <a:t>Teaser rate ARMs set an extremely low initial interest rate, but then after a specified period, interest rate “resets” to higher interest rate.  </a:t>
            </a:r>
          </a:p>
          <a:p>
            <a:r>
              <a:rPr lang="en-US" sz="2400" dirty="0" smtClean="0"/>
              <a:t>For example 1% in year 1-3, then 10% in year 4 onwards.  Payments on $170k mortgage: Initially $547 then $1,492.</a:t>
            </a:r>
          </a:p>
        </p:txBody>
      </p:sp>
      <p:sp>
        <p:nvSpPr>
          <p:cNvPr id="4" name="Footer Placeholder 4"/>
          <p:cNvSpPr>
            <a:spLocks noGrp="1"/>
          </p:cNvSpPr>
          <p:nvPr/>
        </p:nvSpPr>
        <p:spPr>
          <a:xfrm>
            <a:off x="864897" y="64928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36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18-3c Negative Amortization Home Mortgage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NegAms</a:t>
            </a:r>
            <a:r>
              <a:rPr lang="en-US" sz="2400" dirty="0" smtClean="0"/>
              <a:t>: </a:t>
            </a:r>
            <a:r>
              <a:rPr lang="en-US" sz="2400" dirty="0"/>
              <a:t>the monthly mortgage payment paid by the borrower is less than the interest charged over the </a:t>
            </a:r>
            <a:r>
              <a:rPr lang="en-US" sz="2400" dirty="0" smtClean="0"/>
              <a:t>month.</a:t>
            </a:r>
          </a:p>
          <a:p>
            <a:r>
              <a:rPr lang="en-US" sz="2400" dirty="0" smtClean="0"/>
              <a:t>At </a:t>
            </a:r>
            <a:r>
              <a:rPr lang="en-US" sz="2400" dirty="0"/>
              <a:t>the end of the month the mortgage balance increases. </a:t>
            </a:r>
            <a:endParaRPr lang="en-US" sz="2400" dirty="0" smtClean="0"/>
          </a:p>
          <a:p>
            <a:r>
              <a:rPr lang="en-US" sz="2400" dirty="0" smtClean="0"/>
              <a:t>Most </a:t>
            </a:r>
            <a:r>
              <a:rPr lang="en-US" sz="2400" dirty="0"/>
              <a:t>negative amortization mortgages allowed the negative amortization to go on only for the first few years of the </a:t>
            </a:r>
            <a:r>
              <a:rPr lang="en-US" sz="2400" dirty="0" smtClean="0"/>
              <a:t>mortgage</a:t>
            </a:r>
          </a:p>
          <a:p>
            <a:r>
              <a:rPr lang="en-US" sz="2400" dirty="0" smtClean="0"/>
              <a:t>Sometimes known as “balloon mortgages”</a:t>
            </a:r>
            <a:endParaRPr lang="en-US" sz="2400" dirty="0"/>
          </a:p>
        </p:txBody>
      </p:sp>
      <p:sp>
        <p:nvSpPr>
          <p:cNvPr id="4" name="Footer Placeholder 4"/>
          <p:cNvSpPr>
            <a:spLocks noGrp="1"/>
          </p:cNvSpPr>
          <p:nvPr/>
        </p:nvSpPr>
        <p:spPr>
          <a:xfrm>
            <a:off x="864897" y="64928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0601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473"/>
          </a:xfrm>
        </p:spPr>
        <p:txBody>
          <a:bodyPr/>
          <a:lstStyle/>
          <a:p>
            <a:r>
              <a:rPr lang="en-US" dirty="0" smtClean="0"/>
              <a:t>18-3d No Documentation Home Mortgage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1290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riskiest of the “new” mortgages </a:t>
            </a:r>
            <a:endParaRPr lang="en-US" sz="2400" dirty="0" smtClean="0"/>
          </a:p>
          <a:p>
            <a:r>
              <a:rPr lang="en-US" sz="2400" dirty="0"/>
              <a:t>D</a:t>
            </a:r>
            <a:r>
              <a:rPr lang="en-US" sz="2400" dirty="0" smtClean="0"/>
              <a:t>id </a:t>
            </a:r>
            <a:r>
              <a:rPr lang="en-US" sz="2400" dirty="0"/>
              <a:t>not require any verification of income or assets of the borrowers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potential for deception and fraud was overwhelming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Sometimes it was the </a:t>
            </a:r>
            <a:r>
              <a:rPr lang="en-US" sz="2400" dirty="0"/>
              <a:t>loan originator who would falsely report the borrower’s financial status to ensure that the mortgage application would be </a:t>
            </a:r>
            <a:r>
              <a:rPr lang="en-US" sz="2400" dirty="0" smtClean="0"/>
              <a:t>approved.</a:t>
            </a:r>
          </a:p>
          <a:p>
            <a:r>
              <a:rPr lang="en-US" sz="2400" dirty="0" smtClean="0"/>
              <a:t>Now not permitted.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/>
        </p:nvSpPr>
        <p:spPr>
          <a:xfrm>
            <a:off x="864897" y="64928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269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18-4a Problems in Developing a Secondary Market for mortgages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Mortgages </a:t>
            </a:r>
            <a:r>
              <a:rPr lang="en-US" sz="2400" dirty="0"/>
              <a:t>were  usually too small for institutional investors to purchase.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Mortgages were </a:t>
            </a:r>
            <a:r>
              <a:rPr lang="en-US" sz="2400" dirty="0"/>
              <a:t>not </a:t>
            </a:r>
            <a:r>
              <a:rPr lang="en-US" sz="2400" dirty="0" smtClean="0"/>
              <a:t>standardized; the </a:t>
            </a:r>
            <a:r>
              <a:rPr lang="en-US" sz="2400" dirty="0"/>
              <a:t>mature at different times, have different interest </a:t>
            </a:r>
            <a:r>
              <a:rPr lang="en-US" sz="2400" dirty="0" smtClean="0"/>
              <a:t>rates, </a:t>
            </a:r>
            <a:r>
              <a:rPr lang="en-US" sz="2400" dirty="0"/>
              <a:t>and different terms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Mortgages </a:t>
            </a:r>
            <a:r>
              <a:rPr lang="en-US" sz="2400" dirty="0"/>
              <a:t>are difficult for an institutional investor to analyze. </a:t>
            </a:r>
            <a:endParaRPr lang="en-US" sz="2400" dirty="0" smtClean="0"/>
          </a:p>
          <a:p>
            <a:r>
              <a:rPr lang="en-US" sz="2400" dirty="0" smtClean="0"/>
              <a:t>Solution!  “Mortgage pass-through” using Fannie Mae</a:t>
            </a:r>
          </a:p>
          <a:p>
            <a:r>
              <a:rPr lang="en-US" sz="2400" dirty="0" smtClean="0"/>
              <a:t>Fannie Mae (FNMA – creates secondary market) – in conservatorship</a:t>
            </a:r>
          </a:p>
          <a:p>
            <a:r>
              <a:rPr lang="en-US" sz="2400" dirty="0" err="1" smtClean="0"/>
              <a:t>Ginnie</a:t>
            </a:r>
            <a:r>
              <a:rPr lang="en-US" sz="2400" dirty="0" smtClean="0"/>
              <a:t> Mae (GNMA – takes over secondary market after FNMA privatized)</a:t>
            </a:r>
          </a:p>
          <a:p>
            <a:r>
              <a:rPr lang="en-US" sz="2400" dirty="0" smtClean="0"/>
              <a:t>Freddie Mac (FHLMC – buys conventional mortgages)</a:t>
            </a:r>
          </a:p>
        </p:txBody>
      </p:sp>
      <p:sp>
        <p:nvSpPr>
          <p:cNvPr id="4" name="Footer Placeholder 4"/>
          <p:cNvSpPr>
            <a:spLocks noGrp="1"/>
          </p:cNvSpPr>
          <p:nvPr/>
        </p:nvSpPr>
        <p:spPr>
          <a:xfrm>
            <a:off x="864897" y="64928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7430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954"/>
          </a:xfrm>
        </p:spPr>
        <p:txBody>
          <a:bodyPr/>
          <a:lstStyle/>
          <a:p>
            <a:r>
              <a:rPr lang="en-US" dirty="0" smtClean="0"/>
              <a:t>18-4b Mortgage–Backed Assets/Securities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5834"/>
            <a:ext cx="6133369" cy="523415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Problem with mortgage pass </a:t>
            </a:r>
            <a:r>
              <a:rPr lang="en-US" sz="2000" dirty="0" err="1" smtClean="0"/>
              <a:t>through’s</a:t>
            </a:r>
            <a:r>
              <a:rPr lang="en-US" sz="2000" dirty="0" smtClean="0"/>
              <a:t> is “pre-payment” and “curtailment”</a:t>
            </a:r>
          </a:p>
          <a:p>
            <a:r>
              <a:rPr lang="en-US" sz="2000" dirty="0" smtClean="0"/>
              <a:t>So new financial instruments are created:</a:t>
            </a:r>
          </a:p>
          <a:p>
            <a:pPr marL="0" indent="0">
              <a:buNone/>
            </a:pPr>
            <a:r>
              <a:rPr lang="en-US" sz="2000" dirty="0" smtClean="0"/>
              <a:t>	The </a:t>
            </a:r>
            <a:r>
              <a:rPr lang="en-US" sz="2000" dirty="0"/>
              <a:t>two most common are the modern pass-</a:t>
            </a:r>
            <a:r>
              <a:rPr lang="en-US" sz="2000" dirty="0" err="1"/>
              <a:t>throughs</a:t>
            </a:r>
            <a:r>
              <a:rPr lang="en-US" sz="2000" dirty="0"/>
              <a:t> and </a:t>
            </a:r>
            <a:r>
              <a:rPr lang="en-US" sz="2000" dirty="0" smtClean="0"/>
              <a:t>collateralized </a:t>
            </a:r>
            <a:r>
              <a:rPr lang="en-US" sz="2000" dirty="0"/>
              <a:t>mortgage obligations (CMOs) or collateralized debt </a:t>
            </a:r>
            <a:r>
              <a:rPr lang="en-US" sz="2000" dirty="0" smtClean="0"/>
              <a:t>obligations </a:t>
            </a:r>
            <a:r>
              <a:rPr lang="en-US" sz="2000" dirty="0"/>
              <a:t>(CDOs).</a:t>
            </a:r>
          </a:p>
          <a:p>
            <a:r>
              <a:rPr lang="en-US" sz="2000" dirty="0" smtClean="0"/>
              <a:t>Most </a:t>
            </a:r>
            <a:r>
              <a:rPr lang="en-US" sz="2000" dirty="0"/>
              <a:t>of them are issued or guaranteed by </a:t>
            </a:r>
            <a:r>
              <a:rPr lang="en-US" sz="2000" dirty="0" err="1"/>
              <a:t>Ginnie</a:t>
            </a:r>
            <a:r>
              <a:rPr lang="en-US" sz="2000" dirty="0"/>
              <a:t> Mae, Fannie Mae, and Freddie Mac. </a:t>
            </a:r>
            <a:endParaRPr lang="en-US" sz="2000" dirty="0" smtClean="0"/>
          </a:p>
          <a:p>
            <a:r>
              <a:rPr lang="en-US" sz="2000" dirty="0" smtClean="0"/>
              <a:t>Now “tranches” created for mortgages and so mortgages are stratified according to assessment of riskiness and then sold separately</a:t>
            </a:r>
            <a:endParaRPr lang="en-US" sz="2000" dirty="0"/>
          </a:p>
          <a:p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/>
        </p:nvSpPr>
        <p:spPr>
          <a:xfrm>
            <a:off x="864897" y="64928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631" y="4078014"/>
            <a:ext cx="5465369" cy="299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98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1794"/>
          </a:xfrm>
        </p:spPr>
        <p:txBody>
          <a:bodyPr/>
          <a:lstStyle/>
          <a:p>
            <a:r>
              <a:rPr lang="en-US" dirty="0" smtClean="0"/>
              <a:t>18-4c Growth of the CMO &amp; CDO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61830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</a:t>
            </a:r>
            <a:r>
              <a:rPr lang="en-US" sz="2400" dirty="0"/>
              <a:t>should a CMO or CDO be priced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Markets </a:t>
            </a:r>
            <a:r>
              <a:rPr lang="en-US" sz="2400" dirty="0"/>
              <a:t>had the ability to price bonds for a long time, but CMOs and CDOs were different: There was default </a:t>
            </a:r>
            <a:r>
              <a:rPr lang="en-US" sz="2400" dirty="0" smtClean="0"/>
              <a:t>risk and interest </a:t>
            </a:r>
            <a:r>
              <a:rPr lang="en-US" sz="2400" dirty="0"/>
              <a:t>rate risk, </a:t>
            </a:r>
            <a:r>
              <a:rPr lang="en-US" sz="2400" dirty="0" smtClean="0"/>
              <a:t>just </a:t>
            </a:r>
            <a:r>
              <a:rPr lang="en-US" sz="2400" dirty="0"/>
              <a:t>like bonds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CMOs </a:t>
            </a:r>
            <a:r>
              <a:rPr lang="en-US" sz="2400" dirty="0"/>
              <a:t>and CDOs also had prepayment risk, and because mortgages were not standardized, it became difficult to compare different mortgages to gauge correctly the different risks that existed. </a:t>
            </a:r>
            <a:endParaRPr lang="en-US" sz="2400" dirty="0" smtClean="0"/>
          </a:p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youtu.be/csQUNX-xnBc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Footer Placeholder 4"/>
          <p:cNvSpPr>
            <a:spLocks noGrp="1"/>
          </p:cNvSpPr>
          <p:nvPr/>
        </p:nvSpPr>
        <p:spPr>
          <a:xfrm>
            <a:off x="864897" y="64928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660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18-5 The Mortgage Market, Government Policies, and the Global Financial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459353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Misuse of the Gaussian copulas</a:t>
            </a:r>
          </a:p>
          <a:p>
            <a:r>
              <a:rPr lang="en-US" sz="2400" dirty="0" smtClean="0"/>
              <a:t>Subprime mortgage loans</a:t>
            </a:r>
          </a:p>
          <a:p>
            <a:r>
              <a:rPr lang="en-US" sz="2400" dirty="0" smtClean="0"/>
              <a:t>Lax underwriting standards</a:t>
            </a:r>
          </a:p>
          <a:p>
            <a:r>
              <a:rPr lang="en-US" sz="2400" dirty="0" smtClean="0"/>
              <a:t>Misalignment of incentives </a:t>
            </a:r>
            <a:endParaRPr lang="en-US" sz="2400" dirty="0"/>
          </a:p>
        </p:txBody>
      </p:sp>
      <p:sp>
        <p:nvSpPr>
          <p:cNvPr id="4" name="Footer Placeholder 4"/>
          <p:cNvSpPr>
            <a:spLocks noGrp="1"/>
          </p:cNvSpPr>
          <p:nvPr/>
        </p:nvSpPr>
        <p:spPr>
          <a:xfrm>
            <a:off x="864897" y="64928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346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18-1a The Broad Mortgage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 average 68% of American families own their own home</a:t>
            </a:r>
          </a:p>
          <a:p>
            <a:r>
              <a:rPr lang="en-US" sz="2400" dirty="0" smtClean="0"/>
              <a:t>The housing sector accounts for approx. 16%-17% of the entire US economy.</a:t>
            </a:r>
          </a:p>
          <a:p>
            <a:r>
              <a:rPr lang="en-US" sz="2400" dirty="0" smtClean="0"/>
              <a:t>Housing services average between 12%-13 % of GDP each year.</a:t>
            </a:r>
          </a:p>
          <a:p>
            <a:r>
              <a:rPr lang="en-US" sz="2400" dirty="0" smtClean="0"/>
              <a:t>National Association of Home Builders – residential investment spending has averaged about 4% of GDP.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864897" y="64928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2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99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18-2a Mortgage concepts - Down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89398"/>
            <a:ext cx="8596668" cy="368795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 smtClean="0"/>
              <a:t>Nonborrowed</a:t>
            </a:r>
            <a:r>
              <a:rPr lang="en-US" sz="2400" dirty="0" smtClean="0"/>
              <a:t> cash a borrower has to “put down” to make the purchase</a:t>
            </a:r>
          </a:p>
          <a:p>
            <a:r>
              <a:rPr lang="en-US" sz="2400" dirty="0" smtClean="0"/>
              <a:t>2013 – National Association of Realtors suggested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Median U.S. House Price $197,000.00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Northeast Median House  Price $248,900.00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West Median House Price $276,000.00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Texas Median House Price $270,000.00 (2017)</a:t>
            </a:r>
          </a:p>
          <a:p>
            <a:r>
              <a:rPr lang="en-US" sz="2400" dirty="0" smtClean="0"/>
              <a:t>Required down payment 20% cash, 80% financing</a:t>
            </a:r>
          </a:p>
          <a:p>
            <a:r>
              <a:rPr lang="en-US" sz="2400" dirty="0" smtClean="0"/>
              <a:t>If 20% is not met, borrower may seek PMI </a:t>
            </a:r>
          </a:p>
          <a:p>
            <a:r>
              <a:rPr lang="en-US" sz="2400" dirty="0" smtClean="0"/>
              <a:t>PMI = Private Mortgage Insurance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864897" y="64928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7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18-2b Private Mortgage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PMI – Insures the  lender against a major loss in the case of default by the borrower.</a:t>
            </a:r>
          </a:p>
          <a:p>
            <a:r>
              <a:rPr lang="en-US" sz="2400" dirty="0" smtClean="0"/>
              <a:t>In case the borrower defaults, the lender is paid usually 25%-30% of the outstanding loan balance and costs associated with the foreclosure.</a:t>
            </a:r>
          </a:p>
          <a:p>
            <a:r>
              <a:rPr lang="en-US" sz="2400" dirty="0" smtClean="0"/>
              <a:t>Usually best to avoid this by making </a:t>
            </a:r>
            <a:r>
              <a:rPr lang="en-US" sz="2400" dirty="0" err="1" smtClean="0"/>
              <a:t>downpayment</a:t>
            </a:r>
            <a:r>
              <a:rPr lang="en-US" sz="2400" dirty="0" smtClean="0"/>
              <a:t> of at least 20% of house price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864897" y="64928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7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18-2c Fixed Rate or Adjustable-Rate Mortgages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322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Fixed Rate:  Borrower’s perspective nice advantage, the borrower</a:t>
            </a:r>
            <a:r>
              <a:rPr lang="en-US" sz="2400" dirty="0"/>
              <a:t> </a:t>
            </a:r>
            <a:r>
              <a:rPr lang="en-US" sz="2400" dirty="0" smtClean="0"/>
              <a:t>will have a good idea of future payments.</a:t>
            </a:r>
          </a:p>
          <a:p>
            <a:r>
              <a:rPr lang="en-US" sz="2400" dirty="0" smtClean="0"/>
              <a:t>Adjustable rate Mortgages (ARM):  Structured so that the initial interest rate on the mortgage remains constant for a set period, anywhere from 1 to 5 years or longer.</a:t>
            </a:r>
          </a:p>
          <a:p>
            <a:r>
              <a:rPr lang="en-US" sz="2400" dirty="0" smtClean="0"/>
              <a:t>Lower interest rate = lower monthly payment</a:t>
            </a:r>
          </a:p>
          <a:p>
            <a:r>
              <a:rPr lang="en-US" sz="2400" dirty="0" smtClean="0"/>
              <a:t>In the UK, as property prices very high, ARMs are the norm. In the US, fixed rates are the norm. </a:t>
            </a:r>
          </a:p>
          <a:p>
            <a:r>
              <a:rPr lang="en-US" sz="2400" dirty="0" smtClean="0"/>
              <a:t>With ARMs, implications for Consumption expenditure sensitivity to interest rate movements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864897" y="64928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0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18-2d Insured Mortgages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Specific Mortgages – Federally insured.</a:t>
            </a:r>
          </a:p>
          <a:p>
            <a:r>
              <a:rPr lang="en-US" sz="2400" dirty="0" smtClean="0"/>
              <a:t>FHA Mortgages – Requires 3% down payment.</a:t>
            </a:r>
          </a:p>
          <a:p>
            <a:r>
              <a:rPr lang="en-US" sz="2400" dirty="0" smtClean="0"/>
              <a:t>VA loans require certain borrowing restrictions must be met: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Debt ratios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Good working history and credit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steady income stream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864897" y="64928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0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18-2e Discount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Points:  interest payments made at the beginning of the mortgage (in addition to the down payment)</a:t>
            </a:r>
          </a:p>
          <a:p>
            <a:r>
              <a:rPr lang="en-US" sz="2400" dirty="0"/>
              <a:t>In exchange for paying the </a:t>
            </a:r>
            <a:r>
              <a:rPr lang="en-US" sz="2400" dirty="0" smtClean="0"/>
              <a:t>points, </a:t>
            </a:r>
            <a:r>
              <a:rPr lang="en-US" sz="2400" dirty="0"/>
              <a:t>the lender lowers the interest rate on the mortgage.</a:t>
            </a:r>
          </a:p>
          <a:p>
            <a:r>
              <a:rPr lang="en-US" sz="2400" dirty="0" smtClean="0"/>
              <a:t>Paying one point – Borrower pays 1% of the loan amount at the closing</a:t>
            </a:r>
          </a:p>
          <a:p>
            <a:r>
              <a:rPr lang="en-US" sz="2400" dirty="0" smtClean="0"/>
              <a:t>Good way to lower the rate that is paid over the life of the mortgage</a:t>
            </a:r>
            <a:endParaRPr lang="en-US" sz="2400" dirty="0"/>
          </a:p>
        </p:txBody>
      </p:sp>
      <p:sp>
        <p:nvSpPr>
          <p:cNvPr id="4" name="Footer Placeholder 4"/>
          <p:cNvSpPr>
            <a:spLocks noGrp="1"/>
          </p:cNvSpPr>
          <p:nvPr/>
        </p:nvSpPr>
        <p:spPr>
          <a:xfrm>
            <a:off x="864897" y="64928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7267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527"/>
          </a:xfrm>
        </p:spPr>
        <p:txBody>
          <a:bodyPr/>
          <a:lstStyle/>
          <a:p>
            <a:r>
              <a:rPr lang="en-US" dirty="0" smtClean="0"/>
              <a:t>18-2f Mortgage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412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mortgage loan the borrower agrees to pay a monthly amount of principal plus interest that will pay off the loan in full by its maturity. </a:t>
            </a:r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the payments pay off the loan in full by the end of the loan, the loan is said to be “fully amortized</a:t>
            </a:r>
            <a:r>
              <a:rPr lang="en-US" sz="2400" dirty="0" smtClean="0"/>
              <a:t>.”</a:t>
            </a:r>
          </a:p>
          <a:p>
            <a:r>
              <a:rPr lang="en-US" sz="2400" dirty="0" smtClean="0"/>
              <a:t>In the early years of a mortgage, majority of payments go to interest.  </a:t>
            </a:r>
            <a:endParaRPr lang="en-US" sz="2400" dirty="0"/>
          </a:p>
          <a:p>
            <a:r>
              <a:rPr lang="en-US" sz="2400" dirty="0" smtClean="0"/>
              <a:t>Always a good idea to pay off an additional amount (as this all goes to principal) if you can</a:t>
            </a:r>
            <a:endParaRPr lang="en-US" sz="2400" dirty="0"/>
          </a:p>
        </p:txBody>
      </p:sp>
      <p:sp>
        <p:nvSpPr>
          <p:cNvPr id="4" name="Footer Placeholder 4"/>
          <p:cNvSpPr>
            <a:spLocks noGrp="1"/>
          </p:cNvSpPr>
          <p:nvPr/>
        </p:nvSpPr>
        <p:spPr>
          <a:xfrm>
            <a:off x="864897" y="64928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944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485175" cy="7031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18-2g A 15-Year vs a 30-Year Mortgage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406" y="1608327"/>
            <a:ext cx="9054159" cy="48845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Monthly </a:t>
            </a:r>
            <a:r>
              <a:rPr lang="en-US" dirty="0"/>
              <a:t>payment increases from $815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for </a:t>
            </a:r>
            <a:r>
              <a:rPr lang="en-US" dirty="0"/>
              <a:t>a 30-year mortgage to $1,147.65 for a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15-year </a:t>
            </a:r>
            <a:r>
              <a:rPr lang="en-US" dirty="0"/>
              <a:t>mortgage</a:t>
            </a:r>
            <a:r>
              <a:rPr lang="en-US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This </a:t>
            </a:r>
            <a:r>
              <a:rPr lang="en-US" dirty="0"/>
              <a:t>higher monthly payment may be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shocking </a:t>
            </a:r>
            <a:r>
              <a:rPr lang="en-US" dirty="0"/>
              <a:t>to the </a:t>
            </a:r>
            <a:r>
              <a:rPr lang="en-US" dirty="0" smtClean="0"/>
              <a:t>homebuyer </a:t>
            </a:r>
            <a:r>
              <a:rPr lang="en-US" dirty="0"/>
              <a:t>but </a:t>
            </a:r>
            <a:r>
              <a:rPr lang="en-US" dirty="0" smtClean="0"/>
              <a:t>notice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how </a:t>
            </a:r>
            <a:r>
              <a:rPr lang="en-US" dirty="0"/>
              <a:t>much is saved in terms of interest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paid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By </a:t>
            </a:r>
            <a:r>
              <a:rPr lang="en-US" dirty="0"/>
              <a:t>the end of the loan, the borrower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pays </a:t>
            </a:r>
            <a:r>
              <a:rPr lang="en-US" dirty="0"/>
              <a:t>a total of $70,576 in interest compared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with </a:t>
            </a:r>
            <a:r>
              <a:rPr lang="en-US" dirty="0"/>
              <a:t>$157,539 on the 30-year mortgage.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Also </a:t>
            </a:r>
            <a:r>
              <a:rPr lang="en-US" dirty="0"/>
              <a:t>consider how much faster the principal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is </a:t>
            </a:r>
            <a:r>
              <a:rPr lang="en-US" dirty="0"/>
              <a:t>paid down under the 15-year mortgage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compared </a:t>
            </a:r>
            <a:r>
              <a:rPr lang="en-US" dirty="0"/>
              <a:t>with the 30-year mortgage</a:t>
            </a:r>
          </a:p>
        </p:txBody>
      </p:sp>
      <p:sp>
        <p:nvSpPr>
          <p:cNvPr id="4" name="Footer Placeholder 4"/>
          <p:cNvSpPr>
            <a:spLocks noGrp="1"/>
          </p:cNvSpPr>
          <p:nvPr/>
        </p:nvSpPr>
        <p:spPr>
          <a:xfrm>
            <a:off x="864897" y="64928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821" y="3807311"/>
            <a:ext cx="5608674" cy="298113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072" y="166253"/>
            <a:ext cx="5468928" cy="33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810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527</TotalTime>
  <Words>1493</Words>
  <Application>Microsoft Office PowerPoint</Application>
  <PresentationFormat>Widescreen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Wingdings</vt:lpstr>
      <vt:lpstr>Wingdings 3</vt:lpstr>
      <vt:lpstr>Facet</vt:lpstr>
      <vt:lpstr>Chapter 18 – The Mortgage  Market</vt:lpstr>
      <vt:lpstr>18-1a The Broad Mortgage Picture</vt:lpstr>
      <vt:lpstr>18-2a Mortgage concepts - Down Payment</vt:lpstr>
      <vt:lpstr>18-2b Private Mortgage Insurance</vt:lpstr>
      <vt:lpstr>18-2c Fixed Rate or Adjustable-Rate Mortgages</vt:lpstr>
      <vt:lpstr>18-2d Insured Mortgages</vt:lpstr>
      <vt:lpstr>18-2e Discount Points</vt:lpstr>
      <vt:lpstr>18-2f Mortgage Payments</vt:lpstr>
      <vt:lpstr>18-2g A 15-Year vs a 30-Year Mortgage</vt:lpstr>
      <vt:lpstr>18-2g A 6% vs a 4% 30-Year Mortgage</vt:lpstr>
      <vt:lpstr>18-2h Taxes and Insurance</vt:lpstr>
      <vt:lpstr>18-3a New types of Mortgage: Zero Down Home Mortgage</vt:lpstr>
      <vt:lpstr>18-3b Teaser-Rate ARMs</vt:lpstr>
      <vt:lpstr>18-3c Negative Amortization Home Mortgage</vt:lpstr>
      <vt:lpstr>18-3d No Documentation Home Mortgage</vt:lpstr>
      <vt:lpstr>18-4a Problems in Developing a Secondary Market for mortgages</vt:lpstr>
      <vt:lpstr>18-4b Mortgage–Backed Assets/Securities</vt:lpstr>
      <vt:lpstr>18-4c Growth of the CMO &amp; CDO Market</vt:lpstr>
      <vt:lpstr>18-5 The Mortgage Market, Government Policies, and the Global Financial Crisis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 – The Stock Market</dc:title>
  <dc:creator>stephen priscella</dc:creator>
  <cp:lastModifiedBy>Crowley, Patrick</cp:lastModifiedBy>
  <cp:revision>47</cp:revision>
  <dcterms:created xsi:type="dcterms:W3CDTF">2016-02-04T14:12:00Z</dcterms:created>
  <dcterms:modified xsi:type="dcterms:W3CDTF">2018-04-25T21:20:35Z</dcterms:modified>
</cp:coreProperties>
</file>