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D20E-10B3-461E-9CA4-639ABD753D4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8271-348C-423F-9FEA-181F1A2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3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D20E-10B3-461E-9CA4-639ABD753D4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8271-348C-423F-9FEA-181F1A2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D20E-10B3-461E-9CA4-639ABD753D4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8271-348C-423F-9FEA-181F1A28283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244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D20E-10B3-461E-9CA4-639ABD753D4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8271-348C-423F-9FEA-181F1A2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57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D20E-10B3-461E-9CA4-639ABD753D4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8271-348C-423F-9FEA-181F1A28283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55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D20E-10B3-461E-9CA4-639ABD753D4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8271-348C-423F-9FEA-181F1A2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34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D20E-10B3-461E-9CA4-639ABD753D4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8271-348C-423F-9FEA-181F1A2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75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D20E-10B3-461E-9CA4-639ABD753D4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8271-348C-423F-9FEA-181F1A2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9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D20E-10B3-461E-9CA4-639ABD753D4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8271-348C-423F-9FEA-181F1A2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2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D20E-10B3-461E-9CA4-639ABD753D4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8271-348C-423F-9FEA-181F1A2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1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D20E-10B3-461E-9CA4-639ABD753D4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8271-348C-423F-9FEA-181F1A2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D20E-10B3-461E-9CA4-639ABD753D4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8271-348C-423F-9FEA-181F1A2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5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D20E-10B3-461E-9CA4-639ABD753D4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8271-348C-423F-9FEA-181F1A2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8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D20E-10B3-461E-9CA4-639ABD753D4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8271-348C-423F-9FEA-181F1A2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8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D20E-10B3-461E-9CA4-639ABD753D4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8271-348C-423F-9FEA-181F1A2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1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D20E-10B3-461E-9CA4-639ABD753D4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8271-348C-423F-9FEA-181F1A2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2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D20E-10B3-461E-9CA4-639ABD753D4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018271-348C-423F-9FEA-181F1A28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9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12 - </a:t>
            </a:r>
            <a:r>
              <a:rPr lang="en-US" dirty="0" smtClean="0"/>
              <a:t>Bank Management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8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12-2bNontransaction Accounts: </a:t>
            </a:r>
            <a:br>
              <a:rPr lang="en-US" dirty="0" smtClean="0"/>
            </a:br>
            <a:r>
              <a:rPr lang="en-US" sz="3200" dirty="0" smtClean="0"/>
              <a:t>Certificates of Deposits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81084"/>
            <a:ext cx="8596668" cy="3760278"/>
          </a:xfrm>
        </p:spPr>
        <p:txBody>
          <a:bodyPr>
            <a:noAutofit/>
          </a:bodyPr>
          <a:lstStyle/>
          <a:p>
            <a:r>
              <a:rPr lang="en-US" sz="2000" dirty="0" smtClean="0"/>
              <a:t>Illiquid savings accounts for a stated length of time or term.</a:t>
            </a:r>
          </a:p>
          <a:p>
            <a:r>
              <a:rPr lang="en-US" sz="2000" dirty="0" smtClean="0"/>
              <a:t>There are usually substantial penalties for early withdrawals</a:t>
            </a:r>
          </a:p>
          <a:p>
            <a:r>
              <a:rPr lang="en-US" sz="2000" dirty="0" smtClean="0"/>
              <a:t>CDs require $1,000.00 to open</a:t>
            </a:r>
          </a:p>
          <a:p>
            <a:r>
              <a:rPr lang="en-US" sz="2000" dirty="0" smtClean="0"/>
              <a:t>JUMBO CD – “large time deposit”</a:t>
            </a:r>
          </a:p>
          <a:p>
            <a:r>
              <a:rPr lang="en-US" sz="2000" dirty="0" smtClean="0"/>
              <a:t>Major difference between CDs and JUMBO CDs:</a:t>
            </a:r>
          </a:p>
          <a:p>
            <a:pPr lvl="1"/>
            <a:r>
              <a:rPr lang="en-US" sz="1800" dirty="0" smtClean="0"/>
              <a:t>Interest paid on JUMBO is negotiable instead of a stated rate</a:t>
            </a:r>
          </a:p>
          <a:p>
            <a:r>
              <a:rPr lang="en-US" sz="2000" dirty="0" smtClean="0"/>
              <a:t>JUMBO CDs – secondary market, banks buy and sell JUMBO CDs among each other.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2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12-2c Other Liabilities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343192"/>
          </a:xfrm>
        </p:spPr>
        <p:txBody>
          <a:bodyPr>
            <a:noAutofit/>
          </a:bodyPr>
          <a:lstStyle/>
          <a:p>
            <a:r>
              <a:rPr lang="en-US" sz="2400" dirty="0" smtClean="0"/>
              <a:t>Deposits constitute claims that the depositors have against the assets of the bank and thus are a new liability account.</a:t>
            </a:r>
          </a:p>
          <a:p>
            <a:r>
              <a:rPr lang="en-US" sz="2400" dirty="0" smtClean="0"/>
              <a:t>Banks can also raise fuds via other methods.</a:t>
            </a:r>
          </a:p>
          <a:p>
            <a:pPr lvl="1"/>
            <a:r>
              <a:rPr lang="en-US" sz="2200" dirty="0" smtClean="0"/>
              <a:t>Federal Funds purchases</a:t>
            </a:r>
          </a:p>
          <a:p>
            <a:pPr lvl="1"/>
            <a:r>
              <a:rPr lang="en-US" sz="2200" dirty="0" smtClean="0"/>
              <a:t>Repurchase agreements</a:t>
            </a:r>
          </a:p>
          <a:p>
            <a:pPr lvl="1"/>
            <a:r>
              <a:rPr lang="en-US" sz="2200" dirty="0" smtClean="0"/>
              <a:t>Subordinated debt</a:t>
            </a:r>
          </a:p>
          <a:p>
            <a:pPr lvl="1"/>
            <a:r>
              <a:rPr lang="en-US" sz="2200" dirty="0" smtClean="0"/>
              <a:t>Eurodollar accounts</a:t>
            </a:r>
          </a:p>
          <a:p>
            <a:pPr lvl="1"/>
            <a:r>
              <a:rPr lang="en-US" sz="2200" dirty="0" smtClean="0"/>
              <a:t>Other borrowing and other liabilities</a:t>
            </a:r>
            <a:endParaRPr lang="en-US" sz="2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61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12-3: Bank Loans and Other Assets</a:t>
            </a:r>
            <a:br>
              <a:rPr lang="en-US" dirty="0" smtClean="0"/>
            </a:br>
            <a:r>
              <a:rPr lang="en-US" sz="3200" dirty="0" smtClean="0"/>
              <a:t>12-3a Cash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Vault Cash: Counted as reserves; banks keep a significant portion of their own reserves in their vaults.</a:t>
            </a:r>
          </a:p>
          <a:p>
            <a:r>
              <a:rPr lang="en-US" sz="2400" dirty="0" smtClean="0"/>
              <a:t>Banks hold a small portion of their assets in the form of cash, around 2% or 3% of assets.</a:t>
            </a:r>
          </a:p>
          <a:p>
            <a:r>
              <a:rPr lang="en-US" sz="2400" dirty="0" smtClean="0"/>
              <a:t>US banks do not want to lend the cash they are holding</a:t>
            </a:r>
          </a:p>
          <a:p>
            <a:r>
              <a:rPr lang="en-US" sz="2400" dirty="0" smtClean="0"/>
              <a:t>It does not pay high returns to the banks that hold the cash</a:t>
            </a:r>
          </a:p>
          <a:p>
            <a:r>
              <a:rPr lang="en-US" sz="2400" dirty="0" smtClean="0"/>
              <a:t>Hold assets that pay a higher rate of return.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5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12-3b Securities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 Treasury securities have the lowest default risk.</a:t>
            </a:r>
          </a:p>
          <a:p>
            <a:r>
              <a:rPr lang="en-US" sz="2400" dirty="0" smtClean="0"/>
              <a:t>Securities issued by US government agencies.</a:t>
            </a:r>
          </a:p>
          <a:p>
            <a:r>
              <a:rPr lang="en-US" sz="2400" dirty="0" smtClean="0"/>
              <a:t>These two classes of assets provide a large and active secondary Market and a high level of liquidity</a:t>
            </a:r>
          </a:p>
          <a:p>
            <a:r>
              <a:rPr lang="en-US" sz="2400" dirty="0" smtClean="0"/>
              <a:t>These are important characteristics to banks</a:t>
            </a:r>
          </a:p>
          <a:p>
            <a:r>
              <a:rPr lang="en-US" sz="2400" dirty="0" smtClean="0"/>
              <a:t>US government debt is very safe and very liquid but have relatively low yields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85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12-3c Bank Loans: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Different </a:t>
            </a:r>
            <a:r>
              <a:rPr lang="en-US" dirty="0"/>
              <a:t>types of bank </a:t>
            </a:r>
            <a:r>
              <a:rPr lang="en-US" dirty="0" smtClean="0"/>
              <a:t>loans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Short-term Business Loans: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Self- liquidating inventory loans.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Seasonal borrowing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Interim construction loans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Securities dealer financing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Retail and equipment financing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7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12-3c Bank Loans:</a:t>
            </a:r>
            <a:br>
              <a:rPr lang="en-US" dirty="0"/>
            </a:br>
            <a:r>
              <a:rPr lang="en-US" sz="3200" dirty="0"/>
              <a:t>Long </a:t>
            </a:r>
            <a:r>
              <a:rPr lang="en-US" sz="3200" dirty="0" smtClean="0"/>
              <a:t>–term Business Loans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 asset-based:  fixed asset or blind-spot loans.  </a:t>
            </a:r>
          </a:p>
          <a:p>
            <a:r>
              <a:rPr lang="en-US" dirty="0" smtClean="0"/>
              <a:t>Project loans:  More than one bank participates, or lends a portion of the total loan.  Created for financing large, long-term projects</a:t>
            </a:r>
          </a:p>
          <a:p>
            <a:r>
              <a:rPr lang="en-US" dirty="0" smtClean="0"/>
              <a:t>Leveraged Buyouts (LBOs) – investor or private equity fund, borrows funds to buy all of the outstanding shares of a corporation. </a:t>
            </a:r>
          </a:p>
          <a:p>
            <a:r>
              <a:rPr lang="en-US" dirty="0" smtClean="0"/>
              <a:t>Company becomes privately held.  During which, it can be improved and the shares can then be sold at a higher price. </a:t>
            </a:r>
          </a:p>
          <a:p>
            <a:r>
              <a:rPr lang="en-US" dirty="0" smtClean="0"/>
              <a:t>Repayment of the loan occurs when the shares are sold.</a:t>
            </a:r>
          </a:p>
          <a:p>
            <a:r>
              <a:rPr lang="en-US" dirty="0" smtClean="0"/>
              <a:t>Agricultural loans.  Subsidized by the federal government.  Include loans for equipment, feed, seed and even things such as water.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8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12-3c Bank Loans:</a:t>
            </a:r>
            <a:br>
              <a:rPr lang="en-US" dirty="0"/>
            </a:br>
            <a:r>
              <a:rPr lang="en-US" sz="3200" dirty="0"/>
              <a:t>Short-term </a:t>
            </a:r>
            <a:r>
              <a:rPr lang="en-US" sz="3200" dirty="0" smtClean="0"/>
              <a:t>Consumer Loans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Credit Cards.  Unsecured  revolving credit agreements.  Borrowers do not have to pledge assets as collateral. Borrower can borrow any amount up to the maximum allowed.</a:t>
            </a:r>
          </a:p>
          <a:p>
            <a:r>
              <a:rPr lang="en-US" sz="2000" dirty="0" smtClean="0"/>
              <a:t>Unsecured personal loans.  Sometimes called signature loans, the borrower offers no collateral, only their signature, to get the loan</a:t>
            </a:r>
          </a:p>
          <a:p>
            <a:r>
              <a:rPr lang="en-US" sz="2000" dirty="0" smtClean="0"/>
              <a:t>Unsecured personal lines of credit.  Similar to a credit card, there is a maximum amount the borrower may borrow, but they typically do not borrow the entire amount at once.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17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12-3c Bank Loans:</a:t>
            </a:r>
            <a:br>
              <a:rPr lang="en-US" dirty="0"/>
            </a:br>
            <a:r>
              <a:rPr lang="en-US" sz="3200" dirty="0"/>
              <a:t>Long-term </a:t>
            </a:r>
            <a:r>
              <a:rPr lang="en-US" sz="3200" dirty="0" smtClean="0"/>
              <a:t>Consumer Loans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 Mortgages: first mortgages, used by the borrower to obtain funds to purchase the real estate.  Mortgages can be amortized over 15 or 30 years and may have a fixed or adjustable interest rate.</a:t>
            </a:r>
          </a:p>
          <a:p>
            <a:r>
              <a:rPr lang="en-US" dirty="0" smtClean="0"/>
              <a:t>Home Mortgages: second mortgages and equity lines of credit.  The difference between the market value of asset, a house, and the amount owned on the asset is called equity.  These home loans were called second mortgages.  </a:t>
            </a:r>
          </a:p>
          <a:p>
            <a:r>
              <a:rPr lang="en-US" dirty="0" smtClean="0"/>
              <a:t>Automobile loans.  Consumers must get a loan and pledge the auto as collateral.  Payback periods generally depending on new vs. used autos can be longer for new car purchases.</a:t>
            </a:r>
          </a:p>
          <a:p>
            <a:r>
              <a:rPr lang="en-US" dirty="0" smtClean="0"/>
              <a:t>Other vehicle loans.  Motorcycle loans, boat loans, among others.  Interest rates on these vehicle loans tend to be higher than those on auto loans.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03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12-4 Off Balance Sheet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Due to fierce competition over borrowers increasing, savers discovered alternative places to save their funds.</a:t>
            </a:r>
          </a:p>
          <a:p>
            <a:r>
              <a:rPr lang="en-US" sz="2400" dirty="0" smtClean="0"/>
              <a:t>Bank fees replaced the shrinking interest rate spread.  </a:t>
            </a:r>
          </a:p>
          <a:p>
            <a:r>
              <a:rPr lang="en-US" sz="2400" dirty="0" smtClean="0"/>
              <a:t>Fee-generating activities involve transactions that take place off the bank’s balance sheet.</a:t>
            </a:r>
          </a:p>
          <a:p>
            <a:r>
              <a:rPr lang="en-US" sz="2400" dirty="0" smtClean="0"/>
              <a:t>Off balance sheet activities have become a way for banks to get around legal capital requirements.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8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12-4a Commercial Letters of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letter explaining if a “buyer”  does not pay a “seller” for a good or service, the bank will pay.</a:t>
            </a:r>
          </a:p>
          <a:p>
            <a:r>
              <a:rPr lang="en-US" sz="2400" dirty="0" smtClean="0"/>
              <a:t>If the buyer and seller agree upon payment and a loan was not made, there is nothing to put on the bank’s balance sheet.</a:t>
            </a:r>
          </a:p>
          <a:p>
            <a:r>
              <a:rPr lang="en-US" sz="2400" dirty="0" smtClean="0"/>
              <a:t>A bank does not extend this service to the “buyer” for free.</a:t>
            </a:r>
          </a:p>
          <a:p>
            <a:r>
              <a:rPr lang="en-US" sz="2400" dirty="0" smtClean="0"/>
              <a:t>The bank will charge a fee.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2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12-1a Asset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Commercial Banks have two basic functions:</a:t>
            </a:r>
          </a:p>
          <a:p>
            <a:pPr lvl="1"/>
            <a:r>
              <a:rPr lang="en-US" sz="2600" dirty="0" smtClean="0"/>
              <a:t>Accept deposits of money</a:t>
            </a:r>
          </a:p>
          <a:p>
            <a:pPr lvl="1"/>
            <a:r>
              <a:rPr lang="en-US" sz="2600" dirty="0" smtClean="0"/>
              <a:t>Make loans</a:t>
            </a:r>
          </a:p>
          <a:p>
            <a:r>
              <a:rPr lang="en-US" sz="2800" dirty="0" smtClean="0"/>
              <a:t>Asset Transformation:  banks transform the assets of savers into assets for borrowers.</a:t>
            </a:r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01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12-4b Standby Letters of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bank promises to pay a third party if the bank’s customer does not repay as promised.</a:t>
            </a:r>
          </a:p>
          <a:p>
            <a:r>
              <a:rPr lang="en-US" sz="2800" dirty="0" smtClean="0"/>
              <a:t>A much more general commitment than a commercial letter of credit.  It is not tied to a specific transaction.</a:t>
            </a:r>
          </a:p>
          <a:p>
            <a:r>
              <a:rPr lang="en-US" sz="2800" dirty="0" smtClean="0"/>
              <a:t>Banks viewed standby letters as a risk free way to generate fee income.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26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12-4c Financial Derivatives: Currency and Interest Rate Forward, Futures, Options, and Swap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35045"/>
            <a:ext cx="8596668" cy="34063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Financial derivatives:  an agreement between a bank to exchange currencies or interest payments at an agree-upon price at some date in the future, or the right to do so.</a:t>
            </a:r>
          </a:p>
          <a:p>
            <a:r>
              <a:rPr lang="en-US" sz="2400" dirty="0" smtClean="0"/>
              <a:t>Credit Default Swap Contracts: the bank that issues the CDS is insuring repayment to the issuer of the </a:t>
            </a:r>
            <a:r>
              <a:rPr lang="en-US" sz="2400" smtClean="0"/>
              <a:t>financial contract.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9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8869789" cy="15509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12-1b Bank Management: The Big Picture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State Security Bank vs. Commercial Banks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Community Banks are characterized as having assets &lt; 1 billion</a:t>
            </a:r>
          </a:p>
          <a:p>
            <a:r>
              <a:rPr lang="en-US" sz="2800" dirty="0" smtClean="0"/>
              <a:t>Commercial Banks “Money Centers” spread across the country and typically around the world.</a:t>
            </a:r>
          </a:p>
          <a:p>
            <a:r>
              <a:rPr lang="en-US" sz="2800" dirty="0" smtClean="0"/>
              <a:t>Regardless of what size and form a bank is, they all operate under the same accounting rules and regulations.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8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66452"/>
          </a:xfrm>
        </p:spPr>
        <p:txBody>
          <a:bodyPr>
            <a:normAutofit fontScale="90000"/>
          </a:bodyPr>
          <a:lstStyle/>
          <a:p>
            <a:r>
              <a:rPr lang="en-US" dirty="0"/>
              <a:t>12-1b Bank Management: The Big Picture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Statement of Assets: Things owned by the bank or owed to the bank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900517"/>
            <a:ext cx="8596668" cy="35212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bank balance sheet summarizes the financial position of the bank at a certain time.</a:t>
            </a:r>
          </a:p>
          <a:p>
            <a:r>
              <a:rPr lang="en-US" sz="2400" dirty="0" smtClean="0"/>
              <a:t>Every balance sheet must balance;  this means that the value of assets must equal the amount of claims against those assets.</a:t>
            </a:r>
          </a:p>
          <a:p>
            <a:r>
              <a:rPr lang="en-US" sz="2400" dirty="0" smtClean="0"/>
              <a:t>Liabilities are things owed by the bank to depositors or others.  A balanced sheet is balanced because</a:t>
            </a:r>
          </a:p>
          <a:p>
            <a:r>
              <a:rPr lang="en-US" sz="2400" dirty="0" smtClean="0"/>
              <a:t>Assets = liabilities + net worth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1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7755"/>
          </a:xfrm>
        </p:spPr>
        <p:txBody>
          <a:bodyPr/>
          <a:lstStyle/>
          <a:p>
            <a:r>
              <a:rPr lang="en-US" dirty="0" smtClean="0"/>
              <a:t>12-2a Transaction Deposits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Commercial banks accept the deposits of households and businesses, keep the money safe until it is demanded via checks.</a:t>
            </a:r>
          </a:p>
          <a:p>
            <a:r>
              <a:rPr lang="en-US" sz="2400" dirty="0" smtClean="0"/>
              <a:t>Checkable Deposits of banks are known variously as demand deposits, NOW (negotiable order  of withdrawal) accounts, ATS (automatic transfer service) accounts and share draft accounts.</a:t>
            </a:r>
          </a:p>
          <a:p>
            <a:r>
              <a:rPr lang="en-US" sz="2400" dirty="0" smtClean="0"/>
              <a:t>The commonality is that depositors can write checks on them whenever, and in whatever amount, they choose.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1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12-2a Transaction </a:t>
            </a:r>
            <a:r>
              <a:rPr lang="en-US" dirty="0" smtClean="0"/>
              <a:t>Deposits: </a:t>
            </a:r>
            <a:br>
              <a:rPr lang="en-US" dirty="0" smtClean="0"/>
            </a:br>
            <a:r>
              <a:rPr lang="en-US" sz="3200" dirty="0" smtClean="0"/>
              <a:t>Demand Deposits and NOW Accounts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Characteristics of a demand deposit.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No maturity period, or an original maturity period of &lt;7 days.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Payable on Demand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No limit on the number of withdrawals or transfers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No eligibility requirements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5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12-2a Transaction </a:t>
            </a:r>
            <a:r>
              <a:rPr lang="en-US" dirty="0" smtClean="0"/>
              <a:t>Deposits: </a:t>
            </a:r>
            <a:br>
              <a:rPr lang="en-US" dirty="0" smtClean="0"/>
            </a:br>
            <a:r>
              <a:rPr lang="en-US" sz="3200" dirty="0" smtClean="0"/>
              <a:t>The Invention of NOW accounts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Regulation Q – Banking Act of 1933 forbade banks to pay interest on checking accounts or demand deposits.</a:t>
            </a:r>
          </a:p>
          <a:p>
            <a:r>
              <a:rPr lang="en-US" sz="2800" dirty="0" smtClean="0"/>
              <a:t>Ronald </a:t>
            </a:r>
            <a:r>
              <a:rPr lang="en-US" sz="2800" dirty="0" err="1" smtClean="0"/>
              <a:t>Haselton</a:t>
            </a:r>
            <a:r>
              <a:rPr lang="en-US" sz="2800" dirty="0" smtClean="0"/>
              <a:t>: created the “savings account”.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Withdrawal of funds at anytime by writing a check</a:t>
            </a:r>
          </a:p>
          <a:p>
            <a:r>
              <a:rPr lang="en-US" sz="2800" dirty="0" smtClean="0"/>
              <a:t>1980 – Congress passed legislation to allow all depository institutions to offer NOW accounts.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Checking accounts that pay interest.</a:t>
            </a:r>
            <a:endParaRPr lang="en-US" sz="2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12-2a Transaction Deposits: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Money Market Deposit Accounts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9303"/>
            <a:ext cx="8596668" cy="4242059"/>
          </a:xfrm>
        </p:spPr>
        <p:txBody>
          <a:bodyPr>
            <a:noAutofit/>
          </a:bodyPr>
          <a:lstStyle/>
          <a:p>
            <a:r>
              <a:rPr lang="en-US" sz="3200" dirty="0" smtClean="0"/>
              <a:t>MMDA</a:t>
            </a:r>
          </a:p>
          <a:p>
            <a:pPr lvl="1"/>
            <a:r>
              <a:rPr lang="en-US" sz="3200" dirty="0" smtClean="0"/>
              <a:t>An interest-bearing account containing a variety of interest-bearing short-term securities.</a:t>
            </a:r>
          </a:p>
          <a:p>
            <a:pPr lvl="1"/>
            <a:r>
              <a:rPr lang="en-US" sz="3200" dirty="0" smtClean="0"/>
              <a:t>Have a minimum-balance requirement</a:t>
            </a:r>
          </a:p>
          <a:p>
            <a:pPr lvl="1"/>
            <a:r>
              <a:rPr lang="en-US" sz="3200" dirty="0" smtClean="0"/>
              <a:t>A limit on how often a person can withdraw funds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9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12-2b </a:t>
            </a:r>
            <a:r>
              <a:rPr lang="en-US" dirty="0" err="1" smtClean="0"/>
              <a:t>Nontransaction</a:t>
            </a:r>
            <a:r>
              <a:rPr lang="en-US" dirty="0" smtClean="0"/>
              <a:t>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Near Monies:  highly liquid financial assets that do not function directly or fully as a medium of exchange but can be readily converted into currency or checkable deposit.</a:t>
            </a:r>
          </a:p>
          <a:p>
            <a:r>
              <a:rPr lang="en-US" sz="2400" dirty="0" smtClean="0"/>
              <a:t>Certificates of Deposit – illiquid savings accounts for a stated length of time or term.  </a:t>
            </a:r>
          </a:p>
          <a:p>
            <a:r>
              <a:rPr lang="en-US" sz="2400" dirty="0" smtClean="0"/>
              <a:t>They range from 91 days to 10 years.  The longer the term, the higher the annual interest rate paid.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233491" y="642177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412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</TotalTime>
  <Words>1559</Words>
  <Application>Microsoft Office PowerPoint</Application>
  <PresentationFormat>Widescreen</PresentationFormat>
  <Paragraphs>130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Wingdings</vt:lpstr>
      <vt:lpstr>Wingdings 3</vt:lpstr>
      <vt:lpstr>Facet</vt:lpstr>
      <vt:lpstr>Chapter 12 - Bank Management </vt:lpstr>
      <vt:lpstr>12-1a Asset Transformation</vt:lpstr>
      <vt:lpstr>12-1b Bank Management: The Big Picture  State Security Bank vs. Commercial Banks</vt:lpstr>
      <vt:lpstr>12-1b Bank Management: The Big Picture  Statement of Assets: Things owned by the bank or owed to the bank</vt:lpstr>
      <vt:lpstr>12-2a Transaction Deposits</vt:lpstr>
      <vt:lpstr>12-2a Transaction Deposits:  Demand Deposits and NOW Accounts</vt:lpstr>
      <vt:lpstr>12-2a Transaction Deposits:  The Invention of NOW accounts</vt:lpstr>
      <vt:lpstr>12-2a Transaction Deposits:  Money Market Deposit Accounts</vt:lpstr>
      <vt:lpstr>12-2b Nontransaction Accounts</vt:lpstr>
      <vt:lpstr>12-2bNontransaction Accounts:  Certificates of Deposits</vt:lpstr>
      <vt:lpstr>12-2c Other Liabilities  </vt:lpstr>
      <vt:lpstr>12-3: Bank Loans and Other Assets 12-3a Cash</vt:lpstr>
      <vt:lpstr>12-3b Securities</vt:lpstr>
      <vt:lpstr>12-3c Bank Loans: Different types of bank loans </vt:lpstr>
      <vt:lpstr>12-3c Bank Loans: Long –term Business Loans</vt:lpstr>
      <vt:lpstr>12-3c Bank Loans: Short-term Consumer Loans</vt:lpstr>
      <vt:lpstr>12-3c Bank Loans: Long-term Consumer Loans</vt:lpstr>
      <vt:lpstr>12-4 Off Balance Sheet Activities</vt:lpstr>
      <vt:lpstr>12-4a Commercial Letters of Credit</vt:lpstr>
      <vt:lpstr>12-4b Standby Letters of Credit</vt:lpstr>
      <vt:lpstr>12-4c Financial Derivatives: Currency and Interest Rate Forward, Futures, Options, and Swap Contracts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Management</dc:title>
  <dc:creator>stephen priscella</dc:creator>
  <cp:lastModifiedBy>Meere, Kristen</cp:lastModifiedBy>
  <cp:revision>37</cp:revision>
  <dcterms:created xsi:type="dcterms:W3CDTF">2016-01-19T18:43:20Z</dcterms:created>
  <dcterms:modified xsi:type="dcterms:W3CDTF">2016-03-31T19:28:31Z</dcterms:modified>
</cp:coreProperties>
</file>