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102"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E15C0-B73C-4BBD-8080-047274E24E09}" type="datetimeFigureOut">
              <a:rPr lang="en-US" smtClean="0"/>
              <a:t>3/30/2016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70AF7-90FD-4D12-B771-849111B9DDAC}" type="slidenum">
              <a:rPr lang="en-US" smtClean="0"/>
              <a:t>‹#›</a:t>
            </a:fld>
            <a:endParaRPr lang="en-US"/>
          </a:p>
        </p:txBody>
      </p:sp>
    </p:spTree>
    <p:extLst>
      <p:ext uri="{BB962C8B-B14F-4D97-AF65-F5344CB8AC3E}">
        <p14:creationId xmlns:p14="http://schemas.microsoft.com/office/powerpoint/2010/main" val="2914475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70AF7-90FD-4D12-B771-849111B9DDAC}" type="slidenum">
              <a:rPr lang="en-US" smtClean="0"/>
              <a:t>1</a:t>
            </a:fld>
            <a:endParaRPr lang="en-US"/>
          </a:p>
        </p:txBody>
      </p:sp>
    </p:spTree>
    <p:extLst>
      <p:ext uri="{BB962C8B-B14F-4D97-AF65-F5344CB8AC3E}">
        <p14:creationId xmlns:p14="http://schemas.microsoft.com/office/powerpoint/2010/main" val="380589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3EDA4F-9A09-4823-8AC0-4034D0FC38D4}"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409256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84096-6361-42BB-9D46-8A5265BCE029}"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346384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6A213-4733-415F-816A-0BFA79A705CB}"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8641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362B3-24BD-4A99-A107-05BE63A3FEC0}"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38508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6F98C-538E-4304-8C28-970AA0A3259C}"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6837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2EA91E-C3F2-4EBA-AF1B-1B2E6FAFD8A1}"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280386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E76A2-B79F-451C-BD1E-2E5775003B0A}"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61393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1A37D-E326-490B-A1ED-76DC9C30BFA0}"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350079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324436-7C2D-4CEC-8E89-8DDC4878355D}"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424492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CE411-F266-404C-9555-497199B58570}" type="datetime1">
              <a:rPr lang="en-US" smtClean="0"/>
              <a:t>3/30/2016</a:t>
            </a:fld>
            <a:endParaRPr lang="en-US"/>
          </a:p>
        </p:txBody>
      </p:sp>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
        <p:nvSpPr>
          <p:cNvPr id="6" name="Slide Number Placeholder 5"/>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260621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12A58C-1FD1-46BE-A2B9-BAC90E12918F}"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Money and Banking – Michael Brandl    ©2017 Cengage Learning</a:t>
            </a:r>
            <a:endParaRPr lang="en-US"/>
          </a:p>
        </p:txBody>
      </p:sp>
      <p:sp>
        <p:nvSpPr>
          <p:cNvPr id="7" name="Slide Number Placeholder 6"/>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168914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3C9B3D-E282-4E6E-BE9F-08F403313B81}" type="datetime1">
              <a:rPr lang="en-US" smtClean="0"/>
              <a:t>3/30/2016</a:t>
            </a:fld>
            <a:endParaRPr lang="en-US"/>
          </a:p>
        </p:txBody>
      </p:sp>
      <p:sp>
        <p:nvSpPr>
          <p:cNvPr id="8" name="Footer Placeholder 7"/>
          <p:cNvSpPr>
            <a:spLocks noGrp="1"/>
          </p:cNvSpPr>
          <p:nvPr>
            <p:ph type="ftr" sz="quarter" idx="11"/>
          </p:nvPr>
        </p:nvSpPr>
        <p:spPr/>
        <p:txBody>
          <a:bodyPr/>
          <a:lstStyle/>
          <a:p>
            <a:r>
              <a:rPr lang="en-US" smtClean="0"/>
              <a:t>Money and Banking – Michael Brandl    ©2017 Cengage Learning</a:t>
            </a:r>
            <a:endParaRPr lang="en-US"/>
          </a:p>
        </p:txBody>
      </p:sp>
      <p:sp>
        <p:nvSpPr>
          <p:cNvPr id="9" name="Slide Number Placeholder 8"/>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38584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B24827-2A00-4600-94AA-948EFA2733FF}" type="datetime1">
              <a:rPr lang="en-US" smtClean="0"/>
              <a:t>3/30/2016</a:t>
            </a:fld>
            <a:endParaRPr lang="en-US"/>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sp>
        <p:nvSpPr>
          <p:cNvPr id="5" name="Slide Number Placeholder 4"/>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62518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C1398-8137-40C4-A090-38504BDA9145}" type="datetime1">
              <a:rPr lang="en-US" smtClean="0"/>
              <a:t>3/30/2016</a:t>
            </a:fld>
            <a:endParaRPr lang="en-US"/>
          </a:p>
        </p:txBody>
      </p:sp>
      <p:sp>
        <p:nvSpPr>
          <p:cNvPr id="3" name="Footer Placeholder 2"/>
          <p:cNvSpPr>
            <a:spLocks noGrp="1"/>
          </p:cNvSpPr>
          <p:nvPr>
            <p:ph type="ftr" sz="quarter" idx="11"/>
          </p:nvPr>
        </p:nvSpPr>
        <p:spPr/>
        <p:txBody>
          <a:bodyPr/>
          <a:lstStyle/>
          <a:p>
            <a:r>
              <a:rPr lang="en-US" smtClean="0"/>
              <a:t>Money and Banking – Michael Brandl    ©2017 Cengage Learning</a:t>
            </a:r>
            <a:endParaRPr lang="en-US"/>
          </a:p>
        </p:txBody>
      </p:sp>
      <p:sp>
        <p:nvSpPr>
          <p:cNvPr id="4" name="Slide Number Placeholder 3"/>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261801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808A9-5FBA-4B36-85E6-11DC287CC4DA}"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Money and Banking – Michael Brandl    ©2017 Cengage Learning</a:t>
            </a:r>
            <a:endParaRPr lang="en-US"/>
          </a:p>
        </p:txBody>
      </p:sp>
      <p:sp>
        <p:nvSpPr>
          <p:cNvPr id="7" name="Slide Number Placeholder 6"/>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409250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8C9E5-1479-49F0-BB02-B28DA34C2A24}" type="datetime1">
              <a:rPr lang="en-US" smtClean="0"/>
              <a:t>3/30/2016</a:t>
            </a:fld>
            <a:endParaRPr lang="en-US"/>
          </a:p>
        </p:txBody>
      </p:sp>
      <p:sp>
        <p:nvSpPr>
          <p:cNvPr id="6" name="Footer Placeholder 5"/>
          <p:cNvSpPr>
            <a:spLocks noGrp="1"/>
          </p:cNvSpPr>
          <p:nvPr>
            <p:ph type="ftr" sz="quarter" idx="11"/>
          </p:nvPr>
        </p:nvSpPr>
        <p:spPr/>
        <p:txBody>
          <a:bodyPr/>
          <a:lstStyle/>
          <a:p>
            <a:r>
              <a:rPr lang="en-US" smtClean="0"/>
              <a:t>Money and Banking – Michael Brandl    ©2017 Cengage Learning</a:t>
            </a:r>
            <a:endParaRPr lang="en-US"/>
          </a:p>
        </p:txBody>
      </p:sp>
      <p:sp>
        <p:nvSpPr>
          <p:cNvPr id="7" name="Slide Number Placeholder 6"/>
          <p:cNvSpPr>
            <a:spLocks noGrp="1"/>
          </p:cNvSpPr>
          <p:nvPr>
            <p:ph type="sldNum" sz="quarter" idx="12"/>
          </p:nvPr>
        </p:nvSpPr>
        <p:spPr/>
        <p:txBody>
          <a:bodyPr/>
          <a:lstStyle/>
          <a:p>
            <a:fld id="{E8D550F6-2D5B-4F24-B641-23380D9E86F2}" type="slidenum">
              <a:rPr lang="en-US" smtClean="0"/>
              <a:t>‹#›</a:t>
            </a:fld>
            <a:endParaRPr lang="en-US"/>
          </a:p>
        </p:txBody>
      </p:sp>
    </p:spTree>
    <p:extLst>
      <p:ext uri="{BB962C8B-B14F-4D97-AF65-F5344CB8AC3E}">
        <p14:creationId xmlns:p14="http://schemas.microsoft.com/office/powerpoint/2010/main" val="74242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78A2B4-7196-4D10-8338-049D34262B80}" type="datetime1">
              <a:rPr lang="en-US" smtClean="0"/>
              <a:t>3/30/2016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Money and Banking – Michael Brandl    ©2017 Cengage Learning</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D550F6-2D5B-4F24-B641-23380D9E86F2}" type="slidenum">
              <a:rPr lang="en-US" smtClean="0"/>
              <a:t>‹#›</a:t>
            </a:fld>
            <a:endParaRPr lang="en-US"/>
          </a:p>
        </p:txBody>
      </p:sp>
    </p:spTree>
    <p:extLst>
      <p:ext uri="{BB962C8B-B14F-4D97-AF65-F5344CB8AC3E}">
        <p14:creationId xmlns:p14="http://schemas.microsoft.com/office/powerpoint/2010/main" val="4284186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11 – Monetary Policy and Debates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3"/>
          <a:stretch>
            <a:fillRect/>
          </a:stretch>
        </p:blipFill>
        <p:spPr>
          <a:xfrm>
            <a:off x="3175" y="635"/>
            <a:ext cx="12188825" cy="6857365"/>
          </a:xfrm>
          <a:prstGeom prst="rect">
            <a:avLst/>
          </a:prstGeom>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59036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6748"/>
          </a:xfrm>
        </p:spPr>
        <p:txBody>
          <a:bodyPr/>
          <a:lstStyle/>
          <a:p>
            <a:r>
              <a:rPr lang="en-US" dirty="0" smtClean="0"/>
              <a:t>11-5 Monetary Policy and the Crisis</a:t>
            </a:r>
            <a:endParaRPr lang="en-US" dirty="0"/>
          </a:p>
        </p:txBody>
      </p:sp>
      <p:sp>
        <p:nvSpPr>
          <p:cNvPr id="3" name="Content Placeholder 2"/>
          <p:cNvSpPr>
            <a:spLocks noGrp="1"/>
          </p:cNvSpPr>
          <p:nvPr>
            <p:ph idx="1"/>
          </p:nvPr>
        </p:nvSpPr>
        <p:spPr>
          <a:xfrm>
            <a:off x="677334" y="1838633"/>
            <a:ext cx="8596668" cy="4202730"/>
          </a:xfrm>
        </p:spPr>
        <p:txBody>
          <a:bodyPr>
            <a:normAutofit lnSpcReduction="10000"/>
          </a:bodyPr>
          <a:lstStyle/>
          <a:p>
            <a:r>
              <a:rPr lang="en-US" sz="2000" dirty="0" smtClean="0"/>
              <a:t>Joseph Stiglitz argues that monetary policy in the U.S. at the time of the 2007-2008 crisis focused on 6 generally accepted ideas:</a:t>
            </a:r>
          </a:p>
          <a:p>
            <a:pPr lvl="1">
              <a:buFont typeface="+mj-lt"/>
              <a:buAutoNum type="arabicPeriod"/>
            </a:pPr>
            <a:r>
              <a:rPr lang="en-US" sz="1800" dirty="0" smtClean="0"/>
              <a:t>Price stability is a necessary and almost sufficient condition for economic stability</a:t>
            </a:r>
          </a:p>
          <a:p>
            <a:pPr lvl="1">
              <a:buFont typeface="+mj-lt"/>
              <a:buAutoNum type="arabicPeriod"/>
            </a:pPr>
            <a:r>
              <a:rPr lang="en-US" sz="1800" dirty="0" smtClean="0"/>
              <a:t>There is no such thin as an asset bubble</a:t>
            </a:r>
          </a:p>
          <a:p>
            <a:pPr lvl="1">
              <a:buFont typeface="+mj-lt"/>
              <a:buAutoNum type="arabicPeriod"/>
            </a:pPr>
            <a:r>
              <a:rPr lang="en-US" sz="1800" dirty="0" smtClean="0"/>
              <a:t>Even if there were a bubble, one can’t tell until after it breaks</a:t>
            </a:r>
          </a:p>
          <a:p>
            <a:pPr lvl="1">
              <a:buFont typeface="+mj-lt"/>
              <a:buAutoNum type="arabicPeriod"/>
            </a:pPr>
            <a:r>
              <a:rPr lang="en-US" sz="1800" dirty="0" smtClean="0"/>
              <a:t>Even if the Fed realized there was a bubble, it didn’t have the tools to deal with the problem</a:t>
            </a:r>
          </a:p>
          <a:p>
            <a:pPr lvl="1">
              <a:buFont typeface="+mj-lt"/>
              <a:buAutoNum type="arabicPeriod"/>
            </a:pPr>
            <a:r>
              <a:rPr lang="en-US" sz="1800" dirty="0" smtClean="0"/>
              <a:t>Even if the Fed had the tools to deal with the bubble, it should not use them</a:t>
            </a:r>
          </a:p>
          <a:p>
            <a:pPr lvl="1">
              <a:buFont typeface="+mj-lt"/>
              <a:buAutoNum type="arabicPeriod"/>
            </a:pPr>
            <a:r>
              <a:rPr lang="en-US" sz="1800" dirty="0" smtClean="0"/>
              <a:t>It is better to clean up after the bubble breaks than to interfere in the market beforehand</a:t>
            </a:r>
            <a:endParaRPr lang="en-US" sz="1800" dirty="0"/>
          </a:p>
        </p:txBody>
      </p:sp>
      <p:sp>
        <p:nvSpPr>
          <p:cNvPr id="4" name="Footer Placeholder 3"/>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314227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11-1a Goals of Monetary Policy</a:t>
            </a:r>
            <a:endParaRPr lang="en-US" dirty="0"/>
          </a:p>
        </p:txBody>
      </p:sp>
      <p:sp>
        <p:nvSpPr>
          <p:cNvPr id="3" name="Content Placeholder 2"/>
          <p:cNvSpPr>
            <a:spLocks noGrp="1"/>
          </p:cNvSpPr>
          <p:nvPr>
            <p:ph idx="1"/>
          </p:nvPr>
        </p:nvSpPr>
        <p:spPr>
          <a:xfrm>
            <a:off x="677334" y="1828801"/>
            <a:ext cx="8596668" cy="4212562"/>
          </a:xfrm>
        </p:spPr>
        <p:txBody>
          <a:bodyPr/>
          <a:lstStyle/>
          <a:p>
            <a:r>
              <a:rPr lang="en-US" sz="2800" dirty="0" smtClean="0"/>
              <a:t>Price </a:t>
            </a:r>
            <a:r>
              <a:rPr lang="en-US" sz="2800" dirty="0"/>
              <a:t>level stability is one of the most important goals of monetary policy. </a:t>
            </a:r>
          </a:p>
          <a:p>
            <a:r>
              <a:rPr lang="en-US" sz="2800" dirty="0"/>
              <a:t>T</a:t>
            </a:r>
            <a:r>
              <a:rPr lang="en-US" sz="2800" dirty="0" smtClean="0"/>
              <a:t>he </a:t>
            </a:r>
            <a:r>
              <a:rPr lang="en-US" sz="2800" dirty="0"/>
              <a:t>goal is to keep inflation and deflation from becoming a problem. </a:t>
            </a:r>
            <a:endParaRPr lang="en-US" sz="2800" dirty="0" smtClean="0"/>
          </a:p>
          <a:p>
            <a:r>
              <a:rPr lang="en-US" sz="2800" dirty="0" smtClean="0"/>
              <a:t>Price level stability – How much “stability” is optimal?</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107647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11-2a High Employment Goal</a:t>
            </a:r>
            <a:endParaRPr lang="en-US" dirty="0"/>
          </a:p>
        </p:txBody>
      </p:sp>
      <p:sp>
        <p:nvSpPr>
          <p:cNvPr id="3" name="Content Placeholder 2"/>
          <p:cNvSpPr>
            <a:spLocks noGrp="1"/>
          </p:cNvSpPr>
          <p:nvPr>
            <p:ph idx="1"/>
          </p:nvPr>
        </p:nvSpPr>
        <p:spPr>
          <a:xfrm>
            <a:off x="677334" y="1698171"/>
            <a:ext cx="8596668" cy="4343192"/>
          </a:xfrm>
        </p:spPr>
        <p:txBody>
          <a:bodyPr>
            <a:normAutofit fontScale="85000" lnSpcReduction="10000"/>
          </a:bodyPr>
          <a:lstStyle/>
          <a:p>
            <a:r>
              <a:rPr lang="en-US" sz="2800" dirty="0" smtClean="0"/>
              <a:t>Should high employment be one of the goals of monetary policy?</a:t>
            </a:r>
          </a:p>
          <a:p>
            <a:r>
              <a:rPr lang="en-US" sz="2800" dirty="0" smtClean="0"/>
              <a:t>Think </a:t>
            </a:r>
            <a:r>
              <a:rPr lang="en-US" sz="2800" dirty="0"/>
              <a:t>about all of the factors that go into determining the level of employment in an economy: the skill levels of the workforce, the derived demand of the output, the level of uncertainty of business, among </a:t>
            </a:r>
            <a:r>
              <a:rPr lang="en-US" sz="2800" dirty="0" smtClean="0"/>
              <a:t>others</a:t>
            </a:r>
          </a:p>
          <a:p>
            <a:r>
              <a:rPr lang="en-US" sz="2800" dirty="0"/>
              <a:t>Keep in mind there </a:t>
            </a:r>
            <a:r>
              <a:rPr lang="en-US" sz="2800" dirty="0" smtClean="0"/>
              <a:t>are </a:t>
            </a:r>
            <a:r>
              <a:rPr lang="en-US" sz="2800" dirty="0"/>
              <a:t>several types of unemployment</a:t>
            </a:r>
            <a:r>
              <a:rPr lang="en-US" sz="2800" dirty="0" smtClean="0"/>
              <a:t>.</a:t>
            </a:r>
          </a:p>
          <a:p>
            <a:pPr lvl="1">
              <a:buFont typeface="Wingdings" panose="05000000000000000000" pitchFamily="2" charset="2"/>
              <a:buChar char="Ø"/>
            </a:pPr>
            <a:r>
              <a:rPr lang="en-US" sz="2600" dirty="0" smtClean="0"/>
              <a:t>Frictional</a:t>
            </a:r>
          </a:p>
          <a:p>
            <a:pPr lvl="1">
              <a:buFont typeface="Wingdings" panose="05000000000000000000" pitchFamily="2" charset="2"/>
              <a:buChar char="Ø"/>
            </a:pPr>
            <a:r>
              <a:rPr lang="en-US" sz="2600" dirty="0" smtClean="0"/>
              <a:t>Structural </a:t>
            </a:r>
          </a:p>
          <a:p>
            <a:pPr lvl="1">
              <a:buFont typeface="Wingdings" panose="05000000000000000000" pitchFamily="2" charset="2"/>
              <a:buChar char="Ø"/>
            </a:pPr>
            <a:r>
              <a:rPr lang="en-US" sz="2600" dirty="0" smtClean="0"/>
              <a:t>Cyclical </a:t>
            </a:r>
            <a:endParaRPr lang="en-US" sz="2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103574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11-2b Financial Market Stability:  Interest Rates &amp; Exchange Rates</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p>
            <a:r>
              <a:rPr lang="en-US" sz="2400" dirty="0" smtClean="0"/>
              <a:t>Stable </a:t>
            </a:r>
            <a:r>
              <a:rPr lang="en-US" sz="2400" dirty="0"/>
              <a:t>interest rates </a:t>
            </a:r>
            <a:r>
              <a:rPr lang="en-US" sz="2400" dirty="0" smtClean="0"/>
              <a:t>would </a:t>
            </a:r>
            <a:r>
              <a:rPr lang="en-US" sz="2400" dirty="0"/>
              <a:t>make business investment decisions easier because the cost of capital for firms would fluctuate less. </a:t>
            </a:r>
            <a:endParaRPr lang="en-US" sz="2400" dirty="0" smtClean="0"/>
          </a:p>
          <a:p>
            <a:r>
              <a:rPr lang="en-US" sz="2400" dirty="0" smtClean="0"/>
              <a:t>Stable </a:t>
            </a:r>
            <a:r>
              <a:rPr lang="en-US" sz="2400" dirty="0"/>
              <a:t>interest rates would </a:t>
            </a:r>
            <a:r>
              <a:rPr lang="en-US" sz="2400" dirty="0" smtClean="0"/>
              <a:t>increase </a:t>
            </a:r>
            <a:r>
              <a:rPr lang="en-US" sz="2400" dirty="0"/>
              <a:t>the amount of durable goods households could </a:t>
            </a:r>
            <a:r>
              <a:rPr lang="en-US" sz="2400" dirty="0" smtClean="0"/>
              <a:t>purchase.</a:t>
            </a:r>
          </a:p>
          <a:p>
            <a:r>
              <a:rPr lang="en-US" sz="2400" dirty="0" smtClean="0"/>
              <a:t>Stable </a:t>
            </a:r>
            <a:r>
              <a:rPr lang="en-US" sz="2400" dirty="0"/>
              <a:t>exchange rates would </a:t>
            </a:r>
            <a:r>
              <a:rPr lang="en-US" sz="2400" dirty="0" smtClean="0"/>
              <a:t>make </a:t>
            </a:r>
            <a:r>
              <a:rPr lang="en-US" sz="2400" dirty="0"/>
              <a:t>it easier to price imports and exports. </a:t>
            </a:r>
            <a:endParaRPr lang="en-US" sz="2400" dirty="0" smtClean="0"/>
          </a:p>
          <a:p>
            <a:r>
              <a:rPr lang="en-US" sz="2400" dirty="0" smtClean="0"/>
              <a:t>Should financial market stability be part of monetary policy?</a:t>
            </a: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24722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7419"/>
          </a:xfrm>
        </p:spPr>
        <p:txBody>
          <a:bodyPr/>
          <a:lstStyle/>
          <a:p>
            <a:r>
              <a:rPr lang="en-US" dirty="0" smtClean="0"/>
              <a:t>11-3a Central Bank Independence</a:t>
            </a:r>
            <a:endParaRPr lang="en-US" dirty="0"/>
          </a:p>
        </p:txBody>
      </p:sp>
      <p:sp>
        <p:nvSpPr>
          <p:cNvPr id="3" name="Content Placeholder 2"/>
          <p:cNvSpPr>
            <a:spLocks noGrp="1"/>
          </p:cNvSpPr>
          <p:nvPr>
            <p:ph idx="1"/>
          </p:nvPr>
        </p:nvSpPr>
        <p:spPr>
          <a:xfrm>
            <a:off x="755992" y="1619815"/>
            <a:ext cx="8596668" cy="4421547"/>
          </a:xfrm>
        </p:spPr>
        <p:txBody>
          <a:bodyPr>
            <a:noAutofit/>
          </a:bodyPr>
          <a:lstStyle/>
          <a:p>
            <a:r>
              <a:rPr lang="en-US" sz="2400" dirty="0" smtClean="0"/>
              <a:t>Central </a:t>
            </a:r>
            <a:r>
              <a:rPr lang="en-US" sz="2400" dirty="0"/>
              <a:t>banks are generally seen as being independent of the political process: They answer only indirectly to elected </a:t>
            </a:r>
            <a:r>
              <a:rPr lang="en-US" sz="2400" dirty="0" smtClean="0"/>
              <a:t>officials</a:t>
            </a:r>
          </a:p>
          <a:p>
            <a:r>
              <a:rPr lang="en-US" sz="2400" dirty="0"/>
              <a:t>Another </a:t>
            </a:r>
            <a:r>
              <a:rPr lang="en-US" sz="2400" dirty="0" smtClean="0"/>
              <a:t>complaint </a:t>
            </a:r>
            <a:r>
              <a:rPr lang="en-US" sz="2400" dirty="0"/>
              <a:t>about the Fed, and thus the need to limit the Fed’s independence, is that the Fed has gone soft on fighting inflation, accusing it of “debasing the </a:t>
            </a:r>
            <a:r>
              <a:rPr lang="en-US" sz="2400" dirty="0" smtClean="0"/>
              <a:t>currency”</a:t>
            </a:r>
          </a:p>
          <a:p>
            <a:r>
              <a:rPr lang="en-US" sz="2400" dirty="0"/>
              <a:t>Would more political control over central banks make these powerful entities more answerable to the people and push the central bankers to do a better job controlling inflation?</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5309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11-3b Instruments &amp; Targets</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p>
            <a:r>
              <a:rPr lang="en-US" sz="2000" dirty="0"/>
              <a:t>Central banks have a major problem in the conduct of monetary policy because of lags. There are information </a:t>
            </a:r>
            <a:r>
              <a:rPr lang="en-US" sz="2000" dirty="0" smtClean="0"/>
              <a:t>lags</a:t>
            </a:r>
          </a:p>
          <a:p>
            <a:pPr lvl="1">
              <a:buFont typeface="Wingdings" panose="05000000000000000000" pitchFamily="2" charset="2"/>
              <a:buChar char="Ø"/>
            </a:pPr>
            <a:r>
              <a:rPr lang="en-US" sz="2000" dirty="0" smtClean="0"/>
              <a:t>Information lag</a:t>
            </a:r>
          </a:p>
          <a:p>
            <a:pPr lvl="1">
              <a:buFont typeface="Wingdings" panose="05000000000000000000" pitchFamily="2" charset="2"/>
              <a:buChar char="Ø"/>
            </a:pPr>
            <a:r>
              <a:rPr lang="en-US" sz="2000" dirty="0" smtClean="0"/>
              <a:t>Impact lag</a:t>
            </a:r>
          </a:p>
          <a:p>
            <a:r>
              <a:rPr lang="en-US" sz="2000" dirty="0" smtClean="0"/>
              <a:t>There </a:t>
            </a:r>
            <a:r>
              <a:rPr lang="en-US" sz="2000" dirty="0"/>
              <a:t>is a delay between when the Fed changes policy and when that policy affects employment, output, and prices</a:t>
            </a:r>
            <a:r>
              <a:rPr lang="en-US" sz="2000" dirty="0" smtClean="0"/>
              <a:t>.</a:t>
            </a:r>
          </a:p>
          <a:p>
            <a:r>
              <a:rPr lang="en-US" sz="2000" dirty="0" smtClean="0"/>
              <a:t>The </a:t>
            </a:r>
            <a:r>
              <a:rPr lang="en-US" sz="2000" dirty="0"/>
              <a:t>Fed has to think about how can it use its tools to affect policy instruments—those things the Fed can directly affect—and thus hit some targets with the intent of achieving its goals.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23777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11-4a Taylor Rule and Inflation</a:t>
            </a:r>
            <a:endParaRPr lang="en-US" dirty="0"/>
          </a:p>
        </p:txBody>
      </p:sp>
      <p:sp>
        <p:nvSpPr>
          <p:cNvPr id="3" name="Content Placeholder 2"/>
          <p:cNvSpPr>
            <a:spLocks noGrp="1"/>
          </p:cNvSpPr>
          <p:nvPr>
            <p:ph idx="1"/>
          </p:nvPr>
        </p:nvSpPr>
        <p:spPr>
          <a:xfrm>
            <a:off x="677334" y="1799303"/>
            <a:ext cx="8596668" cy="4242059"/>
          </a:xfrm>
        </p:spPr>
        <p:txBody>
          <a:bodyPr>
            <a:normAutofit/>
          </a:bodyPr>
          <a:lstStyle/>
          <a:p>
            <a:r>
              <a:rPr lang="en-US" sz="2800" dirty="0" smtClean="0"/>
              <a:t>The Taylor Rule assumes that the Fed has a 2% “target rate of inflation”</a:t>
            </a:r>
          </a:p>
          <a:p>
            <a:r>
              <a:rPr lang="en-US" sz="2800" dirty="0" smtClean="0"/>
              <a:t>When real GDP equals potential GDP and inflation is at its target rate of 2 percent, the federal funds target rate should be 4%.</a:t>
            </a:r>
          </a:p>
          <a:p>
            <a:r>
              <a:rPr lang="en-US" sz="2800" dirty="0" smtClean="0"/>
              <a:t>A real federal funds rate of 2% = </a:t>
            </a:r>
          </a:p>
          <a:p>
            <a:pPr marL="457200" lvl="1" indent="0">
              <a:buNone/>
            </a:pPr>
            <a:r>
              <a:rPr lang="en-US" sz="2600" dirty="0" smtClean="0"/>
              <a:t>4% nominal federal funds rate - 2% inflation rate</a:t>
            </a:r>
            <a:endParaRPr lang="en-US" sz="2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374169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6413"/>
          </a:xfrm>
        </p:spPr>
        <p:txBody>
          <a:bodyPr/>
          <a:lstStyle/>
          <a:p>
            <a:r>
              <a:rPr lang="en-US" dirty="0" smtClean="0"/>
              <a:t>11-4b Taylor Rule and Output Gap</a:t>
            </a:r>
            <a:endParaRPr lang="en-US" dirty="0"/>
          </a:p>
        </p:txBody>
      </p:sp>
      <p:sp>
        <p:nvSpPr>
          <p:cNvPr id="3" name="Content Placeholder 2"/>
          <p:cNvSpPr>
            <a:spLocks noGrp="1"/>
          </p:cNvSpPr>
          <p:nvPr>
            <p:ph idx="1"/>
          </p:nvPr>
        </p:nvSpPr>
        <p:spPr>
          <a:xfrm>
            <a:off x="677334" y="1698171"/>
            <a:ext cx="8596668" cy="4343192"/>
          </a:xfrm>
        </p:spPr>
        <p:txBody>
          <a:bodyPr>
            <a:normAutofit/>
          </a:bodyPr>
          <a:lstStyle/>
          <a:p>
            <a:r>
              <a:rPr lang="en-US" sz="2800" dirty="0" smtClean="0"/>
              <a:t>The </a:t>
            </a:r>
            <a:r>
              <a:rPr lang="en-US" sz="2800" dirty="0"/>
              <a:t>output gap is the percentage difference in the actual level of output and what the level of output would be if the economy were at full employment or the GDP at its potential.</a:t>
            </a:r>
          </a:p>
          <a:p>
            <a:r>
              <a:rPr lang="en-US" sz="2800" dirty="0" smtClean="0"/>
              <a:t>The </a:t>
            </a:r>
            <a:r>
              <a:rPr lang="en-US" sz="2800" dirty="0"/>
              <a:t>Taylor Rule suggests the Fed should lower its target for the federal funds rate. </a:t>
            </a:r>
            <a:endParaRPr lang="en-US" sz="2800" dirty="0" smtClean="0"/>
          </a:p>
          <a:p>
            <a:r>
              <a:rPr lang="en-US" sz="2800" dirty="0" smtClean="0"/>
              <a:t>Taylor </a:t>
            </a:r>
            <a:r>
              <a:rPr lang="en-US" sz="2800" dirty="0"/>
              <a:t>Rule would imply that the target for the federal funds rate should be negative!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418379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11-4c Mankiw Rule: An Alternative to the Taylor Rule </a:t>
            </a:r>
          </a:p>
        </p:txBody>
      </p:sp>
      <p:sp>
        <p:nvSpPr>
          <p:cNvPr id="3" name="Content Placeholder 2"/>
          <p:cNvSpPr>
            <a:spLocks noGrp="1"/>
          </p:cNvSpPr>
          <p:nvPr>
            <p:ph idx="1"/>
          </p:nvPr>
        </p:nvSpPr>
        <p:spPr>
          <a:xfrm>
            <a:off x="677334" y="2160589"/>
            <a:ext cx="9381066" cy="3880773"/>
          </a:xfrm>
        </p:spPr>
        <p:txBody>
          <a:bodyPr/>
          <a:lstStyle/>
          <a:p>
            <a:endParaRPr lang="en-US" dirty="0" smtClean="0"/>
          </a:p>
          <a:p>
            <a:r>
              <a:rPr lang="en-US" sz="2400" dirty="0" smtClean="0"/>
              <a:t>“</a:t>
            </a:r>
            <a:r>
              <a:rPr lang="en-US" sz="2400" dirty="0"/>
              <a:t>Mankiw </a:t>
            </a:r>
            <a:r>
              <a:rPr lang="en-US" sz="2400" dirty="0" smtClean="0"/>
              <a:t>Rule” uses </a:t>
            </a:r>
            <a:r>
              <a:rPr lang="en-US" sz="2400" dirty="0"/>
              <a:t>the consumer price index core inflation rate over the previous 12 months and the seasonally adjusted unemployment rate</a:t>
            </a:r>
            <a:r>
              <a:rPr lang="en-US" sz="2400" dirty="0" smtClean="0"/>
              <a:t>. </a:t>
            </a:r>
          </a:p>
          <a:p>
            <a:r>
              <a:rPr lang="en-US" sz="2400" dirty="0" smtClean="0"/>
              <a:t>Federal funds rate = 8.5 + 1.4 (core inflation – unemployment)</a:t>
            </a: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51522" y="166253"/>
            <a:ext cx="2240478" cy="1531917"/>
          </a:xfrm>
          <a:prstGeom prst="ellipse">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Money and Banking – Michael Brandl    ©2017 Cengage Learning</a:t>
            </a:r>
            <a:endParaRPr lang="en-US"/>
          </a:p>
        </p:txBody>
      </p:sp>
    </p:spTree>
    <p:extLst>
      <p:ext uri="{BB962C8B-B14F-4D97-AF65-F5344CB8AC3E}">
        <p14:creationId xmlns:p14="http://schemas.microsoft.com/office/powerpoint/2010/main" val="28266827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199</TotalTime>
  <Words>769</Words>
  <Application>Microsoft Office PowerPoint</Application>
  <PresentationFormat>Widescreen</PresentationFormat>
  <Paragraphs>59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Trebuchet MS</vt:lpstr>
      <vt:lpstr>Wingdings</vt:lpstr>
      <vt:lpstr>Wingdings 3</vt:lpstr>
      <vt:lpstr>Facet</vt:lpstr>
      <vt:lpstr>Chapter 11 – Monetary Policy and Debates</vt:lpstr>
      <vt:lpstr>11-1a Goals of Monetary Policy</vt:lpstr>
      <vt:lpstr>11-2a High Employment Goal</vt:lpstr>
      <vt:lpstr>11-2b Financial Market Stability:  Interest Rates &amp; Exchange Rates</vt:lpstr>
      <vt:lpstr>11-3a Central Bank Independence</vt:lpstr>
      <vt:lpstr>11-3b Instruments &amp; Targets</vt:lpstr>
      <vt:lpstr>11-4a Taylor Rule and Inflation</vt:lpstr>
      <vt:lpstr>11-4b Taylor Rule and Output Gap</vt:lpstr>
      <vt:lpstr>11-4c Mankiw Rule: An Alternative to the Taylor Rule </vt:lpstr>
      <vt:lpstr>11-5 Monetary Policy and the Crisis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 Monetary Policy and Debates</dc:title>
  <dc:creator>stephen priscella</dc:creator>
  <cp:lastModifiedBy>Meere, Kristen</cp:lastModifiedBy>
  <cp:revision>13</cp:revision>
  <dcterms:created xsi:type="dcterms:W3CDTF">2016-03-27T14:50:58Z</dcterms:created>
  <dcterms:modified xsi:type="dcterms:W3CDTF">2016-03-30T13:04:56Z</dcterms:modified>
</cp:coreProperties>
</file>