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2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0" r:id="rId13"/>
    <p:sldId id="266" r:id="rId14"/>
    <p:sldId id="267" r:id="rId15"/>
    <p:sldId id="271" r:id="rId16"/>
    <p:sldId id="268" r:id="rId17"/>
    <p:sldId id="269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4559E-4E19-4B0B-A4DE-AC1CCA0D66F7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1F38-C1CC-4EDD-AECB-22D1396BC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75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4559E-4E19-4B0B-A4DE-AC1CCA0D66F7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1F38-C1CC-4EDD-AECB-22D1396BC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235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4559E-4E19-4B0B-A4DE-AC1CCA0D66F7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1F38-C1CC-4EDD-AECB-22D1396BC6AE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4491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4559E-4E19-4B0B-A4DE-AC1CCA0D66F7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1F38-C1CC-4EDD-AECB-22D1396BC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0073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4559E-4E19-4B0B-A4DE-AC1CCA0D66F7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1F38-C1CC-4EDD-AECB-22D1396BC6A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515130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4559E-4E19-4B0B-A4DE-AC1CCA0D66F7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1F38-C1CC-4EDD-AECB-22D1396BC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110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4559E-4E19-4B0B-A4DE-AC1CCA0D66F7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1F38-C1CC-4EDD-AECB-22D1396BC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5759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4559E-4E19-4B0B-A4DE-AC1CCA0D66F7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1F38-C1CC-4EDD-AECB-22D1396BC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478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4559E-4E19-4B0B-A4DE-AC1CCA0D66F7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1F38-C1CC-4EDD-AECB-22D1396BC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462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4559E-4E19-4B0B-A4DE-AC1CCA0D66F7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1F38-C1CC-4EDD-AECB-22D1396BC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949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4559E-4E19-4B0B-A4DE-AC1CCA0D66F7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1F38-C1CC-4EDD-AECB-22D1396BC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70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4559E-4E19-4B0B-A4DE-AC1CCA0D66F7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1F38-C1CC-4EDD-AECB-22D1396BC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247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4559E-4E19-4B0B-A4DE-AC1CCA0D66F7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1F38-C1CC-4EDD-AECB-22D1396BC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088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4559E-4E19-4B0B-A4DE-AC1CCA0D66F7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1F38-C1CC-4EDD-AECB-22D1396BC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035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4559E-4E19-4B0B-A4DE-AC1CCA0D66F7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1F38-C1CC-4EDD-AECB-22D1396BC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242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4559E-4E19-4B0B-A4DE-AC1CCA0D66F7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1F38-C1CC-4EDD-AECB-22D1396BC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481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4559E-4E19-4B0B-A4DE-AC1CCA0D66F7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E451F38-C1CC-4EDD-AECB-22D1396BC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983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6413" y="2404534"/>
            <a:ext cx="8477590" cy="1646302"/>
          </a:xfrm>
        </p:spPr>
        <p:txBody>
          <a:bodyPr/>
          <a:lstStyle/>
          <a:p>
            <a:r>
              <a:rPr lang="en-US" dirty="0" smtClean="0"/>
              <a:t>Chapter 9 - Monetary Policy Tools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0"/>
            <a:ext cx="12193057" cy="6858594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</p:spPr>
        <p:txBody>
          <a:bodyPr/>
          <a:lstStyle/>
          <a:p>
            <a:r>
              <a:rPr lang="en-US" dirty="0" smtClean="0"/>
              <a:t>Money and Banking – Michael Brandl    ©2017 Cengage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751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9-4b John Maynard Keynes on Money Demand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2800" dirty="0" smtClean="0"/>
              <a:t>3 motives for people to hold or demand money all of which revolve around interest rates</a:t>
            </a:r>
          </a:p>
          <a:p>
            <a:r>
              <a:rPr lang="en-US" sz="2800" dirty="0" smtClean="0"/>
              <a:t>Liquidity preference theory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 smtClean="0"/>
              <a:t>Transactional demand for money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 smtClean="0"/>
              <a:t>Precautionary demand for money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 smtClean="0"/>
              <a:t>Speculative demand for money</a:t>
            </a:r>
            <a:endParaRPr lang="en-US" sz="26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522" y="166253"/>
            <a:ext cx="2240478" cy="1531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</p:spPr>
        <p:txBody>
          <a:bodyPr/>
          <a:lstStyle/>
          <a:p>
            <a:r>
              <a:rPr lang="en-US" dirty="0" smtClean="0"/>
              <a:t>Money and Banking – Michael Brandl    ©2017 Cengage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432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9-5a Liquidity Traps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As an economy shows signs of weakness: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000" dirty="0" smtClean="0"/>
              <a:t>Businesses hold cash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000" dirty="0" smtClean="0"/>
              <a:t>Banks fear borrowers won’t repay loans</a:t>
            </a:r>
          </a:p>
          <a:p>
            <a:r>
              <a:rPr lang="en-US" sz="3200" dirty="0" smtClean="0"/>
              <a:t>The economy slows not because of lack of liquidity or lack of cash but due to lack of Spending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000" dirty="0" smtClean="0"/>
              <a:t>Self-fulfilling prophecy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522" y="166253"/>
            <a:ext cx="2240478" cy="1531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</p:spPr>
        <p:txBody>
          <a:bodyPr/>
          <a:lstStyle/>
          <a:p>
            <a:r>
              <a:rPr lang="en-US" dirty="0" smtClean="0"/>
              <a:t>Money and Banking – Michael Brandl    ©2017 Cengage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204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9-5a Liquidity Traps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Keynes famously argues that contractionary monetary policy works to slow the economy</a:t>
            </a:r>
          </a:p>
          <a:p>
            <a:r>
              <a:rPr lang="en-US" sz="3200" dirty="0" smtClean="0"/>
              <a:t>Expansionary monetary policies are not effective in getting an economy out of a slow down</a:t>
            </a:r>
            <a:endParaRPr lang="en-US" sz="32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522" y="166253"/>
            <a:ext cx="2240478" cy="1531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</p:spPr>
        <p:txBody>
          <a:bodyPr/>
          <a:lstStyle/>
          <a:p>
            <a:r>
              <a:rPr lang="en-US" dirty="0" smtClean="0"/>
              <a:t>Money and Banking – Michael Brandl    ©2017 Cengage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386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9-5b Government Budget Deficits and Monetary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Monetization of public debt:  Government either </a:t>
            </a:r>
            <a:r>
              <a:rPr lang="en-US" sz="2400" dirty="0" smtClean="0"/>
              <a:t>cannot </a:t>
            </a:r>
            <a:r>
              <a:rPr lang="en-US" sz="2400" dirty="0" smtClean="0"/>
              <a:t>or does not want to sell its bonds in the open market.</a:t>
            </a:r>
          </a:p>
          <a:p>
            <a:r>
              <a:rPr lang="en-US" sz="2400" dirty="0" smtClean="0"/>
              <a:t>Due to high level of default risk</a:t>
            </a:r>
          </a:p>
          <a:p>
            <a:r>
              <a:rPr lang="en-US" sz="2400" dirty="0" smtClean="0"/>
              <a:t>Government may not want the outside world to know how much it needs to borrow</a:t>
            </a:r>
          </a:p>
          <a:p>
            <a:r>
              <a:rPr lang="en-US" sz="2400" dirty="0"/>
              <a:t>When a government monetizes public debt, it is essentially forcing the banking system to create money for the government to spend. 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522" y="166253"/>
            <a:ext cx="2240478" cy="1531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</p:spPr>
        <p:txBody>
          <a:bodyPr/>
          <a:lstStyle/>
          <a:p>
            <a:r>
              <a:rPr lang="en-US" dirty="0" smtClean="0"/>
              <a:t>Money and Banking – Michael Brandl    ©2017 Cengage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495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9-6a ECB’s OMO:  Tenders and Reserve Transactions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European Central Bank (ECB) – has four different tools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 smtClean="0"/>
              <a:t>Main refinancing operations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 smtClean="0"/>
              <a:t>Long term refinancing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 smtClean="0"/>
              <a:t>Fine Tuning operations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 smtClean="0"/>
              <a:t>Operations that provide structural liquidity</a:t>
            </a:r>
            <a:endParaRPr lang="en-US" sz="26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522" y="166253"/>
            <a:ext cx="2240478" cy="1531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</p:spPr>
        <p:txBody>
          <a:bodyPr/>
          <a:lstStyle/>
          <a:p>
            <a:r>
              <a:rPr lang="en-US" dirty="0" smtClean="0"/>
              <a:t>Money and Banking – Michael Brandl    ©2017 Cengage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571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9-6a ECB’s OMO:  Tenders and Reserve </a:t>
            </a:r>
            <a:r>
              <a:rPr lang="en-US" dirty="0" smtClean="0"/>
              <a:t>Transactions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sz="2800" dirty="0" smtClean="0"/>
              <a:t>Standard Tenders are settled in 24 hours</a:t>
            </a:r>
          </a:p>
          <a:p>
            <a:r>
              <a:rPr lang="en-US" sz="2800" dirty="0" smtClean="0"/>
              <a:t>Quick tenders </a:t>
            </a:r>
            <a:r>
              <a:rPr lang="en-US" sz="2800" dirty="0"/>
              <a:t>are normally executed within 90 minutes of the announcement of tender, and the funding takes place immediately after the announcement of who has won the auction. 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522" y="166253"/>
            <a:ext cx="2240478" cy="1531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</p:spPr>
        <p:txBody>
          <a:bodyPr/>
          <a:lstStyle/>
          <a:p>
            <a:r>
              <a:rPr lang="en-US" dirty="0" smtClean="0"/>
              <a:t>Money and Banking – Michael Brandl    ©2017 Cengage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3675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9-6b ECB’s Deposit Facility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98171"/>
            <a:ext cx="8596668" cy="434319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This </a:t>
            </a:r>
            <a:r>
              <a:rPr lang="en-US" sz="2400" dirty="0"/>
              <a:t>facility is available for institutions with excess funds; it allows them to put the funds on deposit with the ECB and earn interest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interest rate on the deposit facility is normally 100 basis points below the ECB’s required minimum bid in open market or refinancing operations. </a:t>
            </a:r>
            <a:endParaRPr lang="en-US" sz="2400" dirty="0" smtClean="0"/>
          </a:p>
          <a:p>
            <a:r>
              <a:rPr lang="en-US" sz="2400" dirty="0" smtClean="0"/>
              <a:t>There </a:t>
            </a:r>
            <a:r>
              <a:rPr lang="en-US" sz="2400" dirty="0"/>
              <a:t>is a two percentage point “corridor” between the interest rate floor provided by the deposit facility and the marginal lending rate ceiling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522" y="166253"/>
            <a:ext cx="2240478" cy="1531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</p:spPr>
        <p:txBody>
          <a:bodyPr/>
          <a:lstStyle/>
          <a:p>
            <a:r>
              <a:rPr lang="en-US" dirty="0" smtClean="0"/>
              <a:t>Money and Banking – Michael Brandl    ©2017 Cengage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4541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9-6c ECB’s Minimum Reserve Balances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110962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The </a:t>
            </a:r>
            <a:r>
              <a:rPr lang="en-US" sz="2800" dirty="0"/>
              <a:t>amount of reserves each institution must hold is determined by that institution’s reserve base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Institutions </a:t>
            </a:r>
            <a:r>
              <a:rPr lang="en-US" sz="2800" dirty="0"/>
              <a:t>must hold 2% reserves against short-term deposits (those that are eligible for withdrawal in two years or less) and short-term debt securities (those with maturities up to two years) that the institution has issued. </a:t>
            </a:r>
            <a:endParaRPr lang="en-US" sz="2800" dirty="0" smtClean="0"/>
          </a:p>
          <a:p>
            <a:r>
              <a:rPr lang="en-US" sz="2800" dirty="0" smtClean="0"/>
              <a:t>Institutions </a:t>
            </a:r>
            <a:r>
              <a:rPr lang="en-US" sz="2800" dirty="0"/>
              <a:t>have zero reserve requirements on deposit and debt securities with maturities of more than two years and all repurchase </a:t>
            </a:r>
            <a:r>
              <a:rPr lang="en-US" sz="2800" dirty="0" smtClean="0"/>
              <a:t>agreements.</a:t>
            </a:r>
            <a:endParaRPr lang="en-US" sz="28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522" y="166253"/>
            <a:ext cx="2240478" cy="1531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</p:spPr>
        <p:txBody>
          <a:bodyPr/>
          <a:lstStyle/>
          <a:p>
            <a:r>
              <a:rPr lang="en-US" dirty="0" smtClean="0"/>
              <a:t>Money and Banking – Michael Brandl    ©2017 Cengage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5379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01289"/>
            <a:ext cx="8596668" cy="4640074"/>
          </a:xfrm>
        </p:spPr>
        <p:txBody>
          <a:bodyPr>
            <a:normAutofit/>
          </a:bodyPr>
          <a:lstStyle/>
          <a:p>
            <a:r>
              <a:rPr lang="en-US" dirty="0" smtClean="0"/>
              <a:t>Traditional tools of monetary policy</a:t>
            </a:r>
          </a:p>
          <a:p>
            <a:pPr lvl="1"/>
            <a:r>
              <a:rPr lang="en-US" dirty="0" smtClean="0"/>
              <a:t>OMOS</a:t>
            </a:r>
          </a:p>
          <a:p>
            <a:pPr lvl="1"/>
            <a:r>
              <a:rPr lang="en-US" dirty="0" smtClean="0"/>
              <a:t>Discount window</a:t>
            </a:r>
          </a:p>
          <a:p>
            <a:pPr lvl="1"/>
            <a:r>
              <a:rPr lang="en-US" dirty="0" smtClean="0"/>
              <a:t>Required reserves</a:t>
            </a:r>
          </a:p>
          <a:p>
            <a:r>
              <a:rPr lang="en-US" dirty="0" smtClean="0"/>
              <a:t>Non-traditional monetary policy</a:t>
            </a:r>
          </a:p>
          <a:p>
            <a:pPr lvl="1"/>
            <a:r>
              <a:rPr lang="en-US" dirty="0" smtClean="0"/>
              <a:t>QE</a:t>
            </a:r>
          </a:p>
          <a:p>
            <a:pPr lvl="1"/>
            <a:r>
              <a:rPr lang="en-US" dirty="0" smtClean="0"/>
              <a:t>Other means</a:t>
            </a:r>
          </a:p>
          <a:p>
            <a:r>
              <a:rPr lang="en-US" dirty="0" smtClean="0"/>
              <a:t>Review of Money Demand theories</a:t>
            </a:r>
          </a:p>
          <a:p>
            <a:r>
              <a:rPr lang="en-US" dirty="0" smtClean="0"/>
              <a:t>Liquidity trap</a:t>
            </a:r>
          </a:p>
          <a:p>
            <a:r>
              <a:rPr lang="en-US" dirty="0" smtClean="0"/>
              <a:t>Debt monetization</a:t>
            </a:r>
          </a:p>
          <a:p>
            <a:r>
              <a:rPr lang="en-US" dirty="0" smtClean="0"/>
              <a:t>ECB monetary policy</a:t>
            </a: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251684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9-1a Open Market Operations as a Monetary 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1"/>
            <a:ext cx="9274188" cy="411096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Most Flexible and most often used of the FED’s tools in the conduct of monetary policy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Buying and selling of government securities to influence the level of bank reserves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 smtClean="0"/>
              <a:t>Contractionary OMO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 smtClean="0"/>
              <a:t>Expansionary OMO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FED is not buying government securities directly from the Government but to and from a private entity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522" y="166253"/>
            <a:ext cx="2240478" cy="1531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</p:spPr>
        <p:txBody>
          <a:bodyPr/>
          <a:lstStyle/>
          <a:p>
            <a:r>
              <a:rPr lang="en-US" dirty="0" smtClean="0"/>
              <a:t>Money and Banking – Michael Brandl    ©2017 Cengage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622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9-2 Monetary Policy Tools: Discount Window and Term Auction Facility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Primary Credit</a:t>
            </a:r>
          </a:p>
          <a:p>
            <a:r>
              <a:rPr lang="en-US" sz="3200" dirty="0" smtClean="0"/>
              <a:t>Secondary Credit</a:t>
            </a:r>
          </a:p>
          <a:p>
            <a:r>
              <a:rPr lang="en-US" sz="3200" dirty="0" smtClean="0"/>
              <a:t>Seasonal Credit</a:t>
            </a:r>
          </a:p>
          <a:p>
            <a:r>
              <a:rPr lang="en-US" sz="3200" dirty="0" smtClean="0"/>
              <a:t>Stigma Effect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06350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43897"/>
          </a:xfrm>
        </p:spPr>
        <p:txBody>
          <a:bodyPr/>
          <a:lstStyle/>
          <a:p>
            <a:r>
              <a:rPr lang="en-US" dirty="0" smtClean="0"/>
              <a:t>9-2a When Traditional Policies Fail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Stigma effect during the summer of 2007</a:t>
            </a:r>
          </a:p>
          <a:p>
            <a:r>
              <a:rPr lang="en-US" sz="2800" dirty="0" smtClean="0"/>
              <a:t>Banks must decide whether to lend the increases in reserves to customers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 smtClean="0"/>
              <a:t>Firms and households would not be able to borrow funds needed for desired level spending</a:t>
            </a:r>
          </a:p>
          <a:p>
            <a:r>
              <a:rPr lang="en-US" sz="2800" dirty="0" smtClean="0"/>
              <a:t>Term Auction Facility: </a:t>
            </a:r>
            <a:r>
              <a:rPr lang="en-US" sz="2800" dirty="0" smtClean="0"/>
              <a:t>a combination of OMOs and discount window lending</a:t>
            </a:r>
            <a:endParaRPr lang="en-US" sz="28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522" y="166253"/>
            <a:ext cx="2240478" cy="1531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</p:spPr>
        <p:txBody>
          <a:bodyPr/>
          <a:lstStyle/>
          <a:p>
            <a:r>
              <a:rPr lang="en-US" dirty="0" smtClean="0"/>
              <a:t>Money and Banking – Michael Brandl    ©2017 Cengage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320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84903"/>
          </a:xfrm>
        </p:spPr>
        <p:txBody>
          <a:bodyPr/>
          <a:lstStyle/>
          <a:p>
            <a:r>
              <a:rPr lang="en-US" dirty="0" smtClean="0"/>
              <a:t>9-3a Emergency Lending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94503"/>
            <a:ext cx="8596668" cy="4546859"/>
          </a:xfrm>
        </p:spPr>
        <p:txBody>
          <a:bodyPr>
            <a:noAutofit/>
          </a:bodyPr>
          <a:lstStyle/>
          <a:p>
            <a:r>
              <a:rPr lang="en-US" sz="2000" dirty="0" smtClean="0"/>
              <a:t>Problems arise in Financial Markets well beyond just depository institutions.</a:t>
            </a:r>
          </a:p>
          <a:p>
            <a:r>
              <a:rPr lang="en-US" sz="2000" dirty="0" smtClean="0"/>
              <a:t>Investment banks, insurance companies did not have a lender of last resort</a:t>
            </a:r>
          </a:p>
          <a:p>
            <a:r>
              <a:rPr lang="en-US" sz="2000" dirty="0" smtClean="0"/>
              <a:t>Fed created a collection of short-term lending facilities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/>
              <a:t>Term Securities lending Facility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/>
              <a:t>Primary Dealer Credit Facility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/>
              <a:t>Asset-Backed Commercial Paper Money market Liquidity Facility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/>
              <a:t>Money Market Investor Funding Facility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/>
              <a:t>Commercial Paper Funding Facility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/>
              <a:t>Term Asset-Backed Securities Loan Facility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522" y="166253"/>
            <a:ext cx="2240478" cy="1531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</p:spPr>
        <p:txBody>
          <a:bodyPr/>
          <a:lstStyle/>
          <a:p>
            <a:r>
              <a:rPr lang="en-US" dirty="0" smtClean="0"/>
              <a:t>Money and Banking – Michael Brandl    ©2017 Cengage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781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9-3b Quantitative Easing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QE 1 (11/2008 -3/2010) – Fed announces the purchase of $100B direct debt from Fannie Mae, Freddie Mac and The Federal Home Loan Banks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 smtClean="0"/>
              <a:t>500B of mortgage backed securities 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 smtClean="0"/>
              <a:t>Goal is NOT to reduce interest rates but to inject liquidity into the markets</a:t>
            </a:r>
          </a:p>
          <a:p>
            <a:r>
              <a:rPr lang="en-US" sz="2400" dirty="0" smtClean="0"/>
              <a:t>The interest rate on a 30 year fixed rate drops by a whole 1 point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522" y="166253"/>
            <a:ext cx="2240478" cy="1531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</p:spPr>
        <p:txBody>
          <a:bodyPr/>
          <a:lstStyle/>
          <a:p>
            <a:r>
              <a:rPr lang="en-US" dirty="0" smtClean="0"/>
              <a:t>Money and Banking – Michael Brandl    ©2017 Cengage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833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9-3b Quantitative Easing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QE2 (11/2010 – 6/2011)</a:t>
            </a:r>
          </a:p>
          <a:p>
            <a:r>
              <a:rPr lang="en-US" sz="2800" dirty="0" smtClean="0"/>
              <a:t>FED buys 900B of Treasury Securities in a range of 6-30 year maturities</a:t>
            </a:r>
          </a:p>
          <a:p>
            <a:r>
              <a:rPr lang="en-US" sz="2800" dirty="0" smtClean="0"/>
              <a:t>QE3: June 2013 – Bernanke announces a tapering of Quantitative easing contingent on continued and improved economic conditions</a:t>
            </a:r>
            <a:endParaRPr lang="en-US" sz="28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522" y="166253"/>
            <a:ext cx="2240478" cy="1531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</p:spPr>
        <p:txBody>
          <a:bodyPr/>
          <a:lstStyle/>
          <a:p>
            <a:r>
              <a:rPr lang="en-US" dirty="0" smtClean="0"/>
              <a:t>Money and Banking – Michael Brandl    ©2017 Cengage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574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9-3c Required Reserve Ratio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Could be a useful monetary policy tool; In reality it is seldom used.</a:t>
            </a:r>
          </a:p>
          <a:p>
            <a:r>
              <a:rPr lang="en-US" sz="2800" dirty="0" smtClean="0"/>
              <a:t>Customer balances above a certain amount are swept out of a checking account and put into overnight accounts paying interest.</a:t>
            </a:r>
          </a:p>
          <a:p>
            <a:r>
              <a:rPr lang="en-US" sz="2800" dirty="0" smtClean="0"/>
              <a:t>The rise of ATM’s:  70% of banks voluntarily have reserves that exceed the level of Required Reserves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522" y="166253"/>
            <a:ext cx="2240478" cy="1531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</p:spPr>
        <p:txBody>
          <a:bodyPr/>
          <a:lstStyle/>
          <a:p>
            <a:r>
              <a:rPr lang="en-US" dirty="0" smtClean="0"/>
              <a:t>Money and Banking – Michael Brandl    ©2017 Cengage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337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9-4a Irving Fisher on Money Demand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98171"/>
            <a:ext cx="8596668" cy="4343192"/>
          </a:xfrm>
        </p:spPr>
        <p:txBody>
          <a:bodyPr>
            <a:noAutofit/>
          </a:bodyPr>
          <a:lstStyle/>
          <a:p>
            <a:r>
              <a:rPr lang="en-US" sz="2800" dirty="0" smtClean="0"/>
              <a:t>1911 American Economist: Irving Fisher hypothesized 2 ways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 smtClean="0"/>
              <a:t>Money used in transactions, how often each unit of money is used in a year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 smtClean="0"/>
              <a:t>The total amount of transactions as the amount of goods &amp; services bought within a year and the price level</a:t>
            </a:r>
          </a:p>
          <a:p>
            <a:r>
              <a:rPr lang="en-US" sz="2800" dirty="0" smtClean="0"/>
              <a:t>Price Level x Transactions = GDP</a:t>
            </a:r>
            <a:endParaRPr lang="en-US" sz="28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522" y="166253"/>
            <a:ext cx="2240478" cy="1531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</p:spPr>
        <p:txBody>
          <a:bodyPr/>
          <a:lstStyle/>
          <a:p>
            <a:r>
              <a:rPr lang="en-US" dirty="0" smtClean="0"/>
              <a:t>Money and Banking – Michael Brandl    ©2017 Cengage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28974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215</TotalTime>
  <Words>1043</Words>
  <Application>Microsoft Office PowerPoint</Application>
  <PresentationFormat>Widescreen</PresentationFormat>
  <Paragraphs>112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Trebuchet MS</vt:lpstr>
      <vt:lpstr>Wingdings</vt:lpstr>
      <vt:lpstr>Wingdings 3</vt:lpstr>
      <vt:lpstr>Facet</vt:lpstr>
      <vt:lpstr>Chapter 9 - Monetary Policy Tools</vt:lpstr>
      <vt:lpstr>9-1a Open Market Operations as a Monetary Tool</vt:lpstr>
      <vt:lpstr>9-2 Monetary Policy Tools: Discount Window and Term Auction Facility</vt:lpstr>
      <vt:lpstr>9-2a When Traditional Policies Fail</vt:lpstr>
      <vt:lpstr>9-3a Emergency Lending</vt:lpstr>
      <vt:lpstr>9-3b Quantitative Easing</vt:lpstr>
      <vt:lpstr>9-3b Quantitative Easing (cont’d)</vt:lpstr>
      <vt:lpstr>9-3c Required Reserve Ratio</vt:lpstr>
      <vt:lpstr>9-4a Irving Fisher on Money Demand</vt:lpstr>
      <vt:lpstr>9-4b John Maynard Keynes on Money Demand</vt:lpstr>
      <vt:lpstr>9-5a Liquidity Traps</vt:lpstr>
      <vt:lpstr>9-5a Liquidity Traps (continued)</vt:lpstr>
      <vt:lpstr>9-5b Government Budget Deficits and Monetary Policy</vt:lpstr>
      <vt:lpstr>9-6a ECB’s OMO:  Tenders and Reserve Transactions</vt:lpstr>
      <vt:lpstr>9-6a ECB’s OMO:  Tenders and Reserve Transactions (continued)</vt:lpstr>
      <vt:lpstr>9-6b ECB’s Deposit Facility</vt:lpstr>
      <vt:lpstr>9-6c ECB’s Minimum Reserve Balances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Money Supply Process - 10</dc:title>
  <dc:creator>stephen priscella</dc:creator>
  <cp:lastModifiedBy>Crowley, Patrick</cp:lastModifiedBy>
  <cp:revision>25</cp:revision>
  <dcterms:created xsi:type="dcterms:W3CDTF">2016-03-24T19:25:26Z</dcterms:created>
  <dcterms:modified xsi:type="dcterms:W3CDTF">2018-02-21T22:07:51Z</dcterms:modified>
</cp:coreProperties>
</file>