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74" r:id="rId15"/>
    <p:sldId id="275" r:id="rId16"/>
    <p:sldId id="276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8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5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848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8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096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78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80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2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1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5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5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5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0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3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1BB67-D840-4B09-9CBA-ABF6F497A50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B15378-2743-4CE5-B474-882BEFA31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9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7 - Banks and Money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35" y="1224395"/>
            <a:ext cx="9073974" cy="563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02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7-5a Day 1 at Anchor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5662"/>
            <a:ext cx="8596668" cy="46757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Assets = Liabilities + Net Worth </a:t>
            </a:r>
            <a:r>
              <a:rPr lang="en-US" sz="2800" dirty="0" smtClean="0"/>
              <a:t>( = value of shares)</a:t>
            </a:r>
            <a:endParaRPr lang="en-US" sz="2800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much should the bank lend out and how much should it hold in reserves in order to meet the cash needs of its depositors </a:t>
            </a:r>
          </a:p>
          <a:p>
            <a:r>
              <a:rPr lang="en-US" sz="2800" dirty="0" smtClean="0"/>
              <a:t>Banks </a:t>
            </a:r>
            <a:r>
              <a:rPr lang="en-US" sz="2800" dirty="0"/>
              <a:t>are told by one of their regulators what portion of deposits they must hold in the form of reserves. That is, the banks are told </a:t>
            </a:r>
            <a:r>
              <a:rPr lang="en-US" sz="2800" dirty="0" smtClean="0"/>
              <a:t>their </a:t>
            </a:r>
            <a:r>
              <a:rPr lang="en-US" sz="2800" dirty="0"/>
              <a:t>required reserve </a:t>
            </a:r>
            <a:r>
              <a:rPr lang="en-US" sz="2800" dirty="0" smtClean="0"/>
              <a:t>ratio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Reserves = money that is not lent out (currency + vault cash + balance held with the Fed)</a:t>
            </a:r>
            <a:endParaRPr lang="en-US" sz="2800" dirty="0" smtClean="0"/>
          </a:p>
          <a:p>
            <a:r>
              <a:rPr lang="en-US" sz="2800" dirty="0" smtClean="0"/>
              <a:t>Total reserves = Required reserves + Excess </a:t>
            </a:r>
            <a:r>
              <a:rPr lang="en-US" sz="2800" dirty="0" smtClean="0"/>
              <a:t>reserves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0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7-5b Day 2 at Anchor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9639"/>
            <a:ext cx="8596668" cy="42617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</a:t>
            </a:r>
            <a:r>
              <a:rPr lang="en-US" sz="2800" dirty="0"/>
              <a:t>the level of demand deposits in the system increases, there is an increase in the money supply. </a:t>
            </a:r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is exactly what happens when a bank writes a loan and creates a new demand deposit for the loan customer.</a:t>
            </a:r>
          </a:p>
          <a:p>
            <a:r>
              <a:rPr lang="en-US" sz="2800" dirty="0" smtClean="0"/>
              <a:t>This</a:t>
            </a:r>
            <a:r>
              <a:rPr lang="en-US" sz="2800" dirty="0"/>
              <a:t>, it turns out, is how modern banking systems create money: through the banking system.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197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7-6a Banks Create &amp; Destroy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important thing to remember is that a large portion of our money supply is created through the banking </a:t>
            </a:r>
            <a:r>
              <a:rPr lang="en-US" sz="2800" dirty="0" smtClean="0"/>
              <a:t>system. 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is when banks </a:t>
            </a:r>
            <a:r>
              <a:rPr lang="en-US" sz="2800" i="1" dirty="0"/>
              <a:t>lend</a:t>
            </a:r>
            <a:r>
              <a:rPr lang="en-US" sz="2800" dirty="0"/>
              <a:t> money that money is created, and it is through the banking system that the money supply is </a:t>
            </a:r>
            <a:r>
              <a:rPr lang="en-US" sz="2800" dirty="0" smtClean="0"/>
              <a:t>increased or decreased. </a:t>
            </a:r>
            <a:endParaRPr lang="en-US" sz="2800" dirty="0" smtClean="0"/>
          </a:p>
          <a:p>
            <a:r>
              <a:rPr lang="en-US" sz="2800" dirty="0" smtClean="0"/>
              <a:t>Thus, </a:t>
            </a:r>
            <a:r>
              <a:rPr lang="en-US" sz="2800" dirty="0"/>
              <a:t>banks play an important role in the creation and reduction of the money supply.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5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8167"/>
            <a:ext cx="8596668" cy="4533196"/>
          </a:xfrm>
        </p:spPr>
        <p:txBody>
          <a:bodyPr/>
          <a:lstStyle/>
          <a:p>
            <a:r>
              <a:rPr lang="en-US" dirty="0" smtClean="0"/>
              <a:t>Deposit of cash into a checking account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Deposit of a check into a checking account</a:t>
            </a:r>
          </a:p>
          <a:p>
            <a:endParaRPr lang="en-US" dirty="0"/>
          </a:p>
        </p:txBody>
      </p:sp>
      <p:graphicFrame>
        <p:nvGraphicFramePr>
          <p:cNvPr id="4" name="Group 5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56675"/>
              </p:ext>
            </p:extLst>
          </p:nvPr>
        </p:nvGraphicFramePr>
        <p:xfrm>
          <a:off x="1093437" y="2042166"/>
          <a:ext cx="7764462" cy="1512888"/>
        </p:xfrm>
        <a:graphic>
          <a:graphicData uri="http://schemas.openxmlformats.org/drawingml/2006/table">
            <a:tbl>
              <a:tblPr/>
              <a:tblGrid>
                <a:gridCol w="755650"/>
                <a:gridCol w="989012"/>
                <a:gridCol w="1295400"/>
                <a:gridCol w="838200"/>
                <a:gridCol w="1066800"/>
                <a:gridCol w="762000"/>
                <a:gridCol w="1219200"/>
                <a:gridCol w="838200"/>
              </a:tblGrid>
              <a:tr h="4127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ea typeface="ヒラギノ角ゴ Pro W3" pitchFamily="-1" charset="-128"/>
                        </a:rPr>
                        <a:t>Anchor Bank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ea typeface="ヒラギノ角ゴ Pro W3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ea typeface="ヒラギノ角ゴ Pro W3" pitchFamily="-1" charset="-128"/>
                        </a:rPr>
                        <a:t>Anchor Bank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ea typeface="ヒラギノ角ゴ Pro W3" pitchFamily="-1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ea typeface="ヒラギノ角ゴ Pro W3" pitchFamily="-1" charset="-128"/>
                        </a:rPr>
                        <a:t>Assets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ea typeface="ヒラギノ角ゴ Pro W3" pitchFamily="-1" charset="-128"/>
                        </a:rPr>
                        <a:t>Liabilities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ea typeface="ヒラギノ角ゴ Pro W3" pitchFamily="-1" charset="-128"/>
                        </a:rPr>
                        <a:t>Assets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ea typeface="ヒラギノ角ゴ Pro W3" pitchFamily="-1" charset="-128"/>
                        </a:rPr>
                        <a:t>Liabilities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ea typeface="ヒラギノ角ゴ Pro W3" pitchFamily="-1" charset="-128"/>
                        </a:rPr>
                        <a:t>Vault Cash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ea typeface="ヒラギノ角ゴ Pro W3" pitchFamily="-1" charset="-128"/>
                        </a:rPr>
                        <a:t>+$100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ea typeface="ヒラギノ角ゴ Pro W3" pitchFamily="-1" charset="-128"/>
                        </a:rPr>
                        <a:t>Checkable deposits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ea typeface="ヒラギノ角ゴ Pro W3" pitchFamily="-1" charset="-128"/>
                        </a:rPr>
                        <a:t>+$100</a:t>
                      </a:r>
                    </a:p>
                  </a:txBody>
                  <a:tcPr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ea typeface="ヒラギノ角ゴ Pro W3" pitchFamily="-1" charset="-128"/>
                        </a:rPr>
                        <a:t>Reserves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ea typeface="ヒラギノ角ゴ Pro W3" pitchFamily="-1" charset="-128"/>
                        </a:rPr>
                        <a:t>+$100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ea typeface="ヒラギノ角ゴ Pro W3" pitchFamily="-1" charset="-128"/>
                        </a:rPr>
                        <a:t>Checkable deposits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ea typeface="ヒラギノ角ゴ Pro W3" pitchFamily="-1" charset="-128"/>
                        </a:rPr>
                        <a:t>+$100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37" y="4408933"/>
            <a:ext cx="4170025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banks lend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804111"/>
            <a:ext cx="8305800" cy="2219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334" y="1401288"/>
            <a:ext cx="681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a required reserve ratio of 10%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9396" y="4370119"/>
            <a:ext cx="816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this lending is a 30 year mortgage for example, the </a:t>
            </a:r>
            <a:r>
              <a:rPr lang="en-US" dirty="0"/>
              <a:t>bank borrows short and lends long</a:t>
            </a:r>
          </a:p>
        </p:txBody>
      </p:sp>
    </p:spTree>
    <p:extLst>
      <p:ext uri="{BB962C8B-B14F-4D97-AF65-F5344CB8AC3E}">
        <p14:creationId xmlns:p14="http://schemas.microsoft.com/office/powerpoint/2010/main" val="51748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deposit multiplier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money lent out is re-deposited in another bank and then some of that deposit lent out again, then this will cascade through the financial system increasing the money supply as:</a:t>
            </a:r>
          </a:p>
          <a:p>
            <a:pPr lvl="1"/>
            <a:r>
              <a:rPr lang="en-US" dirty="0" smtClean="0"/>
              <a:t>M1 = C + D</a:t>
            </a:r>
          </a:p>
          <a:p>
            <a:r>
              <a:rPr lang="en-US" dirty="0" smtClean="0"/>
              <a:t>Simple deposit multiplier is (assuming excess reserves = 0):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Of course increased lending also means that supply of loanable funds increases (which does what to interest rates?)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06" y="3881747"/>
            <a:ext cx="5864202" cy="9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95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581"/>
          </a:xfrm>
        </p:spPr>
        <p:txBody>
          <a:bodyPr/>
          <a:lstStyle/>
          <a:p>
            <a:r>
              <a:rPr lang="en-US" dirty="0" smtClean="0"/>
              <a:t>7-6b Banks are Subject to Bank Runs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2659"/>
            <a:ext cx="8596668" cy="44387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all (or a large number) of the depositors of a bank want their money back at once, this is called a </a:t>
            </a:r>
            <a:r>
              <a:rPr lang="en-US" sz="2800" b="1" dirty="0"/>
              <a:t>bank </a:t>
            </a:r>
            <a:r>
              <a:rPr lang="en-US" sz="2800" b="1" dirty="0" smtClean="0"/>
              <a:t>run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 How do you make people believe the banking system is </a:t>
            </a:r>
            <a:r>
              <a:rPr lang="en-US" sz="2800" dirty="0" smtClean="0"/>
              <a:t>safe?</a:t>
            </a:r>
          </a:p>
          <a:p>
            <a:r>
              <a:rPr lang="en-US" sz="2800" dirty="0"/>
              <a:t> G</a:t>
            </a:r>
            <a:r>
              <a:rPr lang="en-US" sz="2800" dirty="0" smtClean="0"/>
              <a:t>ive </a:t>
            </a:r>
            <a:r>
              <a:rPr lang="en-US" sz="2800" dirty="0"/>
              <a:t>depositors confidence that their money was “</a:t>
            </a:r>
            <a:r>
              <a:rPr lang="en-US" sz="2800" dirty="0" smtClean="0"/>
              <a:t>safe”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Architecture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Deposit Insurance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13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7-6c If Banks Don’t Lend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9807"/>
            <a:ext cx="8596668" cy="42715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Credit Crunch: When </a:t>
            </a:r>
            <a:r>
              <a:rPr lang="en-US" sz="2800" dirty="0"/>
              <a:t>private borrowers find borrowing from banks </a:t>
            </a:r>
            <a:r>
              <a:rPr lang="en-US" sz="2800" dirty="0" smtClean="0"/>
              <a:t>difficult. </a:t>
            </a:r>
          </a:p>
          <a:p>
            <a:r>
              <a:rPr lang="en-US" sz="2800" dirty="0" smtClean="0"/>
              <a:t>Credit </a:t>
            </a:r>
            <a:r>
              <a:rPr lang="en-US" sz="2800" dirty="0"/>
              <a:t>crunches can come about because banks become concerned about the future of the overall economy or because banks are already experiencing a decline in the market value of their assets.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74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5742"/>
          </a:xfrm>
        </p:spPr>
        <p:txBody>
          <a:bodyPr/>
          <a:lstStyle/>
          <a:p>
            <a:r>
              <a:rPr lang="en-US" dirty="0" smtClean="0"/>
              <a:t>7-6D If There is a Lack of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there are no banks, lending </a:t>
            </a:r>
            <a:r>
              <a:rPr lang="en-US" sz="2800" dirty="0"/>
              <a:t>does not take place, the money supply does not increase, and, most important, the level of economic activity does not increase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If there is a lack </a:t>
            </a:r>
            <a:r>
              <a:rPr lang="en-US" sz="2800" dirty="0"/>
              <a:t>of economic activity, </a:t>
            </a:r>
            <a:r>
              <a:rPr lang="en-US" sz="2800" dirty="0" smtClean="0"/>
              <a:t>unemployment </a:t>
            </a:r>
            <a:r>
              <a:rPr lang="en-US" sz="2800" dirty="0"/>
              <a:t>may </a:t>
            </a:r>
            <a:r>
              <a:rPr lang="en-US" sz="2800" dirty="0" smtClean="0"/>
              <a:t>increase and </a:t>
            </a:r>
            <a:r>
              <a:rPr lang="en-US" sz="2800" dirty="0"/>
              <a:t>businesses may </a:t>
            </a:r>
            <a:r>
              <a:rPr lang="en-US" sz="2800" dirty="0" smtClean="0"/>
              <a:t>fail.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short, the entire economic system may stagnate.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0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7-1a Asymmetric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760" y="1547131"/>
            <a:ext cx="9068550" cy="42865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Asymmetric Information in markets can lead to inefficient outcomes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2 types:</a:t>
            </a:r>
          </a:p>
          <a:p>
            <a:pPr lvl="1">
              <a:buClr>
                <a:srgbClr val="90C226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Adverse </a:t>
            </a:r>
            <a:r>
              <a:rPr 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Selection – before the transaction</a:t>
            </a:r>
            <a:endParaRPr lang="en-US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Moral hazard – after the transaction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The scarce resources of society can be wasted or misallocated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Economists ask, how can it be corrected?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7-6e Problems with the Simple Deposit Multiplier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simple deposit multiplier makes some simplifying assumptions that make it easier to use and understand, but these assumptions come at the cost of making the simple deposit multiplier </a:t>
            </a:r>
            <a:r>
              <a:rPr lang="en-US" sz="2000" dirty="0" smtClean="0"/>
              <a:t>unrealistic.</a:t>
            </a:r>
          </a:p>
          <a:p>
            <a:r>
              <a:rPr lang="en-US" sz="2000" dirty="0" smtClean="0"/>
              <a:t>Zero Excess Reserves</a:t>
            </a:r>
          </a:p>
          <a:p>
            <a:r>
              <a:rPr lang="en-US" sz="2000" dirty="0" smtClean="0"/>
              <a:t>Nonbank Public Holding Cash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problem is that this large increase in cash holdings means that the deposit multiplier is shrinking, and thus the money supply can cease to increase and may even </a:t>
            </a:r>
            <a:r>
              <a:rPr lang="en-US" sz="2000" dirty="0" smtClean="0"/>
              <a:t>decrease.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922" y="3186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30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Asymmetric info</a:t>
            </a:r>
          </a:p>
          <a:p>
            <a:r>
              <a:rPr lang="en-US" dirty="0" smtClean="0"/>
              <a:t>Adverse selection</a:t>
            </a:r>
          </a:p>
          <a:p>
            <a:r>
              <a:rPr lang="en-US" dirty="0" smtClean="0"/>
              <a:t>Moral hazard</a:t>
            </a:r>
          </a:p>
          <a:p>
            <a:r>
              <a:rPr lang="en-US" dirty="0" smtClean="0"/>
              <a:t>Role of banks in the economy</a:t>
            </a:r>
          </a:p>
          <a:p>
            <a:r>
              <a:rPr lang="en-US" dirty="0" smtClean="0"/>
              <a:t>Liquidity</a:t>
            </a:r>
          </a:p>
          <a:p>
            <a:r>
              <a:rPr lang="en-US" dirty="0" smtClean="0"/>
              <a:t>Bank runs</a:t>
            </a:r>
          </a:p>
          <a:p>
            <a:r>
              <a:rPr lang="en-US" dirty="0" smtClean="0"/>
              <a:t>Diversification</a:t>
            </a:r>
          </a:p>
          <a:p>
            <a:r>
              <a:rPr lang="en-US" dirty="0" smtClean="0"/>
              <a:t>Reserves</a:t>
            </a:r>
          </a:p>
          <a:p>
            <a:r>
              <a:rPr lang="en-US" dirty="0" smtClean="0"/>
              <a:t>Simple deposit multiplier model</a:t>
            </a:r>
          </a:p>
          <a:p>
            <a:r>
              <a:rPr lang="en-US" dirty="0" smtClean="0"/>
              <a:t>Problems with the simple deposit multiplier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1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7-2a Overcoming Adverse Selection in Financial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08" y="2102716"/>
            <a:ext cx="8848631" cy="4089740"/>
          </a:xfrm>
        </p:spPr>
        <p:txBody>
          <a:bodyPr/>
          <a:lstStyle/>
          <a:p>
            <a:r>
              <a:rPr lang="en-US" sz="3200" dirty="0" smtClean="0"/>
              <a:t>Information Collection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smtClean="0"/>
              <a:t>Associated costs then give rise to free-rider Problem</a:t>
            </a:r>
          </a:p>
          <a:p>
            <a:r>
              <a:rPr lang="en-US" sz="3200" dirty="0" smtClean="0"/>
              <a:t>Government-Required Disclosures</a:t>
            </a:r>
          </a:p>
          <a:p>
            <a:pPr lvl="1"/>
            <a:r>
              <a:rPr lang="en-US" sz="3000" dirty="0" smtClean="0"/>
              <a:t>Requires regulation</a:t>
            </a:r>
          </a:p>
          <a:p>
            <a:r>
              <a:rPr lang="en-US" sz="3200" dirty="0" smtClean="0"/>
              <a:t>Screening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4" y="619432"/>
            <a:ext cx="9274188" cy="1320800"/>
          </a:xfrm>
        </p:spPr>
        <p:txBody>
          <a:bodyPr/>
          <a:lstStyle/>
          <a:p>
            <a:r>
              <a:rPr lang="en-US" dirty="0" smtClean="0"/>
              <a:t>7-3a Moral Hazard in Corporate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9639"/>
            <a:ext cx="8596668" cy="426172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Shareholders </a:t>
            </a:r>
            <a:r>
              <a:rPr lang="en-US" sz="2800" dirty="0"/>
              <a:t>and the management team </a:t>
            </a:r>
            <a:r>
              <a:rPr lang="en-US" sz="2800" dirty="0" smtClean="0"/>
              <a:t>change </a:t>
            </a:r>
            <a:r>
              <a:rPr lang="en-US" sz="2800" dirty="0"/>
              <a:t>the management team’s behavior because of the incentives. With the employment contract, now the management team </a:t>
            </a:r>
            <a:r>
              <a:rPr lang="en-US" sz="2800" dirty="0" smtClean="0"/>
              <a:t>has </a:t>
            </a:r>
            <a:r>
              <a:rPr lang="en-US" sz="2800" dirty="0"/>
              <a:t>a lot to lose if things went bad and not much to gain if things went well. </a:t>
            </a:r>
            <a:endParaRPr lang="en-US" sz="2800" dirty="0" smtClean="0"/>
          </a:p>
          <a:p>
            <a:r>
              <a:rPr lang="en-US" sz="2800" dirty="0"/>
              <a:t>Principle–agent problem: The problem of motivating one party (the </a:t>
            </a:r>
            <a:r>
              <a:rPr lang="en-US" sz="2800" dirty="0" smtClean="0"/>
              <a:t>agent – usually the management or workers) </a:t>
            </a:r>
            <a:r>
              <a:rPr lang="en-US" sz="2800" dirty="0"/>
              <a:t>who has been hired by another party (the </a:t>
            </a:r>
            <a:r>
              <a:rPr lang="en-US" sz="2800" dirty="0" smtClean="0"/>
              <a:t>principle – the owners or shareholders) </a:t>
            </a:r>
            <a:r>
              <a:rPr lang="en-US" sz="2800" dirty="0"/>
              <a:t>to act in the best interests of the hiring party.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574"/>
          </a:xfrm>
        </p:spPr>
        <p:txBody>
          <a:bodyPr/>
          <a:lstStyle/>
          <a:p>
            <a:r>
              <a:rPr lang="en-US" dirty="0" smtClean="0"/>
              <a:t>7-3b Moral Hazard in Financial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09" y="1466108"/>
            <a:ext cx="9670433" cy="470319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dirty="0" smtClean="0"/>
              <a:t>Moral Hazard is a </a:t>
            </a:r>
            <a:r>
              <a:rPr lang="en-US" sz="2800" dirty="0"/>
              <a:t>major problem in financial markets. </a:t>
            </a:r>
            <a:endParaRPr lang="en-US" sz="2800" dirty="0" smtClean="0"/>
          </a:p>
          <a:p>
            <a:r>
              <a:rPr lang="en-US" sz="2800" dirty="0" smtClean="0"/>
              <a:t>Consider </a:t>
            </a:r>
            <a:r>
              <a:rPr lang="en-US" sz="2800" dirty="0"/>
              <a:t>the following</a:t>
            </a:r>
            <a:r>
              <a:rPr lang="en-US" sz="2800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Moral Hazard in Insurance: e.g. now I’m insured, I treat risk less seriously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Moral Hazard in Lending: e.g. you lend me money for x, but I might really want to spend it on 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Moral Hazard in Debt &amp; Equity Markets: e.g. companies issue debt or equity saying that want to do x, but not revealing true intent or hiding some info to make offering successful</a:t>
            </a:r>
            <a:endParaRPr lang="en-US" sz="26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7-3c Overcoming the Moral Hazard Problems in Financial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10" y="1698170"/>
            <a:ext cx="8596668" cy="439068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Here </a:t>
            </a:r>
            <a:r>
              <a:rPr lang="en-US" sz="2800" dirty="0"/>
              <a:t>are some of the ways in which financial markets attempt to overcome the moral hazard </a:t>
            </a:r>
            <a:r>
              <a:rPr lang="en-US" sz="2800" dirty="0" smtClean="0"/>
              <a:t>problem:</a:t>
            </a:r>
          </a:p>
          <a:p>
            <a:pPr lvl="1"/>
            <a:r>
              <a:rPr lang="en-US" sz="2800" dirty="0" smtClean="0"/>
              <a:t>Deductible &amp; Adjustable Premiums – only pay to those who have major verifiable losses</a:t>
            </a:r>
          </a:p>
          <a:p>
            <a:pPr lvl="1"/>
            <a:r>
              <a:rPr lang="en-US" sz="2800" dirty="0" smtClean="0"/>
              <a:t>Restrictive Covenants – only cover very narrow events</a:t>
            </a:r>
          </a:p>
          <a:p>
            <a:pPr lvl="1"/>
            <a:r>
              <a:rPr lang="en-US" sz="2800" dirty="0" smtClean="0"/>
              <a:t>Compensating Balances – requiring bad credit to have credit card but with a balance already on it</a:t>
            </a:r>
          </a:p>
          <a:p>
            <a:pPr lvl="1"/>
            <a:r>
              <a:rPr lang="en-US" sz="2800" dirty="0" smtClean="0"/>
              <a:t>Corporate Board of Directors – making sure Board is aligned with objectives of shareholders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7-4a Provide Liquidity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9135"/>
            <a:ext cx="8596668" cy="423222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Liquidity: the </a:t>
            </a:r>
            <a:r>
              <a:rPr lang="en-US" sz="2800" dirty="0"/>
              <a:t>ease and expense at which one asset can be converted into another asset. </a:t>
            </a:r>
            <a:endParaRPr lang="en-US" sz="2800" dirty="0" smtClean="0"/>
          </a:p>
          <a:p>
            <a:r>
              <a:rPr lang="en-US" sz="2800" dirty="0" smtClean="0"/>
              <a:t>Liquidity </a:t>
            </a:r>
            <a:r>
              <a:rPr lang="en-US" sz="2800" dirty="0" smtClean="0"/>
              <a:t>spectrum – from illiquid to liquid</a:t>
            </a:r>
            <a:endParaRPr lang="en-US" sz="2800" dirty="0" smtClean="0"/>
          </a:p>
          <a:p>
            <a:r>
              <a:rPr lang="en-US" sz="2800" dirty="0" smtClean="0"/>
              <a:t>Demand </a:t>
            </a:r>
            <a:r>
              <a:rPr lang="en-US" sz="2800" dirty="0"/>
              <a:t>deposits are very liquid; that is, converting a demand deposit into cash is easy and inexpensive. </a:t>
            </a:r>
            <a:endParaRPr lang="en-US" sz="2800" dirty="0" smtClean="0"/>
          </a:p>
          <a:p>
            <a:r>
              <a:rPr lang="en-US" sz="2800" dirty="0" smtClean="0"/>
              <a:t>On </a:t>
            </a:r>
            <a:r>
              <a:rPr lang="en-US" sz="2800" dirty="0"/>
              <a:t>the other hand, an automobile is </a:t>
            </a:r>
            <a:r>
              <a:rPr lang="en-US" sz="2800" dirty="0" smtClean="0"/>
              <a:t>relatively illiquid</a:t>
            </a:r>
            <a:r>
              <a:rPr lang="en-US" sz="2800" dirty="0"/>
              <a:t>; that is, it takes a </a:t>
            </a:r>
            <a:r>
              <a:rPr lang="en-US" sz="2800" dirty="0" smtClean="0"/>
              <a:t>more </a:t>
            </a:r>
            <a:r>
              <a:rPr lang="en-US" sz="2800" dirty="0"/>
              <a:t>time and </a:t>
            </a:r>
            <a:r>
              <a:rPr lang="en-US" sz="2800" dirty="0" smtClean="0"/>
              <a:t>some </a:t>
            </a:r>
            <a:r>
              <a:rPr lang="en-US" sz="2800" dirty="0"/>
              <a:t>hassle to sell a car or to convert the car into another asset: cash. </a:t>
            </a:r>
            <a:endParaRPr lang="en-US" sz="2800" dirty="0" smtClean="0"/>
          </a:p>
          <a:p>
            <a:r>
              <a:rPr lang="en-US" sz="2800" dirty="0" smtClean="0"/>
              <a:t>Most illiquid asset is probably a piece of art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7-4b Reduce Transaction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62" y="1419809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</a:t>
            </a:r>
            <a:r>
              <a:rPr lang="en-US" sz="2800" dirty="0"/>
              <a:t>of the biggest transaction costs in financial  transactions are search costs.</a:t>
            </a:r>
          </a:p>
          <a:p>
            <a:r>
              <a:rPr lang="en-US" sz="2800" dirty="0" smtClean="0"/>
              <a:t>Search </a:t>
            </a:r>
            <a:r>
              <a:rPr lang="en-US" sz="2800" dirty="0"/>
              <a:t>costs in financial markets are the implicit and explicit costs involved in savers and borrowers looking for each other. </a:t>
            </a:r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understand why search costs are important, think of what a hassle it would be if you were a saver and there were no </a:t>
            </a:r>
            <a:r>
              <a:rPr lang="en-US" sz="2800" dirty="0" smtClean="0"/>
              <a:t>banks.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7-4c Block Lending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Another mismatch between savers and borrowers: the size of the desired transactions</a:t>
            </a:r>
          </a:p>
          <a:p>
            <a:r>
              <a:rPr lang="en-US" sz="2800" dirty="0" smtClean="0"/>
              <a:t>Diversification: reducing risk by holding a variety of assets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Not “putting all your eggs in one basket</a:t>
            </a:r>
            <a:r>
              <a:rPr lang="en-US" sz="2800" dirty="0" smtClean="0"/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Diversification of assets of different types and different issuers e.g. stocks and bonds vs real estate</a:t>
            </a:r>
            <a:endParaRPr lang="en-US" sz="3000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303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</TotalTime>
  <Words>1367</Words>
  <Application>Microsoft Office PowerPoint</Application>
  <PresentationFormat>Widescreen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Times New Roman</vt:lpstr>
      <vt:lpstr>Trebuchet MS</vt:lpstr>
      <vt:lpstr>Wingdings</vt:lpstr>
      <vt:lpstr>Wingdings 3</vt:lpstr>
      <vt:lpstr>ヒラギノ角ゴ Pro W3</vt:lpstr>
      <vt:lpstr>Facet</vt:lpstr>
      <vt:lpstr>Chapter 7 - Banks and Money</vt:lpstr>
      <vt:lpstr>7-1a Asymmetric Information</vt:lpstr>
      <vt:lpstr>7-2a Overcoming Adverse Selection in Financial Markets</vt:lpstr>
      <vt:lpstr>7-3a Moral Hazard in Corporate Governance</vt:lpstr>
      <vt:lpstr>7-3b Moral Hazard in Financial Markets</vt:lpstr>
      <vt:lpstr>7-3c Overcoming the Moral Hazard Problems in Financial Markets</vt:lpstr>
      <vt:lpstr>7-4a Provide Liquidity</vt:lpstr>
      <vt:lpstr>7-4b Reduce Transaction Costs</vt:lpstr>
      <vt:lpstr>7-4c Block Lending</vt:lpstr>
      <vt:lpstr>Banking system</vt:lpstr>
      <vt:lpstr>7-5a Day 1 at Anchor Bank</vt:lpstr>
      <vt:lpstr>7-5b Day 2 at Anchor Bank</vt:lpstr>
      <vt:lpstr>7-6a Banks Create &amp; Destroy Money</vt:lpstr>
      <vt:lpstr>Basic banking</vt:lpstr>
      <vt:lpstr>How banks lend</vt:lpstr>
      <vt:lpstr>Simple deposit multiplier process</vt:lpstr>
      <vt:lpstr>7-6b Banks are Subject to Bank Runs</vt:lpstr>
      <vt:lpstr>7-6c If Banks Don’t Lend</vt:lpstr>
      <vt:lpstr>7-6D If There is a Lack of Banks</vt:lpstr>
      <vt:lpstr>7-6e Problems with the Simple Deposit Multiplier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Banks and Money -7</dc:title>
  <dc:creator>stephen priscella</dc:creator>
  <cp:lastModifiedBy>Crowley, Patrick</cp:lastModifiedBy>
  <cp:revision>27</cp:revision>
  <dcterms:created xsi:type="dcterms:W3CDTF">2016-03-24T21:59:13Z</dcterms:created>
  <dcterms:modified xsi:type="dcterms:W3CDTF">2018-02-14T21:50:34Z</dcterms:modified>
</cp:coreProperties>
</file>