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71" r:id="rId15"/>
    <p:sldId id="268"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175206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2456008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77589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1730484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90493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1913935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315270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2546276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30066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14559E-4E19-4B0B-A4DE-AC1CCA0D66F7}" type="datetimeFigureOut">
              <a:rPr lang="en-US" smtClean="0"/>
              <a:t>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36757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14559E-4E19-4B0B-A4DE-AC1CCA0D66F7}"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451F38-C1CC-4EDD-AECB-22D1396BC6AE}" type="slidenum">
              <a:rPr lang="en-US" smtClean="0"/>
              <a:t>‹#›</a:t>
            </a:fld>
            <a:endParaRPr lang="en-US"/>
          </a:p>
        </p:txBody>
      </p:sp>
      <p:sp>
        <p:nvSpPr>
          <p:cNvPr id="8" name="Footer Placeholder 4"/>
          <p:cNvSpPr txBox="1">
            <a:spLocks/>
          </p:cNvSpPr>
          <p:nvPr userDrawn="1"/>
        </p:nvSpPr>
        <p:spPr>
          <a:xfrm>
            <a:off x="792428" y="6088987"/>
            <a:ext cx="6297612"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Money and Banking – Michael Brandl    ©2017 Cengage Learning</a:t>
            </a:r>
            <a:endParaRPr lang="en-US" dirty="0"/>
          </a:p>
        </p:txBody>
      </p:sp>
    </p:spTree>
    <p:extLst>
      <p:ext uri="{BB962C8B-B14F-4D97-AF65-F5344CB8AC3E}">
        <p14:creationId xmlns:p14="http://schemas.microsoft.com/office/powerpoint/2010/main" val="1902892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14559E-4E19-4B0B-A4DE-AC1CCA0D66F7}" type="datetimeFigureOut">
              <a:rPr lang="en-US" smtClean="0"/>
              <a:t>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79329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14559E-4E19-4B0B-A4DE-AC1CCA0D66F7}" type="datetimeFigureOut">
              <a:rPr lang="en-US" smtClean="0"/>
              <a:t>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275765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4559E-4E19-4B0B-A4DE-AC1CCA0D66F7}" type="datetimeFigureOut">
              <a:rPr lang="en-US" smtClean="0"/>
              <a:t>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2018168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4559E-4E19-4B0B-A4DE-AC1CCA0D66F7}"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3522053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14559E-4E19-4B0B-A4DE-AC1CCA0D66F7}" type="datetimeFigureOut">
              <a:rPr lang="en-US" smtClean="0"/>
              <a:t>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51F38-C1CC-4EDD-AECB-22D1396BC6AE}" type="slidenum">
              <a:rPr lang="en-US" smtClean="0"/>
              <a:t>‹#›</a:t>
            </a:fld>
            <a:endParaRPr lang="en-US"/>
          </a:p>
        </p:txBody>
      </p:sp>
    </p:spTree>
    <p:extLst>
      <p:ext uri="{BB962C8B-B14F-4D97-AF65-F5344CB8AC3E}">
        <p14:creationId xmlns:p14="http://schemas.microsoft.com/office/powerpoint/2010/main" val="657782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14559E-4E19-4B0B-A4DE-AC1CCA0D66F7}" type="datetimeFigureOut">
              <a:rPr lang="en-US" smtClean="0"/>
              <a:t>2/7/2018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E451F38-C1CC-4EDD-AECB-22D1396BC6AE}" type="slidenum">
              <a:rPr lang="en-US" smtClean="0"/>
              <a:t>‹#›</a:t>
            </a:fld>
            <a:endParaRPr lang="en-US"/>
          </a:p>
        </p:txBody>
      </p:sp>
    </p:spTree>
    <p:extLst>
      <p:ext uri="{BB962C8B-B14F-4D97-AF65-F5344CB8AC3E}">
        <p14:creationId xmlns:p14="http://schemas.microsoft.com/office/powerpoint/2010/main" val="3469261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6 - Aggregate Supply and Aggregate Demand</a:t>
            </a:r>
            <a:endParaRPr lang="en-US" dirty="0"/>
          </a:p>
        </p:txBody>
      </p:sp>
    </p:spTree>
    <p:extLst>
      <p:ext uri="{BB962C8B-B14F-4D97-AF65-F5344CB8AC3E}">
        <p14:creationId xmlns:p14="http://schemas.microsoft.com/office/powerpoint/2010/main" val="2784751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6-3a Keynes’ Original Aggregate </a:t>
            </a:r>
            <a:br>
              <a:rPr lang="en-US" dirty="0" smtClean="0"/>
            </a:br>
            <a:r>
              <a:rPr lang="en-US" dirty="0" smtClean="0"/>
              <a:t>Supply Curve</a:t>
            </a:r>
            <a:endParaRPr lang="en-US" dirty="0"/>
          </a:p>
        </p:txBody>
      </p:sp>
      <p:sp>
        <p:nvSpPr>
          <p:cNvPr id="3" name="Content Placeholder 2"/>
          <p:cNvSpPr>
            <a:spLocks noGrp="1"/>
          </p:cNvSpPr>
          <p:nvPr>
            <p:ph idx="1"/>
          </p:nvPr>
        </p:nvSpPr>
        <p:spPr/>
        <p:txBody>
          <a:bodyPr/>
          <a:lstStyle/>
          <a:p>
            <a:endParaRPr lang="en-US" dirty="0" smtClean="0"/>
          </a:p>
          <a:p>
            <a:r>
              <a:rPr lang="en-US" sz="2800" dirty="0" smtClean="0"/>
              <a:t>Full employment level of output</a:t>
            </a:r>
          </a:p>
          <a:p>
            <a:r>
              <a:rPr lang="en-US" sz="2800" dirty="0" smtClean="0"/>
              <a:t>A level of output in the economy where all of the resources would be efficiently used</a:t>
            </a:r>
            <a:endParaRPr lang="en-US" sz="28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386204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6-3b Keynesian Three-part Aggregate Supply</a:t>
            </a:r>
            <a:endParaRPr lang="en-US" dirty="0"/>
          </a:p>
        </p:txBody>
      </p:sp>
      <p:sp>
        <p:nvSpPr>
          <p:cNvPr id="3" name="Content Placeholder 2"/>
          <p:cNvSpPr>
            <a:spLocks noGrp="1"/>
          </p:cNvSpPr>
          <p:nvPr>
            <p:ph idx="1"/>
          </p:nvPr>
        </p:nvSpPr>
        <p:spPr/>
        <p:txBody>
          <a:bodyPr/>
          <a:lstStyle/>
          <a:p>
            <a:endParaRPr lang="en-US" dirty="0" smtClean="0"/>
          </a:p>
          <a:p>
            <a:r>
              <a:rPr lang="en-US" sz="2800" dirty="0"/>
              <a:t>Flat horizontal part: recessions and depressions with stable </a:t>
            </a:r>
            <a:r>
              <a:rPr lang="en-US" sz="2800" dirty="0" smtClean="0"/>
              <a:t>prices</a:t>
            </a:r>
          </a:p>
          <a:p>
            <a:r>
              <a:rPr lang="en-US" sz="2800" dirty="0" smtClean="0"/>
              <a:t>Upward </a:t>
            </a:r>
            <a:r>
              <a:rPr lang="en-US" sz="2800" dirty="0"/>
              <a:t>sloping part: some, but not all, input markets experience shortages </a:t>
            </a:r>
            <a:endParaRPr lang="en-US" sz="2800" dirty="0" smtClean="0"/>
          </a:p>
          <a:p>
            <a:r>
              <a:rPr lang="en-US" sz="2800" dirty="0" smtClean="0"/>
              <a:t>Vertical </a:t>
            </a:r>
            <a:r>
              <a:rPr lang="en-US" sz="2800" dirty="0"/>
              <a:t>part: all input markets “clear”</a:t>
            </a:r>
            <a:endParaRPr lang="en-US" sz="2800" dirty="0" smtClean="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352838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6-4a Changing Assumptions</a:t>
            </a:r>
            <a:endParaRPr lang="en-US" dirty="0"/>
          </a:p>
        </p:txBody>
      </p:sp>
      <p:sp>
        <p:nvSpPr>
          <p:cNvPr id="3" name="Content Placeholder 2"/>
          <p:cNvSpPr>
            <a:spLocks noGrp="1"/>
          </p:cNvSpPr>
          <p:nvPr>
            <p:ph idx="1"/>
          </p:nvPr>
        </p:nvSpPr>
        <p:spPr>
          <a:xfrm>
            <a:off x="677334" y="1698171"/>
            <a:ext cx="8596668" cy="4343192"/>
          </a:xfrm>
        </p:spPr>
        <p:txBody>
          <a:bodyPr/>
          <a:lstStyle/>
          <a:p>
            <a:r>
              <a:rPr lang="en-US" sz="2800" dirty="0" smtClean="0"/>
              <a:t> If, in an attempt to explain how the economy works, you allow people to plan and form expectations about the future, you get very different outcomes than the traditional Keynesian approach.</a:t>
            </a:r>
          </a:p>
          <a:p>
            <a:r>
              <a:rPr lang="en-US" sz="2800" dirty="0" smtClean="0"/>
              <a:t>One of the major things that changes is the AS curve.</a:t>
            </a:r>
            <a:endParaRPr lang="en-US" sz="28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3435495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6-4b A Different Approach to Aggregate Supply</a:t>
            </a:r>
            <a:endParaRPr lang="en-US" dirty="0"/>
          </a:p>
        </p:txBody>
      </p:sp>
      <p:sp>
        <p:nvSpPr>
          <p:cNvPr id="3" name="Content Placeholder 2"/>
          <p:cNvSpPr>
            <a:spLocks noGrp="1"/>
          </p:cNvSpPr>
          <p:nvPr>
            <p:ph idx="1"/>
          </p:nvPr>
        </p:nvSpPr>
        <p:spPr/>
        <p:txBody>
          <a:bodyPr/>
          <a:lstStyle/>
          <a:p>
            <a:endParaRPr lang="en-US" dirty="0" smtClean="0"/>
          </a:p>
          <a:p>
            <a:r>
              <a:rPr lang="en-US" sz="3200" dirty="0" smtClean="0"/>
              <a:t>Cost of inputs changes</a:t>
            </a:r>
          </a:p>
          <a:p>
            <a:r>
              <a:rPr lang="en-US" sz="3200" dirty="0" smtClean="0"/>
              <a:t>Cost of doing business changes</a:t>
            </a:r>
          </a:p>
          <a:p>
            <a:r>
              <a:rPr lang="en-US" sz="3200" dirty="0" smtClean="0"/>
              <a:t>Seller expectations changes</a:t>
            </a:r>
          </a:p>
          <a:p>
            <a:r>
              <a:rPr lang="en-US" sz="3200" dirty="0" smtClean="0"/>
              <a:t># of sellers changes</a:t>
            </a:r>
          </a:p>
          <a:p>
            <a:r>
              <a:rPr lang="en-US" sz="3200" dirty="0" smtClean="0"/>
              <a:t>Taxes changes</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043257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6077"/>
          </a:xfrm>
        </p:spPr>
        <p:txBody>
          <a:bodyPr/>
          <a:lstStyle/>
          <a:p>
            <a:r>
              <a:rPr lang="en-US" dirty="0" smtClean="0"/>
              <a:t>6-5a Business Cycles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2800" dirty="0" smtClean="0"/>
              <a:t>The </a:t>
            </a:r>
            <a:r>
              <a:rPr lang="en-US" sz="2800" dirty="0"/>
              <a:t>actual level of output, or actual GDP, is determined by the intersection of the SRAS (output) and AD (spending). </a:t>
            </a:r>
            <a:endParaRPr lang="en-US" sz="2800" dirty="0" smtClean="0"/>
          </a:p>
          <a:p>
            <a:pPr>
              <a:buFont typeface="Wingdings" panose="05000000000000000000" pitchFamily="2" charset="2"/>
              <a:buChar char="§"/>
            </a:pPr>
            <a:endParaRPr lang="en-US" sz="2800" dirty="0" smtClean="0"/>
          </a:p>
          <a:p>
            <a:pPr>
              <a:buFont typeface="Wingdings" panose="05000000000000000000" pitchFamily="2" charset="2"/>
              <a:buChar char="§"/>
            </a:pPr>
            <a:r>
              <a:rPr lang="en-US" sz="2800" dirty="0" smtClean="0"/>
              <a:t>This </a:t>
            </a:r>
            <a:r>
              <a:rPr lang="en-US" sz="2800" dirty="0"/>
              <a:t>actual level of output can and does change as the SRAS and/or AD changes. </a:t>
            </a:r>
            <a:endParaRPr lang="en-US" sz="2800" dirty="0" smtClean="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1594367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6-5b Business Cycles:  How fast do gaps close?</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An </a:t>
            </a:r>
            <a:r>
              <a:rPr lang="en-US" sz="2800" dirty="0"/>
              <a:t>output or recessionary gap occurs when the actual level of GDP is less than the potential level of GDP. </a:t>
            </a:r>
            <a:endParaRPr lang="en-US" sz="2800" dirty="0" smtClean="0"/>
          </a:p>
          <a:p>
            <a:r>
              <a:rPr lang="en-US" sz="2800" dirty="0" smtClean="0"/>
              <a:t>Think </a:t>
            </a:r>
            <a:r>
              <a:rPr lang="en-US" sz="2800" dirty="0"/>
              <a:t>about what an output gap means in terms of inputs: There is an underutilization of resources, or some inputs are going unused. If markets work correctly, the market price of these unused resources should decrease as these markets move to equilibrium. </a:t>
            </a:r>
            <a:endParaRPr lang="en-US" sz="2800" dirty="0" smtClean="0"/>
          </a:p>
          <a:p>
            <a:r>
              <a:rPr lang="en-US" sz="2800" dirty="0" smtClean="0"/>
              <a:t>Therefore economy moves back into equilibrium</a:t>
            </a:r>
            <a:endParaRPr lang="en-US" sz="2800" dirty="0" smtClean="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0103922" y="318653"/>
            <a:ext cx="2240478" cy="1531917"/>
          </a:xfrm>
          <a:prstGeom prst="ellipse">
            <a:avLst/>
          </a:prstGeom>
          <a:ln>
            <a:noFill/>
          </a:ln>
          <a:effectLst>
            <a:softEdge rad="112500"/>
          </a:effectLst>
        </p:spPr>
      </p:pic>
      <p:sp>
        <p:nvSpPr>
          <p:cNvPr id="6"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3095454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AD</a:t>
            </a:r>
          </a:p>
          <a:p>
            <a:r>
              <a:rPr lang="en-US" dirty="0" smtClean="0"/>
              <a:t>Government multiplier</a:t>
            </a:r>
          </a:p>
          <a:p>
            <a:r>
              <a:rPr lang="en-US" dirty="0" smtClean="0"/>
              <a:t>AS</a:t>
            </a:r>
          </a:p>
          <a:p>
            <a:r>
              <a:rPr lang="en-US" dirty="0" smtClean="0"/>
              <a:t>SRAS</a:t>
            </a:r>
          </a:p>
          <a:p>
            <a:r>
              <a:rPr lang="en-US" dirty="0" smtClean="0"/>
              <a:t>Business cycles</a:t>
            </a:r>
            <a:endParaRPr lang="en-US" dirty="0"/>
          </a:p>
        </p:txBody>
      </p:sp>
    </p:spTree>
    <p:extLst>
      <p:ext uri="{BB962C8B-B14F-4D97-AF65-F5344CB8AC3E}">
        <p14:creationId xmlns:p14="http://schemas.microsoft.com/office/powerpoint/2010/main" val="1269729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6-1a Keynes’ Challenge</a:t>
            </a:r>
            <a:endParaRPr lang="en-US" dirty="0"/>
          </a:p>
        </p:txBody>
      </p:sp>
      <p:sp>
        <p:nvSpPr>
          <p:cNvPr id="3" name="Content Placeholder 2"/>
          <p:cNvSpPr>
            <a:spLocks noGrp="1"/>
          </p:cNvSpPr>
          <p:nvPr>
            <p:ph idx="1"/>
          </p:nvPr>
        </p:nvSpPr>
        <p:spPr>
          <a:xfrm>
            <a:off x="677334" y="1573161"/>
            <a:ext cx="8596668" cy="4395020"/>
          </a:xfrm>
        </p:spPr>
        <p:txBody>
          <a:bodyPr>
            <a:noAutofit/>
          </a:bodyPr>
          <a:lstStyle/>
          <a:p>
            <a:pPr>
              <a:buFont typeface="Wingdings" panose="05000000000000000000" pitchFamily="2" charset="2"/>
              <a:buChar char="§"/>
            </a:pPr>
            <a:r>
              <a:rPr lang="en-US" sz="2800" dirty="0" smtClean="0"/>
              <a:t>1936 – AS/AD framework begins in a book titled, “The General Theory of Employment, Interest and Money”</a:t>
            </a:r>
          </a:p>
          <a:p>
            <a:pPr>
              <a:buFont typeface="Wingdings" panose="05000000000000000000" pitchFamily="2" charset="2"/>
              <a:buChar char="§"/>
            </a:pPr>
            <a:r>
              <a:rPr lang="en-US" sz="2800" dirty="0" smtClean="0"/>
              <a:t>Markets effortlessly achieve equilibrium </a:t>
            </a:r>
          </a:p>
          <a:p>
            <a:pPr>
              <a:buFont typeface="Wingdings" panose="05000000000000000000" pitchFamily="2" charset="2"/>
              <a:buChar char="§"/>
            </a:pPr>
            <a:r>
              <a:rPr lang="en-US" sz="2800" dirty="0" smtClean="0"/>
              <a:t>(Quantity supplied = Quantity demanded)</a:t>
            </a:r>
          </a:p>
          <a:p>
            <a:pPr>
              <a:buFont typeface="Wingdings" panose="05000000000000000000" pitchFamily="2" charset="2"/>
              <a:buChar char="§"/>
            </a:pPr>
            <a:r>
              <a:rPr lang="en-US" sz="2800" dirty="0" smtClean="0"/>
              <a:t>No surpluses / No shortages</a:t>
            </a:r>
          </a:p>
          <a:p>
            <a:pPr>
              <a:buFont typeface="Wingdings" panose="05000000000000000000" pitchFamily="2" charset="2"/>
              <a:buChar char="§"/>
            </a:pPr>
            <a:r>
              <a:rPr lang="en-US" sz="2800" dirty="0" smtClean="0"/>
              <a:t>Say’s law:  everything that is produced will be  bought up as market moves towards equilibrium</a:t>
            </a:r>
            <a:endParaRPr lang="en-US" sz="28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251781"/>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3220622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6-1a Keynes’ Challenge (continued)</a:t>
            </a:r>
            <a:endParaRPr lang="en-US" dirty="0"/>
          </a:p>
        </p:txBody>
      </p:sp>
      <p:sp>
        <p:nvSpPr>
          <p:cNvPr id="3" name="Content Placeholder 2"/>
          <p:cNvSpPr>
            <a:spLocks noGrp="1"/>
          </p:cNvSpPr>
          <p:nvPr>
            <p:ph idx="1"/>
          </p:nvPr>
        </p:nvSpPr>
        <p:spPr>
          <a:xfrm>
            <a:off x="677334" y="1769807"/>
            <a:ext cx="8596668" cy="4271556"/>
          </a:xfrm>
        </p:spPr>
        <p:txBody>
          <a:bodyPr>
            <a:normAutofit fontScale="92500" lnSpcReduction="10000"/>
          </a:bodyPr>
          <a:lstStyle/>
          <a:p>
            <a:endParaRPr lang="en-US" dirty="0" smtClean="0"/>
          </a:p>
          <a:p>
            <a:r>
              <a:rPr lang="en-US" sz="2800" dirty="0" smtClean="0"/>
              <a:t>1930s </a:t>
            </a:r>
            <a:r>
              <a:rPr lang="en-US" sz="2800" dirty="0" smtClean="0"/>
              <a:t>– Market economies of U.S. &amp; Europe experiencing</a:t>
            </a:r>
            <a:r>
              <a:rPr lang="en-US" sz="2800" dirty="0"/>
              <a:t> </a:t>
            </a:r>
            <a:r>
              <a:rPr lang="en-US" sz="2800" dirty="0" smtClean="0"/>
              <a:t>massive surpluses and massive shortages</a:t>
            </a:r>
          </a:p>
          <a:p>
            <a:r>
              <a:rPr lang="en-US" sz="2800" dirty="0" smtClean="0"/>
              <a:t>Unemployment rate approaches 25% - massive surplus in the labor market</a:t>
            </a:r>
          </a:p>
          <a:p>
            <a:r>
              <a:rPr lang="en-US" sz="2800" dirty="0" smtClean="0"/>
              <a:t>Soviet Style Central Planning becomes popular in Europe and U.S.</a:t>
            </a:r>
          </a:p>
          <a:p>
            <a:r>
              <a:rPr lang="en-US" sz="2800" dirty="0" smtClean="0"/>
              <a:t>Keynes view:  traditional classical economy does happen – </a:t>
            </a:r>
            <a:r>
              <a:rPr lang="en-US" sz="2800" dirty="0" smtClean="0"/>
              <a:t>BUT only </a:t>
            </a:r>
            <a:r>
              <a:rPr lang="en-US" sz="2800" dirty="0" smtClean="0"/>
              <a:t>in the Long Run</a:t>
            </a:r>
            <a:r>
              <a:rPr lang="en-US" sz="2800" dirty="0" smtClean="0"/>
              <a:t>.</a:t>
            </a:r>
          </a:p>
          <a:p>
            <a:r>
              <a:rPr lang="en-US" sz="2800" dirty="0" smtClean="0"/>
              <a:t>This is seen as radical thinking</a:t>
            </a:r>
            <a:endParaRPr lang="en-US" sz="2800" dirty="0" smtClean="0"/>
          </a:p>
          <a:p>
            <a:endParaRPr lang="en-US" dirty="0" smtClean="0"/>
          </a:p>
          <a:p>
            <a:endParaRPr lang="en-US" dirty="0" smtClean="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162632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6-1b Keynes’ Aggregate Demand</a:t>
            </a:r>
            <a:endParaRPr lang="en-US" dirty="0"/>
          </a:p>
        </p:txBody>
      </p:sp>
      <p:sp>
        <p:nvSpPr>
          <p:cNvPr id="3" name="Content Placeholder 2"/>
          <p:cNvSpPr>
            <a:spLocks noGrp="1"/>
          </p:cNvSpPr>
          <p:nvPr>
            <p:ph idx="1"/>
          </p:nvPr>
        </p:nvSpPr>
        <p:spPr/>
        <p:txBody>
          <a:bodyPr>
            <a:normAutofit/>
          </a:bodyPr>
          <a:lstStyle/>
          <a:p>
            <a:r>
              <a:rPr lang="en-US" sz="2800" dirty="0" smtClean="0"/>
              <a:t>Aggregate Demand = Total Demand</a:t>
            </a:r>
          </a:p>
          <a:p>
            <a:r>
              <a:rPr lang="en-US" sz="2800" dirty="0" smtClean="0"/>
              <a:t>Pigou wealth effect</a:t>
            </a:r>
            <a:r>
              <a:rPr lang="en-US" sz="2800" dirty="0" smtClean="0"/>
              <a:t>:  lower prices increase the purchasing power of public’s savings, resulting in a higher level of spending</a:t>
            </a:r>
          </a:p>
          <a:p>
            <a:r>
              <a:rPr lang="en-US" sz="2800" dirty="0" smtClean="0"/>
              <a:t>AD = C+I+G+ (X-M)</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71878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6-2a Changes in Consumption</a:t>
            </a:r>
            <a:endParaRPr lang="en-US" dirty="0"/>
          </a:p>
        </p:txBody>
      </p:sp>
      <p:sp>
        <p:nvSpPr>
          <p:cNvPr id="3" name="Content Placeholder 2"/>
          <p:cNvSpPr>
            <a:spLocks noGrp="1"/>
          </p:cNvSpPr>
          <p:nvPr>
            <p:ph idx="1"/>
          </p:nvPr>
        </p:nvSpPr>
        <p:spPr/>
        <p:txBody>
          <a:bodyPr/>
          <a:lstStyle/>
          <a:p>
            <a:endParaRPr lang="en-US" dirty="0"/>
          </a:p>
          <a:p>
            <a:r>
              <a:rPr lang="en-US" sz="2800" dirty="0" smtClean="0"/>
              <a:t>Factors that can cause the AD curve to shift are</a:t>
            </a:r>
          </a:p>
          <a:p>
            <a:pPr lvl="1"/>
            <a:r>
              <a:rPr lang="en-US" sz="2600" dirty="0" smtClean="0"/>
              <a:t>Taxes</a:t>
            </a:r>
          </a:p>
          <a:p>
            <a:pPr lvl="1"/>
            <a:r>
              <a:rPr lang="en-US" sz="2600" dirty="0" smtClean="0"/>
              <a:t>Savings</a:t>
            </a:r>
          </a:p>
          <a:p>
            <a:pPr lvl="1"/>
            <a:r>
              <a:rPr lang="en-US" sz="2600" dirty="0"/>
              <a:t>C</a:t>
            </a:r>
            <a:r>
              <a:rPr lang="en-US" sz="2600" dirty="0" smtClean="0"/>
              <a:t>onsumer optimism</a:t>
            </a:r>
            <a:endParaRPr lang="en-US" sz="26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70383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6-2b Changes in Investment</a:t>
            </a:r>
            <a:endParaRPr lang="en-US" dirty="0"/>
          </a:p>
        </p:txBody>
      </p:sp>
      <p:sp>
        <p:nvSpPr>
          <p:cNvPr id="3" name="Content Placeholder 2"/>
          <p:cNvSpPr>
            <a:spLocks noGrp="1"/>
          </p:cNvSpPr>
          <p:nvPr>
            <p:ph idx="1"/>
          </p:nvPr>
        </p:nvSpPr>
        <p:spPr>
          <a:xfrm>
            <a:off x="677334" y="1698171"/>
            <a:ext cx="8596668" cy="4343192"/>
          </a:xfrm>
        </p:spPr>
        <p:txBody>
          <a:bodyPr>
            <a:noAutofit/>
          </a:bodyPr>
          <a:lstStyle/>
          <a:p>
            <a:r>
              <a:rPr lang="en-US" sz="2800" dirty="0" smtClean="0"/>
              <a:t>Investment spending includes Business Capital Spending as well as New Home Construction</a:t>
            </a:r>
            <a:r>
              <a:rPr lang="en-US" sz="2800" dirty="0"/>
              <a:t> </a:t>
            </a:r>
            <a:endParaRPr lang="en-US" sz="2800" dirty="0" smtClean="0"/>
          </a:p>
          <a:p>
            <a:r>
              <a:rPr lang="en-US" sz="2800" dirty="0" smtClean="0"/>
              <a:t>Causes shifting of the AD curve.</a:t>
            </a:r>
          </a:p>
          <a:p>
            <a:r>
              <a:rPr lang="en-US" sz="2800" dirty="0" smtClean="0"/>
              <a:t>Business spending will occur and influence changes in interest rates and/or changes in business expectations about the future.</a:t>
            </a:r>
          </a:p>
          <a:p>
            <a:r>
              <a:rPr lang="en-US" sz="2800" dirty="0" smtClean="0"/>
              <a:t>Interest Rates:  the main factor of change in investment spending and thus the AD</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969574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6-2c Changes in Government Spending</a:t>
            </a:r>
            <a:endParaRPr lang="en-US" dirty="0"/>
          </a:p>
        </p:txBody>
      </p:sp>
      <p:sp>
        <p:nvSpPr>
          <p:cNvPr id="3" name="Content Placeholder 2"/>
          <p:cNvSpPr>
            <a:spLocks noGrp="1"/>
          </p:cNvSpPr>
          <p:nvPr>
            <p:ph idx="1"/>
          </p:nvPr>
        </p:nvSpPr>
        <p:spPr>
          <a:xfrm>
            <a:off x="677334" y="1533833"/>
            <a:ext cx="8596668" cy="4507530"/>
          </a:xfrm>
        </p:spPr>
        <p:txBody>
          <a:bodyPr/>
          <a:lstStyle/>
          <a:p>
            <a:endParaRPr lang="en-US" dirty="0" smtClean="0"/>
          </a:p>
          <a:p>
            <a:r>
              <a:rPr lang="en-US" sz="2800" dirty="0" smtClean="0"/>
              <a:t>3</a:t>
            </a:r>
            <a:r>
              <a:rPr lang="en-US" sz="2800" baseline="30000" dirty="0" smtClean="0"/>
              <a:t>rd</a:t>
            </a:r>
            <a:r>
              <a:rPr lang="en-US" sz="2800" dirty="0" smtClean="0"/>
              <a:t> factor influencing a change in AD: </a:t>
            </a:r>
          </a:p>
          <a:p>
            <a:pPr lvl="1"/>
            <a:r>
              <a:rPr lang="en-US" sz="2600" dirty="0" smtClean="0"/>
              <a:t>Government spending on </a:t>
            </a:r>
            <a:r>
              <a:rPr lang="en-US" sz="2600" b="1" i="1" dirty="0" smtClean="0"/>
              <a:t>final </a:t>
            </a:r>
            <a:r>
              <a:rPr lang="en-US" sz="2600" dirty="0" smtClean="0"/>
              <a:t>goods and services</a:t>
            </a:r>
          </a:p>
          <a:p>
            <a:pPr lvl="1"/>
            <a:r>
              <a:rPr lang="en-US" sz="2600" dirty="0" smtClean="0"/>
              <a:t>Occur at the Federal, State and local governments</a:t>
            </a:r>
            <a:endParaRPr lang="en-US" sz="26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459337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6-2d Changes in Net Exports</a:t>
            </a:r>
            <a:endParaRPr lang="en-US" dirty="0"/>
          </a:p>
        </p:txBody>
      </p:sp>
      <p:sp>
        <p:nvSpPr>
          <p:cNvPr id="3" name="Content Placeholder 2"/>
          <p:cNvSpPr>
            <a:spLocks noGrp="1"/>
          </p:cNvSpPr>
          <p:nvPr>
            <p:ph idx="1"/>
          </p:nvPr>
        </p:nvSpPr>
        <p:spPr>
          <a:xfrm>
            <a:off x="677334" y="1698171"/>
            <a:ext cx="8596668" cy="4343192"/>
          </a:xfrm>
        </p:spPr>
        <p:txBody>
          <a:bodyPr/>
          <a:lstStyle/>
          <a:p>
            <a:pPr>
              <a:buFont typeface="Wingdings" panose="05000000000000000000" pitchFamily="2" charset="2"/>
              <a:buChar char="§"/>
            </a:pPr>
            <a:r>
              <a:rPr lang="en-US" sz="2400" dirty="0" smtClean="0"/>
              <a:t>4</a:t>
            </a:r>
            <a:r>
              <a:rPr lang="en-US" sz="2400" baseline="30000" dirty="0" smtClean="0"/>
              <a:t>th</a:t>
            </a:r>
            <a:r>
              <a:rPr lang="en-US" sz="2400" dirty="0" smtClean="0"/>
              <a:t> factor that can shift the AD curve: </a:t>
            </a:r>
          </a:p>
          <a:p>
            <a:pPr>
              <a:buFont typeface="Wingdings" panose="05000000000000000000" pitchFamily="2" charset="2"/>
              <a:buChar char="§"/>
            </a:pPr>
            <a:r>
              <a:rPr lang="en-US" sz="2400" dirty="0"/>
              <a:t>	</a:t>
            </a:r>
            <a:r>
              <a:rPr lang="en-US" sz="2400" dirty="0" smtClean="0"/>
              <a:t>Net exports = Exports – Imports</a:t>
            </a:r>
          </a:p>
          <a:p>
            <a:pPr>
              <a:buFont typeface="Wingdings" panose="05000000000000000000" pitchFamily="2" charset="2"/>
              <a:buChar char="§"/>
            </a:pPr>
            <a:r>
              <a:rPr lang="en-US" sz="2400" dirty="0"/>
              <a:t>However, some of the spending that goes on in the economy involves buying things that are not produced within the economy. </a:t>
            </a:r>
            <a:endParaRPr lang="en-US" sz="2400" dirty="0" smtClean="0"/>
          </a:p>
          <a:p>
            <a:pPr>
              <a:buFont typeface="Wingdings" panose="05000000000000000000" pitchFamily="2" charset="2"/>
              <a:buChar char="§"/>
            </a:pPr>
            <a:r>
              <a:rPr lang="en-US" sz="2400" dirty="0" smtClean="0"/>
              <a:t>Thus </a:t>
            </a:r>
            <a:r>
              <a:rPr lang="en-US" sz="2400" dirty="0"/>
              <a:t>for GDP to measure correctly how much the economy is actually producing, this amount of spending needs to be removed, which is why spending on imports is subtracted in the calculation of GDP. </a:t>
            </a:r>
            <a:endParaRPr lang="en-US" sz="2400" dirty="0" smtClean="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spTree>
    <p:extLst>
      <p:ext uri="{BB962C8B-B14F-4D97-AF65-F5344CB8AC3E}">
        <p14:creationId xmlns:p14="http://schemas.microsoft.com/office/powerpoint/2010/main" val="217028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7419"/>
          </a:xfrm>
        </p:spPr>
        <p:txBody>
          <a:bodyPr/>
          <a:lstStyle/>
          <a:p>
            <a:r>
              <a:rPr lang="en-US" dirty="0" smtClean="0"/>
              <a:t>6-2f Keynes Spending Multiplier</a:t>
            </a:r>
            <a:endParaRPr lang="en-US" dirty="0"/>
          </a:p>
        </p:txBody>
      </p:sp>
      <p:sp>
        <p:nvSpPr>
          <p:cNvPr id="3" name="Content Placeholder 2"/>
          <p:cNvSpPr>
            <a:spLocks noGrp="1"/>
          </p:cNvSpPr>
          <p:nvPr>
            <p:ph idx="1"/>
          </p:nvPr>
        </p:nvSpPr>
        <p:spPr>
          <a:xfrm>
            <a:off x="677334" y="1494503"/>
            <a:ext cx="8596668" cy="4546859"/>
          </a:xfrm>
        </p:spPr>
        <p:txBody>
          <a:bodyPr/>
          <a:lstStyle/>
          <a:p>
            <a:r>
              <a:rPr lang="en-US" sz="2800" dirty="0" smtClean="0"/>
              <a:t>One person’s spending is someone else’s income</a:t>
            </a:r>
          </a:p>
          <a:p>
            <a:r>
              <a:rPr lang="en-US" sz="2800" dirty="0" smtClean="0"/>
              <a:t>How </a:t>
            </a:r>
            <a:r>
              <a:rPr lang="en-US" sz="2800" dirty="0"/>
              <a:t>much of this additional income will actually be spent? </a:t>
            </a:r>
            <a:endParaRPr lang="en-US" sz="2800" dirty="0" smtClean="0"/>
          </a:p>
          <a:p>
            <a:r>
              <a:rPr lang="en-US" sz="2800" dirty="0" smtClean="0"/>
              <a:t>To </a:t>
            </a:r>
            <a:r>
              <a:rPr lang="en-US" sz="2800" dirty="0"/>
              <a:t>answer this question, Keynes came up with the marginal propensity to consume (MPC). The MPC is the change in consumption brought about by a change in disposable income:</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951522" y="166253"/>
            <a:ext cx="2240478" cy="1531917"/>
          </a:xfrm>
          <a:prstGeom prst="ellipse">
            <a:avLst/>
          </a:prstGeom>
          <a:ln>
            <a:noFill/>
          </a:ln>
          <a:effectLst>
            <a:softEdge rad="112500"/>
          </a:effectLst>
        </p:spPr>
      </p:pic>
      <p:sp>
        <p:nvSpPr>
          <p:cNvPr id="5" name="Footer Placeholder 4"/>
          <p:cNvSpPr>
            <a:spLocks noGrp="1"/>
          </p:cNvSpPr>
          <p:nvPr>
            <p:ph type="ftr" sz="quarter" idx="11"/>
          </p:nvPr>
        </p:nvSpPr>
        <p:spPr>
          <a:xfrm>
            <a:off x="677334" y="6041362"/>
            <a:ext cx="6297612" cy="365125"/>
          </a:xfrm>
        </p:spPr>
        <p:txBody>
          <a:bodyPr/>
          <a:lstStyle/>
          <a:p>
            <a:r>
              <a:rPr lang="en-US" dirty="0" smtClean="0"/>
              <a:t>Money and Banking – Michael Brandl    ©2017 Cengage Learning</a:t>
            </a:r>
            <a:endParaRPr lang="en-US" dirty="0"/>
          </a:p>
        </p:txBody>
      </p:sp>
      <p:pic>
        <p:nvPicPr>
          <p:cNvPr id="6" name="Picture 5"/>
          <p:cNvPicPr>
            <a:picLocks noChangeAspect="1"/>
          </p:cNvPicPr>
          <p:nvPr/>
        </p:nvPicPr>
        <p:blipFill>
          <a:blip r:embed="rId3"/>
          <a:stretch>
            <a:fillRect/>
          </a:stretch>
        </p:blipFill>
        <p:spPr>
          <a:xfrm>
            <a:off x="2071231" y="4896956"/>
            <a:ext cx="5180087" cy="996922"/>
          </a:xfrm>
          <a:prstGeom prst="rect">
            <a:avLst/>
          </a:prstGeom>
        </p:spPr>
      </p:pic>
    </p:spTree>
    <p:extLst>
      <p:ext uri="{BB962C8B-B14F-4D97-AF65-F5344CB8AC3E}">
        <p14:creationId xmlns:p14="http://schemas.microsoft.com/office/powerpoint/2010/main" val="6314327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280</TotalTime>
  <Words>760</Words>
  <Application>Microsoft Office PowerPoint</Application>
  <PresentationFormat>Widescreen</PresentationFormat>
  <Paragraphs>90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Trebuchet MS</vt:lpstr>
      <vt:lpstr>Wingdings</vt:lpstr>
      <vt:lpstr>Wingdings 3</vt:lpstr>
      <vt:lpstr>Facet</vt:lpstr>
      <vt:lpstr>Chapter 6 - Aggregate Supply and Aggregate Demand</vt:lpstr>
      <vt:lpstr>6-1a Keynes’ Challenge</vt:lpstr>
      <vt:lpstr>6-1a Keynes’ Challenge (continued)</vt:lpstr>
      <vt:lpstr>6-1b Keynes’ Aggregate Demand</vt:lpstr>
      <vt:lpstr>6-2a Changes in Consumption</vt:lpstr>
      <vt:lpstr>6-2b Changes in Investment</vt:lpstr>
      <vt:lpstr>6-2c Changes in Government Spending</vt:lpstr>
      <vt:lpstr>6-2d Changes in Net Exports</vt:lpstr>
      <vt:lpstr>6-2f Keynes Spending Multiplier</vt:lpstr>
      <vt:lpstr>6-3a Keynes’ Original Aggregate  Supply Curve</vt:lpstr>
      <vt:lpstr>6-3b Keynesian Three-part Aggregate Supply</vt:lpstr>
      <vt:lpstr>6-4a Changing Assumptions</vt:lpstr>
      <vt:lpstr>6-4b A Different Approach to Aggregate Supply</vt:lpstr>
      <vt:lpstr>6-5a Business Cycles</vt:lpstr>
      <vt:lpstr>6-5b Business Cycles:  How fast do gaps close?</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Money Supply Process - 10</dc:title>
  <dc:creator>stephen priscella</dc:creator>
  <cp:lastModifiedBy>Crowley, Patrick</cp:lastModifiedBy>
  <cp:revision>35</cp:revision>
  <dcterms:created xsi:type="dcterms:W3CDTF">2016-03-24T19:25:26Z</dcterms:created>
  <dcterms:modified xsi:type="dcterms:W3CDTF">2018-02-07T21:50:42Z</dcterms:modified>
</cp:coreProperties>
</file>