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5" r:id="rId5"/>
    <p:sldId id="266" r:id="rId6"/>
    <p:sldId id="267" r:id="rId7"/>
    <p:sldId id="279" r:id="rId8"/>
    <p:sldId id="269" r:id="rId9"/>
    <p:sldId id="270" r:id="rId10"/>
    <p:sldId id="271" r:id="rId11"/>
    <p:sldId id="280" r:id="rId12"/>
    <p:sldId id="273" r:id="rId13"/>
    <p:sldId id="277" r:id="rId14"/>
    <p:sldId id="278" r:id="rId15"/>
    <p:sldId id="274" r:id="rId16"/>
    <p:sldId id="275" r:id="rId17"/>
    <p:sldId id="276"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120" y="70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F6FF71-7F16-4B72-8816-3F8D9004567D}"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19AE2-B25C-41DA-8ED3-361188A58022}" type="slidenum">
              <a:rPr lang="en-US" smtClean="0"/>
              <a:t>‹#›</a:t>
            </a:fld>
            <a:endParaRPr lang="en-US"/>
          </a:p>
        </p:txBody>
      </p:sp>
    </p:spTree>
    <p:extLst>
      <p:ext uri="{BB962C8B-B14F-4D97-AF65-F5344CB8AC3E}">
        <p14:creationId xmlns:p14="http://schemas.microsoft.com/office/powerpoint/2010/main" val="2655937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F6FF71-7F16-4B72-8816-3F8D9004567D}"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19AE2-B25C-41DA-8ED3-361188A58022}" type="slidenum">
              <a:rPr lang="en-US" smtClean="0"/>
              <a:t>‹#›</a:t>
            </a:fld>
            <a:endParaRPr lang="en-US"/>
          </a:p>
        </p:txBody>
      </p:sp>
    </p:spTree>
    <p:extLst>
      <p:ext uri="{BB962C8B-B14F-4D97-AF65-F5344CB8AC3E}">
        <p14:creationId xmlns:p14="http://schemas.microsoft.com/office/powerpoint/2010/main" val="1155879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F6FF71-7F16-4B72-8816-3F8D9004567D}"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19AE2-B25C-41DA-8ED3-361188A5802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9073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F6FF71-7F16-4B72-8816-3F8D9004567D}"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19AE2-B25C-41DA-8ED3-361188A58022}" type="slidenum">
              <a:rPr lang="en-US" smtClean="0"/>
              <a:t>‹#›</a:t>
            </a:fld>
            <a:endParaRPr lang="en-US"/>
          </a:p>
        </p:txBody>
      </p:sp>
    </p:spTree>
    <p:extLst>
      <p:ext uri="{BB962C8B-B14F-4D97-AF65-F5344CB8AC3E}">
        <p14:creationId xmlns:p14="http://schemas.microsoft.com/office/powerpoint/2010/main" val="4256497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F6FF71-7F16-4B72-8816-3F8D9004567D}"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19AE2-B25C-41DA-8ED3-361188A5802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56088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F6FF71-7F16-4B72-8816-3F8D9004567D}"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19AE2-B25C-41DA-8ED3-361188A58022}" type="slidenum">
              <a:rPr lang="en-US" smtClean="0"/>
              <a:t>‹#›</a:t>
            </a:fld>
            <a:endParaRPr lang="en-US"/>
          </a:p>
        </p:txBody>
      </p:sp>
    </p:spTree>
    <p:extLst>
      <p:ext uri="{BB962C8B-B14F-4D97-AF65-F5344CB8AC3E}">
        <p14:creationId xmlns:p14="http://schemas.microsoft.com/office/powerpoint/2010/main" val="1383571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F6FF71-7F16-4B72-8816-3F8D9004567D}"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19AE2-B25C-41DA-8ED3-361188A58022}" type="slidenum">
              <a:rPr lang="en-US" smtClean="0"/>
              <a:t>‹#›</a:t>
            </a:fld>
            <a:endParaRPr lang="en-US"/>
          </a:p>
        </p:txBody>
      </p:sp>
    </p:spTree>
    <p:extLst>
      <p:ext uri="{BB962C8B-B14F-4D97-AF65-F5344CB8AC3E}">
        <p14:creationId xmlns:p14="http://schemas.microsoft.com/office/powerpoint/2010/main" val="2509911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F6FF71-7F16-4B72-8816-3F8D9004567D}"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19AE2-B25C-41DA-8ED3-361188A58022}" type="slidenum">
              <a:rPr lang="en-US" smtClean="0"/>
              <a:t>‹#›</a:t>
            </a:fld>
            <a:endParaRPr lang="en-US"/>
          </a:p>
        </p:txBody>
      </p:sp>
    </p:spTree>
    <p:extLst>
      <p:ext uri="{BB962C8B-B14F-4D97-AF65-F5344CB8AC3E}">
        <p14:creationId xmlns:p14="http://schemas.microsoft.com/office/powerpoint/2010/main" val="3223345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F6FF71-7F16-4B72-8816-3F8D9004567D}"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19AE2-B25C-41DA-8ED3-361188A58022}" type="slidenum">
              <a:rPr lang="en-US" smtClean="0"/>
              <a:t>‹#›</a:t>
            </a:fld>
            <a:endParaRPr lang="en-US"/>
          </a:p>
        </p:txBody>
      </p:sp>
    </p:spTree>
    <p:extLst>
      <p:ext uri="{BB962C8B-B14F-4D97-AF65-F5344CB8AC3E}">
        <p14:creationId xmlns:p14="http://schemas.microsoft.com/office/powerpoint/2010/main" val="3773101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F6FF71-7F16-4B72-8816-3F8D9004567D}"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19AE2-B25C-41DA-8ED3-361188A58022}" type="slidenum">
              <a:rPr lang="en-US" smtClean="0"/>
              <a:t>‹#›</a:t>
            </a:fld>
            <a:endParaRPr lang="en-US"/>
          </a:p>
        </p:txBody>
      </p:sp>
    </p:spTree>
    <p:extLst>
      <p:ext uri="{BB962C8B-B14F-4D97-AF65-F5344CB8AC3E}">
        <p14:creationId xmlns:p14="http://schemas.microsoft.com/office/powerpoint/2010/main" val="928524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F6FF71-7F16-4B72-8816-3F8D9004567D}" type="datetimeFigureOut">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A19AE2-B25C-41DA-8ED3-361188A58022}" type="slidenum">
              <a:rPr lang="en-US" smtClean="0"/>
              <a:t>‹#›</a:t>
            </a:fld>
            <a:endParaRPr lang="en-US"/>
          </a:p>
        </p:txBody>
      </p:sp>
    </p:spTree>
    <p:extLst>
      <p:ext uri="{BB962C8B-B14F-4D97-AF65-F5344CB8AC3E}">
        <p14:creationId xmlns:p14="http://schemas.microsoft.com/office/powerpoint/2010/main" val="2661303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F6FF71-7F16-4B72-8816-3F8D9004567D}" type="datetimeFigureOut">
              <a:rPr lang="en-US" smtClean="0"/>
              <a:t>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A19AE2-B25C-41DA-8ED3-361188A58022}" type="slidenum">
              <a:rPr lang="en-US" smtClean="0"/>
              <a:t>‹#›</a:t>
            </a:fld>
            <a:endParaRPr lang="en-US"/>
          </a:p>
        </p:txBody>
      </p:sp>
    </p:spTree>
    <p:extLst>
      <p:ext uri="{BB962C8B-B14F-4D97-AF65-F5344CB8AC3E}">
        <p14:creationId xmlns:p14="http://schemas.microsoft.com/office/powerpoint/2010/main" val="421529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F6FF71-7F16-4B72-8816-3F8D9004567D}" type="datetimeFigureOut">
              <a:rPr lang="en-US" smtClean="0"/>
              <a:t>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A19AE2-B25C-41DA-8ED3-361188A58022}" type="slidenum">
              <a:rPr lang="en-US" smtClean="0"/>
              <a:t>‹#›</a:t>
            </a:fld>
            <a:endParaRPr lang="en-US"/>
          </a:p>
        </p:txBody>
      </p:sp>
    </p:spTree>
    <p:extLst>
      <p:ext uri="{BB962C8B-B14F-4D97-AF65-F5344CB8AC3E}">
        <p14:creationId xmlns:p14="http://schemas.microsoft.com/office/powerpoint/2010/main" val="718615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F6FF71-7F16-4B72-8816-3F8D9004567D}" type="datetimeFigureOut">
              <a:rPr lang="en-US" smtClean="0"/>
              <a:t>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A19AE2-B25C-41DA-8ED3-361188A58022}" type="slidenum">
              <a:rPr lang="en-US" smtClean="0"/>
              <a:t>‹#›</a:t>
            </a:fld>
            <a:endParaRPr lang="en-US"/>
          </a:p>
        </p:txBody>
      </p:sp>
    </p:spTree>
    <p:extLst>
      <p:ext uri="{BB962C8B-B14F-4D97-AF65-F5344CB8AC3E}">
        <p14:creationId xmlns:p14="http://schemas.microsoft.com/office/powerpoint/2010/main" val="1334484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F6FF71-7F16-4B72-8816-3F8D9004567D}" type="datetimeFigureOut">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A19AE2-B25C-41DA-8ED3-361188A58022}" type="slidenum">
              <a:rPr lang="en-US" smtClean="0"/>
              <a:t>‹#›</a:t>
            </a:fld>
            <a:endParaRPr lang="en-US"/>
          </a:p>
        </p:txBody>
      </p:sp>
    </p:spTree>
    <p:extLst>
      <p:ext uri="{BB962C8B-B14F-4D97-AF65-F5344CB8AC3E}">
        <p14:creationId xmlns:p14="http://schemas.microsoft.com/office/powerpoint/2010/main" val="3725305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F6FF71-7F16-4B72-8816-3F8D9004567D}" type="datetimeFigureOut">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A19AE2-B25C-41DA-8ED3-361188A58022}" type="slidenum">
              <a:rPr lang="en-US" smtClean="0"/>
              <a:t>‹#›</a:t>
            </a:fld>
            <a:endParaRPr lang="en-US"/>
          </a:p>
        </p:txBody>
      </p:sp>
    </p:spTree>
    <p:extLst>
      <p:ext uri="{BB962C8B-B14F-4D97-AF65-F5344CB8AC3E}">
        <p14:creationId xmlns:p14="http://schemas.microsoft.com/office/powerpoint/2010/main" val="413209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CF6FF71-7F16-4B72-8816-3F8D9004567D}" type="datetimeFigureOut">
              <a:rPr lang="en-US" smtClean="0"/>
              <a:t>2/7/2018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DA19AE2-B25C-41DA-8ED3-361188A58022}" type="slidenum">
              <a:rPr lang="en-US" smtClean="0"/>
              <a:t>‹#›</a:t>
            </a:fld>
            <a:endParaRPr lang="en-US"/>
          </a:p>
        </p:txBody>
      </p:sp>
    </p:spTree>
    <p:extLst>
      <p:ext uri="{BB962C8B-B14F-4D97-AF65-F5344CB8AC3E}">
        <p14:creationId xmlns:p14="http://schemas.microsoft.com/office/powerpoint/2010/main" val="4047611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pbs.org/wgbh/americanexperience/features/gilded-age-andrew-carnegie-man-steel/" TargetMode="External"/><Relationship Id="rId2" Type="http://schemas.openxmlformats.org/officeDocument/2006/relationships/hyperlink" Target="http://www.pbs.org/wgbh/americanexperience/features/gilded-age-jp-morgan-financier/"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5 - Financial Markets Through Time</a:t>
            </a:r>
            <a:endParaRPr lang="en-US" dirty="0"/>
          </a:p>
        </p:txBody>
      </p:sp>
      <p:sp>
        <p:nvSpPr>
          <p:cNvPr id="6" name="Subtitle 5"/>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529" y="-297"/>
            <a:ext cx="12193057" cy="6858594"/>
          </a:xfrm>
          <a:prstGeom prst="rect">
            <a:avLst/>
          </a:prstGeom>
        </p:spPr>
      </p:pic>
    </p:spTree>
    <p:extLst>
      <p:ext uri="{BB962C8B-B14F-4D97-AF65-F5344CB8AC3E}">
        <p14:creationId xmlns:p14="http://schemas.microsoft.com/office/powerpoint/2010/main" val="1855202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5-3c Controlling Inflation During the War</a:t>
            </a:r>
            <a:endParaRPr lang="en-US" dirty="0"/>
          </a:p>
        </p:txBody>
      </p:sp>
      <p:sp>
        <p:nvSpPr>
          <p:cNvPr id="3" name="Content Placeholder 2"/>
          <p:cNvSpPr>
            <a:spLocks noGrp="1"/>
          </p:cNvSpPr>
          <p:nvPr>
            <p:ph idx="1"/>
          </p:nvPr>
        </p:nvSpPr>
        <p:spPr>
          <a:xfrm>
            <a:off x="677334" y="1924618"/>
            <a:ext cx="8596668" cy="3880773"/>
          </a:xfrm>
        </p:spPr>
        <p:txBody>
          <a:bodyPr>
            <a:normAutofit/>
          </a:bodyPr>
          <a:lstStyle/>
          <a:p>
            <a:r>
              <a:rPr lang="en-US" sz="2000" dirty="0" smtClean="0"/>
              <a:t>War bonds:  used to fund government’s purchases.  Key in keeping down inflation.  Consumer goods become scarce; diverted for the war effort.  Many fear prices would increase dramatically.</a:t>
            </a:r>
          </a:p>
          <a:p>
            <a:r>
              <a:rPr lang="en-US" sz="2000" dirty="0" smtClean="0"/>
              <a:t>Compounding this fear,  employment increase needed for war.  The US military increases dramatically.</a:t>
            </a:r>
          </a:p>
          <a:p>
            <a:r>
              <a:rPr lang="en-US" sz="2000" dirty="0" smtClean="0"/>
              <a:t>American men and women were needed in factories to produce military equipment.  Cost of living up 62% due to increased earning power.</a:t>
            </a:r>
          </a:p>
          <a:p>
            <a:r>
              <a:rPr lang="en-US" sz="2000" dirty="0" smtClean="0"/>
              <a:t>Government rationing – helps restrict consumption and thus inflation.  Rationing coupon – issued by government, helped retard household spending.</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951522" y="166253"/>
            <a:ext cx="2240478" cy="1531917"/>
          </a:xfrm>
          <a:prstGeom prst="ellipse">
            <a:avLst/>
          </a:prstGeom>
          <a:ln>
            <a:noFill/>
          </a:ln>
          <a:effectLst>
            <a:softEdge rad="112500"/>
          </a:effectLst>
        </p:spPr>
      </p:pic>
      <p:sp>
        <p:nvSpPr>
          <p:cNvPr id="5" name="Footer Placeholder 3"/>
          <p:cNvSpPr>
            <a:spLocks noGrp="1"/>
          </p:cNvSpPr>
          <p:nvPr/>
        </p:nvSpPr>
        <p:spPr>
          <a:xfrm>
            <a:off x="754600" y="6273104"/>
            <a:ext cx="6297612"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Money and Banking – Michael Brandl    ©2017 Cengage Learning</a:t>
            </a:r>
            <a:endParaRPr lang="en-US" dirty="0"/>
          </a:p>
        </p:txBody>
      </p:sp>
      <p:pic>
        <p:nvPicPr>
          <p:cNvPr id="6" name="Picture 5"/>
          <p:cNvPicPr>
            <a:picLocks noChangeAspect="1"/>
          </p:cNvPicPr>
          <p:nvPr/>
        </p:nvPicPr>
        <p:blipFill>
          <a:blip r:embed="rId3"/>
          <a:stretch>
            <a:fillRect/>
          </a:stretch>
        </p:blipFill>
        <p:spPr>
          <a:xfrm>
            <a:off x="9429750" y="0"/>
            <a:ext cx="2762250" cy="3667125"/>
          </a:xfrm>
          <a:prstGeom prst="rect">
            <a:avLst/>
          </a:prstGeom>
        </p:spPr>
      </p:pic>
      <p:pic>
        <p:nvPicPr>
          <p:cNvPr id="7" name="Picture 6"/>
          <p:cNvPicPr>
            <a:picLocks noChangeAspect="1"/>
          </p:cNvPicPr>
          <p:nvPr/>
        </p:nvPicPr>
        <p:blipFill>
          <a:blip r:embed="rId4"/>
          <a:stretch>
            <a:fillRect/>
          </a:stretch>
        </p:blipFill>
        <p:spPr>
          <a:xfrm>
            <a:off x="9448800" y="2619375"/>
            <a:ext cx="2743200" cy="4238625"/>
          </a:xfrm>
          <a:prstGeom prst="rect">
            <a:avLst/>
          </a:prstGeom>
        </p:spPr>
      </p:pic>
    </p:spTree>
    <p:extLst>
      <p:ext uri="{BB962C8B-B14F-4D97-AF65-F5344CB8AC3E}">
        <p14:creationId xmlns:p14="http://schemas.microsoft.com/office/powerpoint/2010/main" val="2584427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5-4a Funding the American </a:t>
            </a:r>
            <a:br>
              <a:rPr lang="en-US" dirty="0" smtClean="0"/>
            </a:br>
            <a:r>
              <a:rPr lang="en-US" dirty="0" smtClean="0"/>
              <a:t>Dream</a:t>
            </a:r>
            <a:endParaRPr lang="en-US" dirty="0"/>
          </a:p>
        </p:txBody>
      </p:sp>
      <p:sp>
        <p:nvSpPr>
          <p:cNvPr id="3" name="Content Placeholder 2"/>
          <p:cNvSpPr>
            <a:spLocks noGrp="1"/>
          </p:cNvSpPr>
          <p:nvPr>
            <p:ph idx="1"/>
          </p:nvPr>
        </p:nvSpPr>
        <p:spPr>
          <a:xfrm>
            <a:off x="677334" y="1924618"/>
            <a:ext cx="6744744" cy="3880773"/>
          </a:xfrm>
        </p:spPr>
        <p:txBody>
          <a:bodyPr>
            <a:normAutofit/>
          </a:bodyPr>
          <a:lstStyle/>
          <a:p>
            <a:r>
              <a:rPr lang="en-US" dirty="0" smtClean="0"/>
              <a:t>Savings and Loans – new type of financial institution established to encourage saving and lending for housing</a:t>
            </a:r>
          </a:p>
          <a:p>
            <a:r>
              <a:rPr lang="en-US" dirty="0" smtClean="0"/>
              <a:t>FHA (Federal Housing Association) formed to insure mortgage lenders against losses from mortgage defaults</a:t>
            </a:r>
          </a:p>
          <a:p>
            <a:r>
              <a:rPr lang="en-US" dirty="0" smtClean="0"/>
              <a:t>Fannie Mae established in 1938 to underwrite mortgages so that lenders will issue 30 year mortgages.  Prior to this, commercial lenders will only do 2 year loans that had to be rolled over.  </a:t>
            </a:r>
          </a:p>
          <a:p>
            <a:pPr marL="0" indent="0">
              <a:buNone/>
            </a:pPr>
            <a:endParaRPr lang="en-US" dirty="0" smtClean="0"/>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951522" y="166253"/>
            <a:ext cx="2240478" cy="1531917"/>
          </a:xfrm>
          <a:prstGeom prst="ellipse">
            <a:avLst/>
          </a:prstGeom>
          <a:ln>
            <a:noFill/>
          </a:ln>
          <a:effectLst>
            <a:softEdge rad="112500"/>
          </a:effectLst>
        </p:spPr>
      </p:pic>
      <p:sp>
        <p:nvSpPr>
          <p:cNvPr id="5" name="Footer Placeholder 3"/>
          <p:cNvSpPr>
            <a:spLocks noGrp="1"/>
          </p:cNvSpPr>
          <p:nvPr/>
        </p:nvSpPr>
        <p:spPr>
          <a:xfrm>
            <a:off x="754600" y="6273104"/>
            <a:ext cx="6297612"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Money and Banking – Michael Brandl    ©2017 Cengage Learning</a:t>
            </a:r>
            <a:endParaRPr lang="en-US" dirty="0"/>
          </a:p>
        </p:txBody>
      </p:sp>
      <p:pic>
        <p:nvPicPr>
          <p:cNvPr id="8" name="Picture 7"/>
          <p:cNvPicPr>
            <a:picLocks noChangeAspect="1"/>
          </p:cNvPicPr>
          <p:nvPr/>
        </p:nvPicPr>
        <p:blipFill>
          <a:blip r:embed="rId3"/>
          <a:stretch>
            <a:fillRect/>
          </a:stretch>
        </p:blipFill>
        <p:spPr>
          <a:xfrm>
            <a:off x="7584420" y="0"/>
            <a:ext cx="4607580" cy="3030806"/>
          </a:xfrm>
          <a:prstGeom prst="rect">
            <a:avLst/>
          </a:prstGeom>
        </p:spPr>
      </p:pic>
    </p:spTree>
    <p:extLst>
      <p:ext uri="{BB962C8B-B14F-4D97-AF65-F5344CB8AC3E}">
        <p14:creationId xmlns:p14="http://schemas.microsoft.com/office/powerpoint/2010/main" val="506885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5-4b Push for European Economic and Financial Integration</a:t>
            </a:r>
            <a:endParaRPr lang="en-US" dirty="0"/>
          </a:p>
        </p:txBody>
      </p:sp>
      <p:sp>
        <p:nvSpPr>
          <p:cNvPr id="3" name="Content Placeholder 2"/>
          <p:cNvSpPr>
            <a:spLocks noGrp="1"/>
          </p:cNvSpPr>
          <p:nvPr>
            <p:ph idx="1"/>
          </p:nvPr>
        </p:nvSpPr>
        <p:spPr/>
        <p:txBody>
          <a:bodyPr>
            <a:normAutofit fontScale="92500" lnSpcReduction="10000"/>
          </a:bodyPr>
          <a:lstStyle/>
          <a:p>
            <a:r>
              <a:rPr lang="en-US" sz="2000" dirty="0"/>
              <a:t>Leaders of western Europe desire to create a “United States of Europe”. United Europe; a good idea.</a:t>
            </a:r>
          </a:p>
          <a:p>
            <a:r>
              <a:rPr lang="en-US" sz="2000" dirty="0"/>
              <a:t>Europe was divided in half; Western Europe – democracies leaning towards market-based economies.  Eastern Europe, Soviet influence focused on a centrally planned economy.</a:t>
            </a:r>
          </a:p>
          <a:p>
            <a:r>
              <a:rPr lang="en-US" sz="2000" dirty="0"/>
              <a:t>The Treaty of </a:t>
            </a:r>
            <a:r>
              <a:rPr lang="en-US" sz="2000" dirty="0" smtClean="0"/>
              <a:t>Versailles </a:t>
            </a:r>
            <a:r>
              <a:rPr lang="en-US" sz="2000" dirty="0"/>
              <a:t>ended WWI. </a:t>
            </a:r>
            <a:r>
              <a:rPr lang="en-US" sz="2000" dirty="0" smtClean="0"/>
              <a:t>Germany </a:t>
            </a:r>
            <a:r>
              <a:rPr lang="en-US" sz="2000" dirty="0"/>
              <a:t>faces very high rates of inflation during the </a:t>
            </a:r>
            <a:r>
              <a:rPr lang="en-US" sz="2000" dirty="0" smtClean="0"/>
              <a:t>1920s</a:t>
            </a:r>
            <a:endParaRPr lang="en-US" sz="2000" dirty="0"/>
          </a:p>
          <a:p>
            <a:r>
              <a:rPr lang="en-US" sz="2000" dirty="0"/>
              <a:t>Western nations realize, rebuild and trade leading the way, Germany and Italy are welcomed into United Europe.  Trade Barriers between member nations are lifted</a:t>
            </a:r>
            <a:r>
              <a:rPr lang="en-US" sz="2000" dirty="0" smtClean="0"/>
              <a:t>.</a:t>
            </a:r>
          </a:p>
          <a:p>
            <a:r>
              <a:rPr lang="en-US" sz="2000" dirty="0" smtClean="0"/>
              <a:t>Treaty of Rome (1957) sees the formation of the EEC (which has now morphed into the EU)</a:t>
            </a:r>
            <a:endParaRPr lang="en-US" sz="2000" dirty="0"/>
          </a:p>
          <a:p>
            <a:endParaRPr lang="en-US" dirty="0"/>
          </a:p>
        </p:txBody>
      </p:sp>
      <p:pic>
        <p:nvPicPr>
          <p:cNvPr id="5" name="Picture 4"/>
          <p:cNvPicPr>
            <a:picLocks noChangeAspect="1"/>
          </p:cNvPicPr>
          <p:nvPr/>
        </p:nvPicPr>
        <p:blipFill>
          <a:blip r:embed="rId2"/>
          <a:stretch>
            <a:fillRect/>
          </a:stretch>
        </p:blipFill>
        <p:spPr>
          <a:xfrm>
            <a:off x="8555341" y="0"/>
            <a:ext cx="3636659" cy="2850078"/>
          </a:xfrm>
          <a:prstGeom prst="rect">
            <a:avLst/>
          </a:prstGeom>
        </p:spPr>
      </p:pic>
    </p:spTree>
    <p:extLst>
      <p:ext uri="{BB962C8B-B14F-4D97-AF65-F5344CB8AC3E}">
        <p14:creationId xmlns:p14="http://schemas.microsoft.com/office/powerpoint/2010/main" val="1590920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5-5a The Rise of Stagflation</a:t>
            </a:r>
            <a:endParaRPr lang="en-US" dirty="0"/>
          </a:p>
        </p:txBody>
      </p:sp>
      <p:sp>
        <p:nvSpPr>
          <p:cNvPr id="3" name="Content Placeholder 2"/>
          <p:cNvSpPr>
            <a:spLocks noGrp="1"/>
          </p:cNvSpPr>
          <p:nvPr>
            <p:ph idx="1"/>
          </p:nvPr>
        </p:nvSpPr>
        <p:spPr/>
        <p:txBody>
          <a:bodyPr/>
          <a:lstStyle/>
          <a:p>
            <a:r>
              <a:rPr lang="en-US" sz="2400" dirty="0" smtClean="0"/>
              <a:t>1970s sees growing </a:t>
            </a:r>
            <a:r>
              <a:rPr lang="en-US" sz="2400" dirty="0"/>
              <a:t>unemployment, increasing rates of inflation causing the economy to </a:t>
            </a:r>
            <a:r>
              <a:rPr lang="en-US" sz="2400" dirty="0" smtClean="0"/>
              <a:t>stagnate.  </a:t>
            </a:r>
            <a:endParaRPr lang="en-US" sz="2400" dirty="0"/>
          </a:p>
          <a:p>
            <a:r>
              <a:rPr lang="en-US" sz="2400" dirty="0"/>
              <a:t>As the economy expanded, increased competition lead to higher wages.  Higher labor costs get passed on to consumers, causing higher market prices.</a:t>
            </a:r>
          </a:p>
          <a:p>
            <a:r>
              <a:rPr lang="en-US" sz="2400" dirty="0" smtClean="0"/>
              <a:t>Stagflation: </a:t>
            </a:r>
            <a:r>
              <a:rPr lang="en-US" sz="2400" dirty="0"/>
              <a:t>economy was experiencing growing inflation and unemployment at THE SAME TIME</a:t>
            </a:r>
            <a:r>
              <a:rPr lang="en-US" sz="2400" dirty="0" smtClean="0"/>
              <a:t>.  </a:t>
            </a:r>
            <a:endParaRPr lang="en-US" sz="2400" dirty="0"/>
          </a:p>
          <a:p>
            <a:endParaRPr lang="en-US" dirty="0"/>
          </a:p>
        </p:txBody>
      </p:sp>
      <p:sp>
        <p:nvSpPr>
          <p:cNvPr id="4" name="Footer Placeholder 3"/>
          <p:cNvSpPr>
            <a:spLocks noGrp="1"/>
          </p:cNvSpPr>
          <p:nvPr/>
        </p:nvSpPr>
        <p:spPr>
          <a:xfrm>
            <a:off x="754600" y="6273104"/>
            <a:ext cx="6297612"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Money and Banking – Michael Brandl    ©2017 Cengage Learning</a:t>
            </a:r>
            <a:endParaRPr lang="en-US" dirty="0"/>
          </a:p>
        </p:txBody>
      </p:sp>
    </p:spTree>
    <p:extLst>
      <p:ext uri="{BB962C8B-B14F-4D97-AF65-F5344CB8AC3E}">
        <p14:creationId xmlns:p14="http://schemas.microsoft.com/office/powerpoint/2010/main" val="3843062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5-5b Paul Volcker</a:t>
            </a:r>
            <a:endParaRPr lang="en-US" dirty="0"/>
          </a:p>
        </p:txBody>
      </p:sp>
      <p:sp>
        <p:nvSpPr>
          <p:cNvPr id="3" name="Content Placeholder 2"/>
          <p:cNvSpPr>
            <a:spLocks noGrp="1"/>
          </p:cNvSpPr>
          <p:nvPr>
            <p:ph idx="1"/>
          </p:nvPr>
        </p:nvSpPr>
        <p:spPr>
          <a:xfrm>
            <a:off x="549514" y="1491996"/>
            <a:ext cx="9351569" cy="4535178"/>
          </a:xfrm>
        </p:spPr>
        <p:txBody>
          <a:bodyPr>
            <a:noAutofit/>
          </a:bodyPr>
          <a:lstStyle/>
          <a:p>
            <a:r>
              <a:rPr lang="en-US" sz="2400" dirty="0" smtClean="0"/>
              <a:t>1979 -  </a:t>
            </a:r>
            <a:r>
              <a:rPr lang="en-US" sz="2400" dirty="0"/>
              <a:t>Jimmy Carter announced the appointment of new Federal Reserve Chairman: </a:t>
            </a:r>
            <a:r>
              <a:rPr lang="en-US" sz="2400" dirty="0" smtClean="0"/>
              <a:t> </a:t>
            </a:r>
            <a:r>
              <a:rPr lang="en-US" sz="2400" dirty="0"/>
              <a:t>Paul Volcker. </a:t>
            </a:r>
            <a:endParaRPr lang="en-US" sz="2400" dirty="0" smtClean="0"/>
          </a:p>
          <a:p>
            <a:r>
              <a:rPr lang="en-US" sz="2400" dirty="0" smtClean="0"/>
              <a:t>Volcker </a:t>
            </a:r>
            <a:r>
              <a:rPr lang="en-US" sz="2400" dirty="0"/>
              <a:t>had been serving as president of the Federal Reserve Bank of New York and had a long history of public </a:t>
            </a:r>
            <a:r>
              <a:rPr lang="en-US" sz="2400" dirty="0" smtClean="0"/>
              <a:t>service</a:t>
            </a:r>
          </a:p>
          <a:p>
            <a:r>
              <a:rPr lang="en-US" sz="2400" dirty="0"/>
              <a:t>Federal Reserve </a:t>
            </a:r>
            <a:r>
              <a:rPr lang="en-US" sz="2400" dirty="0" smtClean="0"/>
              <a:t>should </a:t>
            </a:r>
            <a:r>
              <a:rPr lang="en-US" sz="2400" dirty="0"/>
              <a:t>concentrate on growth rate of the money supply. Volcker contended </a:t>
            </a:r>
            <a:r>
              <a:rPr lang="en-US" sz="2400" dirty="0" smtClean="0"/>
              <a:t>- </a:t>
            </a:r>
            <a:r>
              <a:rPr lang="en-US" sz="2400" dirty="0"/>
              <a:t>inflation under control was to reduce the growth rate of the money supply</a:t>
            </a:r>
            <a:r>
              <a:rPr lang="en-US" sz="2400" dirty="0" smtClean="0"/>
              <a:t>.</a:t>
            </a:r>
          </a:p>
          <a:p>
            <a:r>
              <a:rPr lang="en-US" sz="2400" dirty="0" smtClean="0"/>
              <a:t>Volcker </a:t>
            </a:r>
            <a:r>
              <a:rPr lang="en-US" sz="2400" dirty="0"/>
              <a:t>took over as the Federal Reserve chair on August 6, </a:t>
            </a:r>
            <a:r>
              <a:rPr lang="en-US" sz="2400" dirty="0" smtClean="0"/>
              <a:t>1979</a:t>
            </a:r>
            <a:endParaRPr lang="en-US" sz="2400" dirty="0"/>
          </a:p>
        </p:txBody>
      </p:sp>
      <p:sp>
        <p:nvSpPr>
          <p:cNvPr id="4" name="Footer Placeholder 3"/>
          <p:cNvSpPr>
            <a:spLocks noGrp="1"/>
          </p:cNvSpPr>
          <p:nvPr/>
        </p:nvSpPr>
        <p:spPr>
          <a:xfrm>
            <a:off x="754600" y="6273104"/>
            <a:ext cx="6297612"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Money and Banking – Michael Brandl    ©2017 Cengage Learning</a:t>
            </a:r>
            <a:endParaRPr lang="en-US" dirty="0"/>
          </a:p>
        </p:txBody>
      </p:sp>
    </p:spTree>
    <p:extLst>
      <p:ext uri="{BB962C8B-B14F-4D97-AF65-F5344CB8AC3E}">
        <p14:creationId xmlns:p14="http://schemas.microsoft.com/office/powerpoint/2010/main" val="1999890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5-5c </a:t>
            </a:r>
            <a:r>
              <a:rPr lang="en-US" dirty="0" smtClean="0"/>
              <a:t>Reagan </a:t>
            </a:r>
            <a:r>
              <a:rPr lang="en-US" dirty="0" smtClean="0"/>
              <a:t>and Thatcher</a:t>
            </a:r>
            <a:endParaRPr lang="en-US" dirty="0"/>
          </a:p>
        </p:txBody>
      </p:sp>
      <p:sp>
        <p:nvSpPr>
          <p:cNvPr id="3" name="Content Placeholder 2"/>
          <p:cNvSpPr>
            <a:spLocks noGrp="1"/>
          </p:cNvSpPr>
          <p:nvPr>
            <p:ph idx="1"/>
          </p:nvPr>
        </p:nvSpPr>
        <p:spPr>
          <a:xfrm>
            <a:off x="677334" y="2613933"/>
            <a:ext cx="8596668" cy="3880773"/>
          </a:xfrm>
        </p:spPr>
        <p:txBody>
          <a:bodyPr>
            <a:normAutofit lnSpcReduction="10000"/>
          </a:bodyPr>
          <a:lstStyle/>
          <a:p>
            <a:r>
              <a:rPr lang="en-US" sz="2400" dirty="0" smtClean="0"/>
              <a:t>Their </a:t>
            </a:r>
            <a:r>
              <a:rPr lang="en-US" sz="2400" dirty="0"/>
              <a:t>economic policies focused on long-term issues:  Growing the economy, controlling inflation, and creating economic opportunities.</a:t>
            </a:r>
          </a:p>
          <a:p>
            <a:r>
              <a:rPr lang="en-US" sz="2400" dirty="0"/>
              <a:t>1981-82:  the worst recession since the Great </a:t>
            </a:r>
            <a:r>
              <a:rPr lang="en-US" sz="2400" dirty="0" smtClean="0"/>
              <a:t>Depression</a:t>
            </a:r>
          </a:p>
          <a:p>
            <a:r>
              <a:rPr lang="en-US" sz="2400" dirty="0" smtClean="0"/>
              <a:t>Very high interest rates to control money supply – “monetarism” which was proposed by Milton Friedman</a:t>
            </a:r>
            <a:endParaRPr lang="en-US" sz="2400" dirty="0"/>
          </a:p>
          <a:p>
            <a:r>
              <a:rPr lang="en-US" sz="2400" dirty="0"/>
              <a:t>Tight money </a:t>
            </a:r>
            <a:r>
              <a:rPr lang="en-US" sz="2400" dirty="0" smtClean="0"/>
              <a:t>policy </a:t>
            </a:r>
            <a:r>
              <a:rPr lang="en-US" sz="2400" dirty="0"/>
              <a:t>helped the economy rid inflation.</a:t>
            </a:r>
          </a:p>
          <a:p>
            <a:r>
              <a:rPr lang="en-US" sz="2400" dirty="0" smtClean="0"/>
              <a:t>Easier monetary </a:t>
            </a:r>
            <a:r>
              <a:rPr lang="en-US" sz="2400" dirty="0" smtClean="0"/>
              <a:t>policy </a:t>
            </a:r>
            <a:r>
              <a:rPr lang="en-US" sz="2400" dirty="0"/>
              <a:t>helped the economy start to grow and expand without inflation.</a:t>
            </a:r>
          </a:p>
          <a:p>
            <a:endParaRPr lang="en-US" dirty="0"/>
          </a:p>
        </p:txBody>
      </p:sp>
      <p:pic>
        <p:nvPicPr>
          <p:cNvPr id="5" name="Picture 4"/>
          <p:cNvPicPr>
            <a:picLocks noChangeAspect="1"/>
          </p:cNvPicPr>
          <p:nvPr/>
        </p:nvPicPr>
        <p:blipFill>
          <a:blip r:embed="rId2"/>
          <a:stretch>
            <a:fillRect/>
          </a:stretch>
        </p:blipFill>
        <p:spPr>
          <a:xfrm>
            <a:off x="9661003" y="3195250"/>
            <a:ext cx="2407497" cy="3442979"/>
          </a:xfrm>
          <a:prstGeom prst="rect">
            <a:avLst/>
          </a:prstGeom>
        </p:spPr>
      </p:pic>
      <p:pic>
        <p:nvPicPr>
          <p:cNvPr id="6" name="Picture 5"/>
          <p:cNvPicPr>
            <a:picLocks noChangeAspect="1"/>
          </p:cNvPicPr>
          <p:nvPr/>
        </p:nvPicPr>
        <p:blipFill>
          <a:blip r:embed="rId3"/>
          <a:stretch>
            <a:fillRect/>
          </a:stretch>
        </p:blipFill>
        <p:spPr>
          <a:xfrm>
            <a:off x="7924630" y="155705"/>
            <a:ext cx="4143870" cy="2458228"/>
          </a:xfrm>
          <a:prstGeom prst="rect">
            <a:avLst/>
          </a:prstGeom>
        </p:spPr>
      </p:pic>
    </p:spTree>
    <p:extLst>
      <p:ext uri="{BB962C8B-B14F-4D97-AF65-F5344CB8AC3E}">
        <p14:creationId xmlns:p14="http://schemas.microsoft.com/office/powerpoint/2010/main" val="3931595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2" y="182089"/>
            <a:ext cx="5189076" cy="1320800"/>
          </a:xfrm>
        </p:spPr>
        <p:txBody>
          <a:bodyPr/>
          <a:lstStyle/>
          <a:p>
            <a:r>
              <a:rPr lang="en-US" dirty="0" smtClean="0"/>
              <a:t>5-6a The Savings &amp; Loan Crisis</a:t>
            </a:r>
            <a:endParaRPr lang="en-US" dirty="0"/>
          </a:p>
        </p:txBody>
      </p:sp>
      <p:sp>
        <p:nvSpPr>
          <p:cNvPr id="3" name="Content Placeholder 2"/>
          <p:cNvSpPr>
            <a:spLocks noGrp="1"/>
          </p:cNvSpPr>
          <p:nvPr>
            <p:ph idx="1"/>
          </p:nvPr>
        </p:nvSpPr>
        <p:spPr>
          <a:xfrm>
            <a:off x="677333" y="1270000"/>
            <a:ext cx="5360301" cy="5368229"/>
          </a:xfrm>
        </p:spPr>
        <p:txBody>
          <a:bodyPr>
            <a:normAutofit fontScale="92500"/>
          </a:bodyPr>
          <a:lstStyle/>
          <a:p>
            <a:r>
              <a:rPr lang="en-US" sz="2200" dirty="0" smtClean="0"/>
              <a:t>Savings </a:t>
            </a:r>
            <a:r>
              <a:rPr lang="en-US" sz="2200" dirty="0"/>
              <a:t>&amp; Loans:  Major player in the housing boom; post-WWII era.</a:t>
            </a:r>
          </a:p>
          <a:p>
            <a:r>
              <a:rPr lang="en-US" sz="2200" dirty="0"/>
              <a:t>Inflation began to rise, causing interest rates to follow.  </a:t>
            </a:r>
            <a:r>
              <a:rPr lang="en-US" sz="2200" dirty="0" smtClean="0"/>
              <a:t>S&amp;L </a:t>
            </a:r>
            <a:r>
              <a:rPr lang="en-US" sz="2200" dirty="0"/>
              <a:t>began losing deposits to Money Market Mutual Funds.</a:t>
            </a:r>
          </a:p>
          <a:p>
            <a:r>
              <a:rPr lang="en-US" sz="2200" dirty="0"/>
              <a:t>Regulation Q law:  Capped interest rates that S&amp;L could pay.</a:t>
            </a:r>
          </a:p>
          <a:p>
            <a:r>
              <a:rPr lang="en-US" sz="2200" dirty="0"/>
              <a:t>DIDMCA (Depository Institution Deregulation and Monetary Control Act):  Allowed S&amp;L to pay market interest rate on deposits.</a:t>
            </a:r>
          </a:p>
          <a:p>
            <a:r>
              <a:rPr lang="en-US" sz="2200" dirty="0"/>
              <a:t>Garn-St. </a:t>
            </a:r>
            <a:r>
              <a:rPr lang="en-US" sz="2200" dirty="0" err="1"/>
              <a:t>Germain</a:t>
            </a:r>
            <a:r>
              <a:rPr lang="en-US" sz="2200" dirty="0"/>
              <a:t> Act of 1982 – Reduce the amount of regulation over the Savings &amp; Loan or thrift industry</a:t>
            </a:r>
            <a:r>
              <a:rPr lang="en-US" sz="2200" dirty="0" smtClean="0"/>
              <a:t>.</a:t>
            </a:r>
          </a:p>
          <a:p>
            <a:r>
              <a:rPr lang="en-US" sz="2200" dirty="0" smtClean="0"/>
              <a:t>Led to reckless lending…</a:t>
            </a:r>
            <a:endParaRPr lang="en-US" sz="2200" dirty="0"/>
          </a:p>
          <a:p>
            <a:endParaRPr lang="en-US" dirty="0"/>
          </a:p>
        </p:txBody>
      </p:sp>
      <p:sp>
        <p:nvSpPr>
          <p:cNvPr id="4" name="Footer Placeholder 3"/>
          <p:cNvSpPr>
            <a:spLocks noGrp="1"/>
          </p:cNvSpPr>
          <p:nvPr/>
        </p:nvSpPr>
        <p:spPr>
          <a:xfrm>
            <a:off x="754600" y="6273104"/>
            <a:ext cx="6297612"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Money and Banking – Michael Brandl    ©2017 Cengage Learning</a:t>
            </a:r>
            <a:endParaRPr lang="en-US" dirty="0"/>
          </a:p>
        </p:txBody>
      </p:sp>
      <p:pic>
        <p:nvPicPr>
          <p:cNvPr id="5" name="Picture 4"/>
          <p:cNvPicPr>
            <a:picLocks noChangeAspect="1"/>
          </p:cNvPicPr>
          <p:nvPr/>
        </p:nvPicPr>
        <p:blipFill>
          <a:blip r:embed="rId2"/>
          <a:stretch>
            <a:fillRect/>
          </a:stretch>
        </p:blipFill>
        <p:spPr>
          <a:xfrm>
            <a:off x="6037635" y="0"/>
            <a:ext cx="6154365" cy="4215740"/>
          </a:xfrm>
          <a:prstGeom prst="rect">
            <a:avLst/>
          </a:prstGeom>
        </p:spPr>
      </p:pic>
      <p:pic>
        <p:nvPicPr>
          <p:cNvPr id="6" name="Picture 5"/>
          <p:cNvPicPr>
            <a:picLocks noChangeAspect="1"/>
          </p:cNvPicPr>
          <p:nvPr/>
        </p:nvPicPr>
        <p:blipFill>
          <a:blip r:embed="rId3"/>
          <a:stretch>
            <a:fillRect/>
          </a:stretch>
        </p:blipFill>
        <p:spPr>
          <a:xfrm>
            <a:off x="6664259" y="4215740"/>
            <a:ext cx="5527741" cy="2642260"/>
          </a:xfrm>
          <a:prstGeom prst="rect">
            <a:avLst/>
          </a:prstGeom>
        </p:spPr>
      </p:pic>
    </p:spTree>
    <p:extLst>
      <p:ext uri="{BB962C8B-B14F-4D97-AF65-F5344CB8AC3E}">
        <p14:creationId xmlns:p14="http://schemas.microsoft.com/office/powerpoint/2010/main" val="1321229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5-6b Leverage Buyouts &amp; Junk Bonds</a:t>
            </a:r>
            <a:endParaRPr lang="en-US" dirty="0"/>
          </a:p>
        </p:txBody>
      </p:sp>
      <p:sp>
        <p:nvSpPr>
          <p:cNvPr id="3" name="Content Placeholder 2"/>
          <p:cNvSpPr>
            <a:spLocks noGrp="1"/>
          </p:cNvSpPr>
          <p:nvPr>
            <p:ph idx="1"/>
          </p:nvPr>
        </p:nvSpPr>
        <p:spPr>
          <a:xfrm>
            <a:off x="677334" y="1777136"/>
            <a:ext cx="8596668" cy="3880773"/>
          </a:xfrm>
        </p:spPr>
        <p:txBody>
          <a:bodyPr/>
          <a:lstStyle/>
          <a:p>
            <a:r>
              <a:rPr lang="en-US" sz="2400" dirty="0" smtClean="0"/>
              <a:t>1980s </a:t>
            </a:r>
            <a:r>
              <a:rPr lang="en-US" sz="2400" dirty="0"/>
              <a:t>-  A push for deregulation of markets; (LBO) craze.  </a:t>
            </a:r>
            <a:r>
              <a:rPr lang="en-US" sz="2400" dirty="0" smtClean="0"/>
              <a:t>[“Wall Street” movie]</a:t>
            </a:r>
            <a:endParaRPr lang="en-US" sz="2400" dirty="0"/>
          </a:p>
          <a:p>
            <a:r>
              <a:rPr lang="en-US" sz="2400" dirty="0"/>
              <a:t>LBO – acquisition of a public or private company; buyout is financed mostly by debt (called Leverage).</a:t>
            </a:r>
          </a:p>
          <a:p>
            <a:r>
              <a:rPr lang="en-US" sz="2400" dirty="0"/>
              <a:t>Assets are used as collateral for the debt that is issued to buy the acquired company’s outstanding stock.</a:t>
            </a:r>
          </a:p>
          <a:p>
            <a:r>
              <a:rPr lang="en-US" sz="2400" dirty="0" smtClean="0"/>
              <a:t>1980s </a:t>
            </a:r>
            <a:r>
              <a:rPr lang="en-US" sz="2400" dirty="0"/>
              <a:t>saw </a:t>
            </a:r>
            <a:r>
              <a:rPr lang="en-US" sz="2400" dirty="0" smtClean="0"/>
              <a:t>LBOs </a:t>
            </a:r>
            <a:r>
              <a:rPr lang="en-US" sz="2400" dirty="0"/>
              <a:t>increase due to the deregulation of financial markets and the relaxation of anti trust and securities laws.</a:t>
            </a:r>
          </a:p>
          <a:p>
            <a:endParaRPr lang="en-US" dirty="0"/>
          </a:p>
        </p:txBody>
      </p:sp>
      <p:sp>
        <p:nvSpPr>
          <p:cNvPr id="4" name="Footer Placeholder 3"/>
          <p:cNvSpPr>
            <a:spLocks noGrp="1"/>
          </p:cNvSpPr>
          <p:nvPr/>
        </p:nvSpPr>
        <p:spPr>
          <a:xfrm>
            <a:off x="754600" y="6273104"/>
            <a:ext cx="6297612"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Money and Banking – Michael Brandl    ©2017 Cengage Learning</a:t>
            </a:r>
            <a:endParaRPr lang="en-US" dirty="0"/>
          </a:p>
        </p:txBody>
      </p:sp>
    </p:spTree>
    <p:extLst>
      <p:ext uri="{BB962C8B-B14F-4D97-AF65-F5344CB8AC3E}">
        <p14:creationId xmlns:p14="http://schemas.microsoft.com/office/powerpoint/2010/main" val="1843428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The Gilded age and decline of the Trust</a:t>
            </a:r>
          </a:p>
          <a:p>
            <a:r>
              <a:rPr lang="en-US" dirty="0" smtClean="0"/>
              <a:t>Bank panic of 1907</a:t>
            </a:r>
          </a:p>
          <a:p>
            <a:r>
              <a:rPr lang="en-US" dirty="0" smtClean="0"/>
              <a:t>Founding of the Fed</a:t>
            </a:r>
          </a:p>
          <a:p>
            <a:r>
              <a:rPr lang="en-US" dirty="0" err="1" smtClean="0"/>
              <a:t>Stockmarket</a:t>
            </a:r>
            <a:r>
              <a:rPr lang="en-US" dirty="0" smtClean="0"/>
              <a:t> crash of 1929</a:t>
            </a:r>
          </a:p>
          <a:p>
            <a:r>
              <a:rPr lang="en-US" dirty="0" smtClean="0"/>
              <a:t>Great depression</a:t>
            </a:r>
          </a:p>
          <a:p>
            <a:r>
              <a:rPr lang="en-US" dirty="0" smtClean="0"/>
              <a:t>Funding the American dream</a:t>
            </a:r>
          </a:p>
          <a:p>
            <a:r>
              <a:rPr lang="en-US" dirty="0" smtClean="0"/>
              <a:t>S&amp;L crisis</a:t>
            </a:r>
          </a:p>
          <a:p>
            <a:r>
              <a:rPr lang="en-US" dirty="0" smtClean="0"/>
              <a:t>Monetarism and inflation</a:t>
            </a:r>
          </a:p>
          <a:p>
            <a:r>
              <a:rPr lang="en-US" dirty="0" smtClean="0"/>
              <a:t>LBOs and Junk bonds</a:t>
            </a:r>
            <a:endParaRPr lang="en-US" dirty="0"/>
          </a:p>
        </p:txBody>
      </p:sp>
    </p:spTree>
    <p:extLst>
      <p:ext uri="{BB962C8B-B14F-4D97-AF65-F5344CB8AC3E}">
        <p14:creationId xmlns:p14="http://schemas.microsoft.com/office/powerpoint/2010/main" val="4115941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5-1a The Early Twentieth </a:t>
            </a:r>
            <a:r>
              <a:rPr lang="en-US" dirty="0" smtClean="0"/>
              <a:t>Century </a:t>
            </a:r>
            <a:br>
              <a:rPr lang="en-US" dirty="0" smtClean="0"/>
            </a:br>
            <a:r>
              <a:rPr lang="en-US" dirty="0" smtClean="0"/>
              <a:t>(“The gilded age”)</a:t>
            </a:r>
            <a:endParaRPr lang="en-US" dirty="0"/>
          </a:p>
        </p:txBody>
      </p:sp>
      <p:sp>
        <p:nvSpPr>
          <p:cNvPr id="3" name="Content Placeholder 2"/>
          <p:cNvSpPr>
            <a:spLocks noGrp="1"/>
          </p:cNvSpPr>
          <p:nvPr>
            <p:ph idx="1"/>
          </p:nvPr>
        </p:nvSpPr>
        <p:spPr>
          <a:xfrm>
            <a:off x="677334" y="1930401"/>
            <a:ext cx="8596668" cy="4110962"/>
          </a:xfrm>
        </p:spPr>
        <p:txBody>
          <a:bodyPr>
            <a:normAutofit fontScale="85000" lnSpcReduction="20000"/>
          </a:bodyPr>
          <a:lstStyle/>
          <a:p>
            <a:r>
              <a:rPr lang="en-US" sz="2000" dirty="0" smtClean="0"/>
              <a:t>Change came about as  American business evolved.</a:t>
            </a:r>
          </a:p>
          <a:p>
            <a:r>
              <a:rPr lang="en-US" sz="2000" dirty="0" smtClean="0"/>
              <a:t>The U.S. business sector was dominated by the  expansions of trusts.</a:t>
            </a:r>
          </a:p>
          <a:p>
            <a:r>
              <a:rPr lang="en-US" sz="2000" dirty="0" smtClean="0"/>
              <a:t>Trusts are horizontally integrated ownership (combining similar goods)  Trusts; agreements that created monopolies</a:t>
            </a:r>
            <a:r>
              <a:rPr lang="en-US" sz="2000" dirty="0" smtClean="0"/>
              <a:t>.</a:t>
            </a:r>
          </a:p>
          <a:p>
            <a:pPr lvl="1"/>
            <a:r>
              <a:rPr lang="en-US" dirty="0" smtClean="0"/>
              <a:t>e.g. </a:t>
            </a:r>
            <a:r>
              <a:rPr lang="en-US" dirty="0" err="1" smtClean="0"/>
              <a:t>J.Pierpont</a:t>
            </a:r>
            <a:r>
              <a:rPr lang="en-US" dirty="0" smtClean="0"/>
              <a:t> Morgan (Banking), John D. Rockefeller, Andrew Carnegie (Steel)</a:t>
            </a:r>
          </a:p>
          <a:p>
            <a:pPr lvl="1"/>
            <a:r>
              <a:rPr lang="en-US" dirty="0">
                <a:hlinkClick r:id="rId2"/>
              </a:rPr>
              <a:t>http://www.pbs.org/wgbh/americanexperience/features/gilded-age-jp-morgan-financier</a:t>
            </a:r>
            <a:r>
              <a:rPr lang="en-US" dirty="0" smtClean="0">
                <a:hlinkClick r:id="rId2"/>
              </a:rPr>
              <a:t>/</a:t>
            </a:r>
            <a:endParaRPr lang="en-US" dirty="0"/>
          </a:p>
          <a:p>
            <a:pPr lvl="1"/>
            <a:r>
              <a:rPr lang="en-US" dirty="0">
                <a:hlinkClick r:id="rId3"/>
              </a:rPr>
              <a:t>http://www.pbs.org/wgbh/americanexperience/features/gilded-age-andrew-carnegie-man-steel</a:t>
            </a:r>
            <a:r>
              <a:rPr lang="en-US" dirty="0" smtClean="0">
                <a:hlinkClick r:id="rId3"/>
              </a:rPr>
              <a:t>/</a:t>
            </a:r>
            <a:endParaRPr lang="en-US" dirty="0" smtClean="0"/>
          </a:p>
          <a:p>
            <a:r>
              <a:rPr lang="en-US" sz="2000" dirty="0" smtClean="0"/>
              <a:t>Led to incredible wealth concentrated on a few select families – which caused a public outcry and an “anti-trust” populist movement</a:t>
            </a:r>
          </a:p>
          <a:p>
            <a:r>
              <a:rPr lang="en-US" sz="2000" dirty="0" smtClean="0"/>
              <a:t>American </a:t>
            </a:r>
            <a:r>
              <a:rPr lang="en-US" sz="2000" dirty="0" smtClean="0"/>
              <a:t>corporations </a:t>
            </a:r>
            <a:r>
              <a:rPr lang="en-US" sz="2000" dirty="0" smtClean="0"/>
              <a:t>started to move </a:t>
            </a:r>
            <a:r>
              <a:rPr lang="en-US" sz="2000" dirty="0" smtClean="0"/>
              <a:t>away from trust dominated markets</a:t>
            </a:r>
          </a:p>
          <a:p>
            <a:r>
              <a:rPr lang="en-US" sz="2000" dirty="0" smtClean="0"/>
              <a:t>Frederick Taylor, “scientific management” </a:t>
            </a:r>
            <a:r>
              <a:rPr lang="en-US" sz="2000" dirty="0" smtClean="0"/>
              <a:t>supported idea of professional management.  Also publically held companies encouraged by Roosevelt.  U.S</a:t>
            </a:r>
            <a:r>
              <a:rPr lang="en-US" sz="2000" dirty="0" smtClean="0"/>
              <a:t>. output increased significantly, causing the number of workers increased.</a:t>
            </a:r>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9951522" y="166253"/>
            <a:ext cx="2240478" cy="1531917"/>
          </a:xfrm>
          <a:prstGeom prst="ellipse">
            <a:avLst/>
          </a:prstGeom>
          <a:ln>
            <a:noFill/>
          </a:ln>
          <a:effectLst>
            <a:softEdge rad="112500"/>
          </a:effectLst>
        </p:spPr>
      </p:pic>
      <p:pic>
        <p:nvPicPr>
          <p:cNvPr id="6" name="Picture 5"/>
          <p:cNvPicPr>
            <a:picLocks noChangeAspect="1"/>
          </p:cNvPicPr>
          <p:nvPr/>
        </p:nvPicPr>
        <p:blipFill>
          <a:blip r:embed="rId5"/>
          <a:stretch>
            <a:fillRect/>
          </a:stretch>
        </p:blipFill>
        <p:spPr>
          <a:xfrm>
            <a:off x="9951522" y="166253"/>
            <a:ext cx="2095500" cy="3028950"/>
          </a:xfrm>
          <a:prstGeom prst="rect">
            <a:avLst/>
          </a:prstGeom>
        </p:spPr>
      </p:pic>
      <p:pic>
        <p:nvPicPr>
          <p:cNvPr id="7" name="Picture 6"/>
          <p:cNvPicPr>
            <a:picLocks noChangeAspect="1"/>
          </p:cNvPicPr>
          <p:nvPr/>
        </p:nvPicPr>
        <p:blipFill>
          <a:blip r:embed="rId6"/>
          <a:stretch>
            <a:fillRect/>
          </a:stretch>
        </p:blipFill>
        <p:spPr>
          <a:xfrm>
            <a:off x="9986032" y="3526971"/>
            <a:ext cx="2060990" cy="2677885"/>
          </a:xfrm>
          <a:prstGeom prst="rect">
            <a:avLst/>
          </a:prstGeom>
        </p:spPr>
      </p:pic>
    </p:spTree>
    <p:extLst>
      <p:ext uri="{BB962C8B-B14F-4D97-AF65-F5344CB8AC3E}">
        <p14:creationId xmlns:p14="http://schemas.microsoft.com/office/powerpoint/2010/main" val="3767394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5-1b The Panic of 1907</a:t>
            </a:r>
            <a:br>
              <a:rPr lang="en-US" dirty="0" smtClean="0"/>
            </a:br>
            <a:endParaRPr lang="en-US" dirty="0"/>
          </a:p>
        </p:txBody>
      </p:sp>
      <p:sp>
        <p:nvSpPr>
          <p:cNvPr id="3" name="Content Placeholder 2"/>
          <p:cNvSpPr>
            <a:spLocks noGrp="1"/>
          </p:cNvSpPr>
          <p:nvPr>
            <p:ph idx="1"/>
          </p:nvPr>
        </p:nvSpPr>
        <p:spPr>
          <a:xfrm>
            <a:off x="754600" y="1767299"/>
            <a:ext cx="8596668" cy="3880773"/>
          </a:xfrm>
        </p:spPr>
        <p:txBody>
          <a:bodyPr>
            <a:normAutofit fontScale="85000" lnSpcReduction="20000"/>
          </a:bodyPr>
          <a:lstStyle/>
          <a:p>
            <a:r>
              <a:rPr lang="en-US" sz="2400" dirty="0" smtClean="0"/>
              <a:t>National Banking Era (1863-1913) The U.S. did not have a central bank</a:t>
            </a:r>
            <a:r>
              <a:rPr lang="en-US" sz="2400" dirty="0" smtClean="0"/>
              <a:t>.  Banks were allowed to issue their own currency</a:t>
            </a:r>
            <a:endParaRPr lang="en-US" sz="2400" dirty="0" smtClean="0"/>
          </a:p>
          <a:p>
            <a:r>
              <a:rPr lang="en-US" sz="2400" dirty="0" smtClean="0"/>
              <a:t>Almost all commercial banks were “local” and regulated on a state </a:t>
            </a:r>
            <a:r>
              <a:rPr lang="en-US" sz="2400" dirty="0" smtClean="0"/>
              <a:t>level. Trust banks were </a:t>
            </a:r>
            <a:endParaRPr lang="en-US" sz="2400" dirty="0" smtClean="0"/>
          </a:p>
          <a:p>
            <a:r>
              <a:rPr lang="en-US" sz="2400" dirty="0" smtClean="0"/>
              <a:t>Triggered by wild speculation in the stock market; loose lending by banks (A lack of effective oversight of financial markets</a:t>
            </a:r>
            <a:r>
              <a:rPr lang="en-US" sz="2400" dirty="0" smtClean="0"/>
              <a:t>)</a:t>
            </a:r>
          </a:p>
          <a:p>
            <a:r>
              <a:rPr lang="en-US" sz="2400" dirty="0" smtClean="0"/>
              <a:t>Market cornering schemes rife.  One such scheme caused a bank that held stock in a copper scheme (Knickerbocker Bank) </a:t>
            </a:r>
            <a:endParaRPr lang="en-US" sz="2400" dirty="0" smtClean="0"/>
          </a:p>
          <a:p>
            <a:r>
              <a:rPr lang="en-US" sz="2400" dirty="0" smtClean="0"/>
              <a:t>J. Pierpont Morgan ended the panic of </a:t>
            </a:r>
            <a:r>
              <a:rPr lang="en-US" sz="2400" dirty="0" smtClean="0"/>
              <a:t>1907 by liquidating the Knickerbocker and by underwriting issuance of bonds by NYC to support the NY clearing house (which was owned by the City)</a:t>
            </a:r>
          </a:p>
          <a:p>
            <a:r>
              <a:rPr lang="en-US" sz="2400" dirty="0" smtClean="0"/>
              <a:t>Clear signal that the US financial system was inherently unstable</a:t>
            </a:r>
            <a:endParaRPr lang="en-US" sz="2400" dirty="0"/>
          </a:p>
          <a:p>
            <a:endParaRPr lang="en-US" dirty="0" smtClean="0"/>
          </a:p>
          <a:p>
            <a:endParaRPr lang="en-US" dirty="0"/>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951522" y="166253"/>
            <a:ext cx="2240478" cy="1531917"/>
          </a:xfrm>
          <a:prstGeom prst="ellipse">
            <a:avLst/>
          </a:prstGeom>
          <a:ln>
            <a:noFill/>
          </a:ln>
          <a:effectLst>
            <a:softEdge rad="112500"/>
          </a:effectLst>
        </p:spPr>
      </p:pic>
      <p:sp>
        <p:nvSpPr>
          <p:cNvPr id="5" name="Footer Placeholder 3"/>
          <p:cNvSpPr>
            <a:spLocks noGrp="1"/>
          </p:cNvSpPr>
          <p:nvPr/>
        </p:nvSpPr>
        <p:spPr>
          <a:xfrm>
            <a:off x="754600" y="6273104"/>
            <a:ext cx="6297612"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Money and Banking – Michael Brandl    ©2017 Cengage Learning</a:t>
            </a:r>
            <a:endParaRPr lang="en-US" dirty="0"/>
          </a:p>
        </p:txBody>
      </p:sp>
      <p:pic>
        <p:nvPicPr>
          <p:cNvPr id="6" name="Picture 5"/>
          <p:cNvPicPr>
            <a:picLocks noChangeAspect="1"/>
          </p:cNvPicPr>
          <p:nvPr/>
        </p:nvPicPr>
        <p:blipFill>
          <a:blip r:embed="rId3"/>
          <a:stretch>
            <a:fillRect/>
          </a:stretch>
        </p:blipFill>
        <p:spPr>
          <a:xfrm>
            <a:off x="9274002" y="1930400"/>
            <a:ext cx="2905155" cy="3341481"/>
          </a:xfrm>
          <a:prstGeom prst="rect">
            <a:avLst/>
          </a:prstGeom>
        </p:spPr>
      </p:pic>
    </p:spTree>
    <p:extLst>
      <p:ext uri="{BB962C8B-B14F-4D97-AF65-F5344CB8AC3E}">
        <p14:creationId xmlns:p14="http://schemas.microsoft.com/office/powerpoint/2010/main" val="3999912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5574"/>
          </a:xfrm>
        </p:spPr>
        <p:txBody>
          <a:bodyPr>
            <a:normAutofit fontScale="90000"/>
          </a:bodyPr>
          <a:lstStyle/>
          <a:p>
            <a:r>
              <a:rPr lang="en-US" dirty="0" smtClean="0"/>
              <a:t>5-2a Early Structure of the Federal Reserve</a:t>
            </a:r>
            <a:br>
              <a:rPr lang="en-US" dirty="0" smtClean="0"/>
            </a:br>
            <a:endParaRPr lang="en-US" dirty="0"/>
          </a:p>
        </p:txBody>
      </p:sp>
      <p:sp>
        <p:nvSpPr>
          <p:cNvPr id="3" name="Content Placeholder 2"/>
          <p:cNvSpPr>
            <a:spLocks noGrp="1"/>
          </p:cNvSpPr>
          <p:nvPr>
            <p:ph idx="1"/>
          </p:nvPr>
        </p:nvSpPr>
        <p:spPr>
          <a:xfrm>
            <a:off x="677334" y="1590318"/>
            <a:ext cx="8596668" cy="3880773"/>
          </a:xfrm>
        </p:spPr>
        <p:txBody>
          <a:bodyPr>
            <a:normAutofit fontScale="92500" lnSpcReduction="10000"/>
          </a:bodyPr>
          <a:lstStyle/>
          <a:p>
            <a:r>
              <a:rPr lang="en-US" sz="2400" dirty="0" smtClean="0"/>
              <a:t>Congress envisioned a  “lender of last resort” to the banking system.  </a:t>
            </a:r>
            <a:endParaRPr lang="en-US" sz="2400" dirty="0"/>
          </a:p>
          <a:p>
            <a:r>
              <a:rPr lang="en-US" sz="2400" dirty="0"/>
              <a:t>B</a:t>
            </a:r>
            <a:r>
              <a:rPr lang="en-US" sz="2400" dirty="0" smtClean="0"/>
              <a:t>e there for the benefit of banks; Congress created a quasi-government agency --- something created by the federal government but not part of the government.</a:t>
            </a:r>
          </a:p>
          <a:p>
            <a:r>
              <a:rPr lang="en-US" sz="2400" dirty="0" smtClean="0"/>
              <a:t>Commercial banks were required to buy shares to raise capital to begin operations.</a:t>
            </a:r>
          </a:p>
          <a:p>
            <a:r>
              <a:rPr lang="en-US" sz="2400" dirty="0" smtClean="0"/>
              <a:t>President Wilson -12 regional banks, whose policies are coordinated by the Fed’s Board of </a:t>
            </a:r>
            <a:r>
              <a:rPr lang="en-US" sz="2400" dirty="0" smtClean="0"/>
              <a:t>Governors</a:t>
            </a:r>
          </a:p>
          <a:p>
            <a:r>
              <a:rPr lang="en-US" sz="2400" dirty="0" smtClean="0"/>
              <a:t>And so the Fed was born (1913)</a:t>
            </a:r>
            <a:endParaRPr lang="en-US" sz="2400" dirty="0" smtClean="0"/>
          </a:p>
          <a:p>
            <a:endParaRPr lang="en-US" dirty="0" smtClean="0"/>
          </a:p>
          <a:p>
            <a:endParaRPr lang="en-US" dirty="0" smtClean="0"/>
          </a:p>
          <a:p>
            <a:endParaRPr lang="en-US" dirty="0" smtClean="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951522" y="166253"/>
            <a:ext cx="2240478" cy="1531917"/>
          </a:xfrm>
          <a:prstGeom prst="ellipse">
            <a:avLst/>
          </a:prstGeom>
          <a:ln>
            <a:noFill/>
          </a:ln>
          <a:effectLst>
            <a:softEdge rad="112500"/>
          </a:effectLst>
        </p:spPr>
      </p:pic>
      <p:sp>
        <p:nvSpPr>
          <p:cNvPr id="5" name="Footer Placeholder 3"/>
          <p:cNvSpPr>
            <a:spLocks noGrp="1"/>
          </p:cNvSpPr>
          <p:nvPr/>
        </p:nvSpPr>
        <p:spPr>
          <a:xfrm>
            <a:off x="754600" y="6273104"/>
            <a:ext cx="6297612"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Money and Banking – Michael Brandl    ©2017 Cengage Learning</a:t>
            </a:r>
            <a:endParaRPr lang="en-US" dirty="0"/>
          </a:p>
        </p:txBody>
      </p:sp>
    </p:spTree>
    <p:extLst>
      <p:ext uri="{BB962C8B-B14F-4D97-AF65-F5344CB8AC3E}">
        <p14:creationId xmlns:p14="http://schemas.microsoft.com/office/powerpoint/2010/main" val="1576760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5-2a Early Structure of the Federal Reserve </a:t>
            </a:r>
            <a:br>
              <a:rPr lang="en-US" dirty="0" smtClean="0"/>
            </a:br>
            <a:r>
              <a:rPr lang="en-US" dirty="0" smtClean="0"/>
              <a:t>(cont’d) </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The Federal Reserve </a:t>
            </a:r>
            <a:r>
              <a:rPr lang="en-US" sz="2400" dirty="0"/>
              <a:t>-</a:t>
            </a:r>
            <a:r>
              <a:rPr lang="en-US" sz="2400" dirty="0" smtClean="0"/>
              <a:t> No clear division of power.</a:t>
            </a:r>
          </a:p>
          <a:p>
            <a:r>
              <a:rPr lang="en-US" sz="2400" dirty="0"/>
              <a:t>D</a:t>
            </a:r>
            <a:r>
              <a:rPr lang="en-US" sz="2400" dirty="0" smtClean="0"/>
              <a:t>istrict banks setting their own interest rates and lending policies.</a:t>
            </a:r>
          </a:p>
          <a:p>
            <a:r>
              <a:rPr lang="en-US" sz="2400" dirty="0" smtClean="0"/>
              <a:t>1914 Benjamin Strong, Jr. appointed the first president of  Federal Reserve Bank of New York.</a:t>
            </a:r>
          </a:p>
          <a:p>
            <a:r>
              <a:rPr lang="en-US" sz="2400" dirty="0" smtClean="0"/>
              <a:t>1923  Open Market Investment Committee was created.  Goal - centralize the making of monetary policy.</a:t>
            </a:r>
          </a:p>
          <a:p>
            <a:r>
              <a:rPr lang="en-US" sz="2400" dirty="0" smtClean="0"/>
              <a:t>Strong’s vision; a central bank headquartered in the center of the nation’s financial market: New York.</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951522" y="166253"/>
            <a:ext cx="2240478" cy="1531917"/>
          </a:xfrm>
          <a:prstGeom prst="ellipse">
            <a:avLst/>
          </a:prstGeom>
          <a:ln>
            <a:noFill/>
          </a:ln>
          <a:effectLst>
            <a:softEdge rad="112500"/>
          </a:effectLst>
        </p:spPr>
      </p:pic>
      <p:sp>
        <p:nvSpPr>
          <p:cNvPr id="5" name="Footer Placeholder 3"/>
          <p:cNvSpPr>
            <a:spLocks noGrp="1"/>
          </p:cNvSpPr>
          <p:nvPr/>
        </p:nvSpPr>
        <p:spPr>
          <a:xfrm>
            <a:off x="754600" y="6273104"/>
            <a:ext cx="6297612"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Money and Banking – Michael Brandl    ©2017 Cengage Learning</a:t>
            </a:r>
            <a:endParaRPr lang="en-US" dirty="0"/>
          </a:p>
        </p:txBody>
      </p:sp>
    </p:spTree>
    <p:extLst>
      <p:ext uri="{BB962C8B-B14F-4D97-AF65-F5344CB8AC3E}">
        <p14:creationId xmlns:p14="http://schemas.microsoft.com/office/powerpoint/2010/main" val="1306549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5-2b Financial Markets During the Great Depression</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September 3, 1929 – stock market hits an all-time high</a:t>
            </a:r>
          </a:p>
          <a:p>
            <a:r>
              <a:rPr lang="en-US" sz="2400" dirty="0" smtClean="0"/>
              <a:t>Roger Babson, writes “Sooner or later a crash is coming, and it may be terrific”- Stock speculators receive margin calls.</a:t>
            </a:r>
          </a:p>
          <a:p>
            <a:r>
              <a:rPr lang="en-US" sz="2400" dirty="0" smtClean="0"/>
              <a:t>Price of shares bought </a:t>
            </a:r>
            <a:r>
              <a:rPr lang="en-US" sz="2400" dirty="0" smtClean="0"/>
              <a:t>on credit was falling, cash would be needed or face the loss of the stocks held. </a:t>
            </a:r>
            <a:r>
              <a:rPr lang="en-US" sz="2400" dirty="0" smtClean="0"/>
              <a:t>“Margin calls” </a:t>
            </a:r>
            <a:r>
              <a:rPr lang="en-US" sz="2400" dirty="0" smtClean="0"/>
              <a:t>were not being met and thus forcing </a:t>
            </a:r>
            <a:r>
              <a:rPr lang="en-US" sz="2400" dirty="0" smtClean="0"/>
              <a:t>investors to </a:t>
            </a:r>
            <a:r>
              <a:rPr lang="en-US" sz="2400" dirty="0" smtClean="0"/>
              <a:t>sell their shares.</a:t>
            </a:r>
          </a:p>
          <a:p>
            <a:r>
              <a:rPr lang="en-US" sz="2400" dirty="0" smtClean="0"/>
              <a:t>Markets react to lower prices causing </a:t>
            </a:r>
            <a:r>
              <a:rPr lang="en-US" sz="2400" dirty="0" smtClean="0"/>
              <a:t>market selling.  </a:t>
            </a:r>
            <a:r>
              <a:rPr lang="en-US" sz="2400" dirty="0" smtClean="0"/>
              <a:t>Panic selling had set in.</a:t>
            </a:r>
            <a:endParaRPr lang="en-US" sz="24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951522" y="166253"/>
            <a:ext cx="2240478" cy="1531917"/>
          </a:xfrm>
          <a:prstGeom prst="ellipse">
            <a:avLst/>
          </a:prstGeom>
          <a:ln>
            <a:noFill/>
          </a:ln>
          <a:effectLst>
            <a:softEdge rad="112500"/>
          </a:effectLst>
        </p:spPr>
      </p:pic>
      <p:pic>
        <p:nvPicPr>
          <p:cNvPr id="6" name="Picture 5"/>
          <p:cNvPicPr>
            <a:picLocks noChangeAspect="1"/>
          </p:cNvPicPr>
          <p:nvPr/>
        </p:nvPicPr>
        <p:blipFill>
          <a:blip r:embed="rId3"/>
          <a:stretch>
            <a:fillRect/>
          </a:stretch>
        </p:blipFill>
        <p:spPr>
          <a:xfrm>
            <a:off x="9555739" y="2051895"/>
            <a:ext cx="2390775" cy="3324225"/>
          </a:xfrm>
          <a:prstGeom prst="rect">
            <a:avLst/>
          </a:prstGeom>
        </p:spPr>
      </p:pic>
    </p:spTree>
    <p:extLst>
      <p:ext uri="{BB962C8B-B14F-4D97-AF65-F5344CB8AC3E}">
        <p14:creationId xmlns:p14="http://schemas.microsoft.com/office/powerpoint/2010/main" val="2952367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depression</a:t>
            </a:r>
            <a:endParaRPr lang="en-US" dirty="0"/>
          </a:p>
        </p:txBody>
      </p:sp>
      <p:sp>
        <p:nvSpPr>
          <p:cNvPr id="3" name="Content Placeholder 2"/>
          <p:cNvSpPr>
            <a:spLocks noGrp="1"/>
          </p:cNvSpPr>
          <p:nvPr>
            <p:ph idx="1"/>
          </p:nvPr>
        </p:nvSpPr>
        <p:spPr>
          <a:xfrm>
            <a:off x="677334" y="2160589"/>
            <a:ext cx="9274188" cy="4430216"/>
          </a:xfrm>
        </p:spPr>
        <p:txBody>
          <a:bodyPr>
            <a:normAutofit lnSpcReduction="10000"/>
          </a:bodyPr>
          <a:lstStyle/>
          <a:p>
            <a:endParaRPr lang="en-US" dirty="0" smtClean="0"/>
          </a:p>
          <a:p>
            <a:endParaRPr lang="en-US" dirty="0"/>
          </a:p>
          <a:p>
            <a:endParaRPr lang="en-US" dirty="0" smtClean="0"/>
          </a:p>
          <a:p>
            <a:r>
              <a:rPr lang="en-US" dirty="0" smtClean="0"/>
              <a:t>Burgess </a:t>
            </a:r>
            <a:r>
              <a:rPr lang="en-US" dirty="0" err="1" smtClean="0"/>
              <a:t>Riefler</a:t>
            </a:r>
            <a:r>
              <a:rPr lang="en-US" dirty="0" smtClean="0"/>
              <a:t> doctrine – idea that if interest rates low, then plenty of liquidity in the system.  If interest rates high, not a lot of liquidity in the system</a:t>
            </a:r>
          </a:p>
          <a:p>
            <a:r>
              <a:rPr lang="en-US" dirty="0" smtClean="0"/>
              <a:t>In Great depression, Fed thought that as rates were low, plenty of liquidity, so they were not worried about lack of central bank loans. Problem was that these loans had to be backed up with commercial loans, and no commercial loans being given, so commercial banks could not borrow from the Fed.</a:t>
            </a:r>
          </a:p>
          <a:p>
            <a:r>
              <a:rPr lang="en-US" dirty="0" smtClean="0"/>
              <a:t>The general lack of demand caused companies to cut their inventory and workers, and to slash prices. Deflation was the result.</a:t>
            </a:r>
          </a:p>
          <a:p>
            <a:r>
              <a:rPr lang="en-US" dirty="0" smtClean="0"/>
              <a:t>Real interest rates: 1% nominal rate, -3% inflation = 4% real rate.</a:t>
            </a:r>
          </a:p>
          <a:p>
            <a:r>
              <a:rPr lang="en-US" dirty="0" smtClean="0"/>
              <a:t>So now generally agreed that Fed policies made depression worse.</a:t>
            </a:r>
          </a:p>
        </p:txBody>
      </p:sp>
      <p:pic>
        <p:nvPicPr>
          <p:cNvPr id="4" name="Picture 3"/>
          <p:cNvPicPr>
            <a:picLocks noChangeAspect="1"/>
          </p:cNvPicPr>
          <p:nvPr/>
        </p:nvPicPr>
        <p:blipFill>
          <a:blip r:embed="rId2"/>
          <a:stretch>
            <a:fillRect/>
          </a:stretch>
        </p:blipFill>
        <p:spPr>
          <a:xfrm>
            <a:off x="8418338" y="0"/>
            <a:ext cx="3773662" cy="2992396"/>
          </a:xfrm>
          <a:prstGeom prst="rect">
            <a:avLst/>
          </a:prstGeom>
        </p:spPr>
      </p:pic>
    </p:spTree>
    <p:extLst>
      <p:ext uri="{BB962C8B-B14F-4D97-AF65-F5344CB8AC3E}">
        <p14:creationId xmlns:p14="http://schemas.microsoft.com/office/powerpoint/2010/main" val="345368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16077"/>
          </a:xfrm>
        </p:spPr>
        <p:txBody>
          <a:bodyPr/>
          <a:lstStyle/>
          <a:p>
            <a:r>
              <a:rPr lang="en-US" dirty="0" smtClean="0"/>
              <a:t>5-3a Preparing for War</a:t>
            </a:r>
            <a:endParaRPr lang="en-US" dirty="0"/>
          </a:p>
        </p:txBody>
      </p:sp>
      <p:sp>
        <p:nvSpPr>
          <p:cNvPr id="3" name="Content Placeholder 2"/>
          <p:cNvSpPr>
            <a:spLocks noGrp="1"/>
          </p:cNvSpPr>
          <p:nvPr>
            <p:ph idx="1"/>
          </p:nvPr>
        </p:nvSpPr>
        <p:spPr/>
        <p:txBody>
          <a:bodyPr/>
          <a:lstStyle/>
          <a:p>
            <a:r>
              <a:rPr lang="en-US" sz="2000" dirty="0" smtClean="0"/>
              <a:t>1940- Walter Reuther, President (UAW) utilizes unused production capacity to produce 500 airplanes a day for US military. </a:t>
            </a:r>
          </a:p>
          <a:p>
            <a:r>
              <a:rPr lang="en-US" sz="2000" dirty="0" smtClean="0"/>
              <a:t>1941- Roosevelt signs the Lend-Lease Act, provide military and economic assistance to countries viewed as” vital to US defense</a:t>
            </a:r>
            <a:r>
              <a:rPr lang="en-US" sz="2000" dirty="0" smtClean="0"/>
              <a:t>. Only way UK survives during German blockade after Dunkirk</a:t>
            </a:r>
            <a:endParaRPr lang="en-US" sz="2000" dirty="0" smtClean="0"/>
          </a:p>
          <a:p>
            <a:r>
              <a:rPr lang="en-US" sz="2000" dirty="0" smtClean="0"/>
              <a:t>US exports $250 million on its way to $</a:t>
            </a:r>
            <a:r>
              <a:rPr lang="en-US" sz="2000" dirty="0" smtClean="0"/>
              <a:t>460m of </a:t>
            </a:r>
            <a:r>
              <a:rPr lang="en-US" sz="2000" dirty="0" smtClean="0"/>
              <a:t>Goods and Services due to the LL Act.</a:t>
            </a:r>
          </a:p>
          <a:p>
            <a:r>
              <a:rPr lang="en-US" sz="2000" dirty="0" smtClean="0"/>
              <a:t>US ramps up military output. Government takes control of both labor market, as well as wage and price control and capital markets to finance the war</a:t>
            </a:r>
            <a:r>
              <a:rPr lang="en-US" sz="2000" dirty="0" smtClean="0"/>
              <a:t>. Essentially a “centrally planned” economy.</a:t>
            </a:r>
            <a:endParaRPr lang="en-US" sz="2000" dirty="0" smtClean="0"/>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951522" y="166253"/>
            <a:ext cx="2240478" cy="1531917"/>
          </a:xfrm>
          <a:prstGeom prst="ellipse">
            <a:avLst/>
          </a:prstGeom>
          <a:ln>
            <a:noFill/>
          </a:ln>
          <a:effectLst>
            <a:softEdge rad="112500"/>
          </a:effectLst>
        </p:spPr>
      </p:pic>
      <p:sp>
        <p:nvSpPr>
          <p:cNvPr id="5" name="Footer Placeholder 3"/>
          <p:cNvSpPr>
            <a:spLocks noGrp="1"/>
          </p:cNvSpPr>
          <p:nvPr/>
        </p:nvSpPr>
        <p:spPr>
          <a:xfrm>
            <a:off x="754600" y="6273104"/>
            <a:ext cx="6297612"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Money and Banking – Michael Brandl    ©2017 Cengage Learning</a:t>
            </a:r>
            <a:endParaRPr lang="en-US" dirty="0"/>
          </a:p>
        </p:txBody>
      </p:sp>
    </p:spTree>
    <p:extLst>
      <p:ext uri="{BB962C8B-B14F-4D97-AF65-F5344CB8AC3E}">
        <p14:creationId xmlns:p14="http://schemas.microsoft.com/office/powerpoint/2010/main" val="4262215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5-3b Funding the War Effort</a:t>
            </a:r>
            <a:endParaRPr lang="en-US" dirty="0"/>
          </a:p>
        </p:txBody>
      </p:sp>
      <p:sp>
        <p:nvSpPr>
          <p:cNvPr id="3" name="Content Placeholder 2"/>
          <p:cNvSpPr>
            <a:spLocks noGrp="1"/>
          </p:cNvSpPr>
          <p:nvPr>
            <p:ph idx="1"/>
          </p:nvPr>
        </p:nvSpPr>
        <p:spPr>
          <a:xfrm>
            <a:off x="754600" y="1806627"/>
            <a:ext cx="7665004" cy="4466477"/>
          </a:xfrm>
        </p:spPr>
        <p:txBody>
          <a:bodyPr>
            <a:normAutofit/>
          </a:bodyPr>
          <a:lstStyle/>
          <a:p>
            <a:r>
              <a:rPr lang="en-US" sz="2400" dirty="0" smtClean="0"/>
              <a:t>John Maynard Keynes author of “How to Pay for the War”.  Government </a:t>
            </a:r>
            <a:r>
              <a:rPr lang="en-US" sz="2400" dirty="0" smtClean="0"/>
              <a:t>run </a:t>
            </a:r>
            <a:r>
              <a:rPr lang="en-US" sz="2400" dirty="0" smtClean="0"/>
              <a:t>budget deficits by borrowing from the public and financial system.</a:t>
            </a:r>
          </a:p>
          <a:p>
            <a:r>
              <a:rPr lang="en-US" sz="2400" dirty="0" smtClean="0"/>
              <a:t>Rationing of necessities.  High Progressive income </a:t>
            </a:r>
            <a:r>
              <a:rPr lang="en-US" sz="2400" dirty="0" smtClean="0"/>
              <a:t>taxes. Price and wage controls.</a:t>
            </a:r>
            <a:endParaRPr lang="en-US" sz="2400" dirty="0" smtClean="0"/>
          </a:p>
          <a:p>
            <a:r>
              <a:rPr lang="en-US" sz="2400" dirty="0" smtClean="0"/>
              <a:t>1940-1946 Government spending increases, 75% being used for military expenditures. </a:t>
            </a:r>
          </a:p>
          <a:p>
            <a:r>
              <a:rPr lang="en-US" sz="2400" dirty="0" smtClean="0"/>
              <a:t>Debt covering;  Government sells government bonds.  </a:t>
            </a:r>
            <a:endParaRPr lang="en-US" sz="2400" dirty="0" smtClean="0"/>
          </a:p>
          <a:p>
            <a:r>
              <a:rPr lang="en-US" sz="2400" dirty="0" smtClean="0"/>
              <a:t>War bonds (movie: “Flags of Our Fathers”) </a:t>
            </a:r>
            <a:endParaRPr lang="en-US" sz="24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951522" y="166253"/>
            <a:ext cx="2240478" cy="1531917"/>
          </a:xfrm>
          <a:prstGeom prst="ellipse">
            <a:avLst/>
          </a:prstGeom>
          <a:ln>
            <a:noFill/>
          </a:ln>
          <a:effectLst>
            <a:softEdge rad="112500"/>
          </a:effectLst>
        </p:spPr>
      </p:pic>
      <p:sp>
        <p:nvSpPr>
          <p:cNvPr id="5" name="Footer Placeholder 3"/>
          <p:cNvSpPr>
            <a:spLocks noGrp="1"/>
          </p:cNvSpPr>
          <p:nvPr/>
        </p:nvSpPr>
        <p:spPr>
          <a:xfrm>
            <a:off x="754600" y="6273104"/>
            <a:ext cx="6297612"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Money and Banking – Michael Brandl    ©2017 Cengage Learning</a:t>
            </a:r>
            <a:endParaRPr lang="en-US" dirty="0"/>
          </a:p>
        </p:txBody>
      </p:sp>
      <p:pic>
        <p:nvPicPr>
          <p:cNvPr id="7" name="Picture 6"/>
          <p:cNvPicPr>
            <a:picLocks noChangeAspect="1"/>
          </p:cNvPicPr>
          <p:nvPr/>
        </p:nvPicPr>
        <p:blipFill>
          <a:blip r:embed="rId3"/>
          <a:stretch>
            <a:fillRect/>
          </a:stretch>
        </p:blipFill>
        <p:spPr>
          <a:xfrm>
            <a:off x="8954743" y="2517272"/>
            <a:ext cx="3237257" cy="4340728"/>
          </a:xfrm>
          <a:prstGeom prst="rect">
            <a:avLst/>
          </a:prstGeom>
        </p:spPr>
      </p:pic>
      <p:pic>
        <p:nvPicPr>
          <p:cNvPr id="8" name="Picture 7"/>
          <p:cNvPicPr>
            <a:picLocks noChangeAspect="1"/>
          </p:cNvPicPr>
          <p:nvPr/>
        </p:nvPicPr>
        <p:blipFill>
          <a:blip r:embed="rId4"/>
          <a:stretch>
            <a:fillRect/>
          </a:stretch>
        </p:blipFill>
        <p:spPr>
          <a:xfrm>
            <a:off x="8419604" y="0"/>
            <a:ext cx="3657353" cy="2453966"/>
          </a:xfrm>
          <a:prstGeom prst="rect">
            <a:avLst/>
          </a:prstGeom>
        </p:spPr>
      </p:pic>
    </p:spTree>
    <p:extLst>
      <p:ext uri="{BB962C8B-B14F-4D97-AF65-F5344CB8AC3E}">
        <p14:creationId xmlns:p14="http://schemas.microsoft.com/office/powerpoint/2010/main" val="227724913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3584</TotalTime>
  <Words>1730</Words>
  <Application>Microsoft Office PowerPoint</Application>
  <PresentationFormat>Widescreen</PresentationFormat>
  <Paragraphs>120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Trebuchet MS</vt:lpstr>
      <vt:lpstr>Wingdings 3</vt:lpstr>
      <vt:lpstr>Facet</vt:lpstr>
      <vt:lpstr>Chapter 5 - Financial Markets Through Time</vt:lpstr>
      <vt:lpstr>5-1a The Early Twentieth Century  (“The gilded age”)</vt:lpstr>
      <vt:lpstr>5-1b The Panic of 1907 </vt:lpstr>
      <vt:lpstr>5-2a Early Structure of the Federal Reserve </vt:lpstr>
      <vt:lpstr>5-2a Early Structure of the Federal Reserve  (cont’d) </vt:lpstr>
      <vt:lpstr>5-2b Financial Markets During the Great Depression</vt:lpstr>
      <vt:lpstr>Great depression</vt:lpstr>
      <vt:lpstr>5-3a Preparing for War</vt:lpstr>
      <vt:lpstr>5-3b Funding the War Effort</vt:lpstr>
      <vt:lpstr>5-3c Controlling Inflation During the War</vt:lpstr>
      <vt:lpstr>5-4a Funding the American  Dream</vt:lpstr>
      <vt:lpstr>5-4b Push for European Economic and Financial Integration</vt:lpstr>
      <vt:lpstr>5-5a The Rise of Stagflation</vt:lpstr>
      <vt:lpstr>5-5b Paul Volcker</vt:lpstr>
      <vt:lpstr>5-5c Reagan and Thatcher</vt:lpstr>
      <vt:lpstr>5-6a The Savings &amp; Loan Crisis</vt:lpstr>
      <vt:lpstr>5-6b Leverage Buyouts &amp; Junk Bonds</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Markets Through Time</dc:title>
  <dc:creator>stephen priscella</dc:creator>
  <cp:lastModifiedBy>Crowley, Patrick</cp:lastModifiedBy>
  <cp:revision>60</cp:revision>
  <dcterms:created xsi:type="dcterms:W3CDTF">2015-12-09T00:25:52Z</dcterms:created>
  <dcterms:modified xsi:type="dcterms:W3CDTF">2018-02-07T20:59:37Z</dcterms:modified>
</cp:coreProperties>
</file>