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3" r:id="rId2"/>
    <p:sldId id="275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76" r:id="rId14"/>
    <p:sldId id="278" r:id="rId15"/>
    <p:sldId id="266" r:id="rId16"/>
    <p:sldId id="277" r:id="rId17"/>
    <p:sldId id="267" r:id="rId18"/>
    <p:sldId id="269" r:id="rId19"/>
    <p:sldId id="268" r:id="rId20"/>
    <p:sldId id="281" r:id="rId21"/>
    <p:sldId id="270" r:id="rId22"/>
    <p:sldId id="272" r:id="rId23"/>
    <p:sldId id="271" r:id="rId24"/>
    <p:sldId id="280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34087-18C3-4807-A2DF-23D1EBE28B96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63FF-7033-43BD-B6CA-DB6EDDBB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EE6A-110E-425B-9D8E-88E5EB1C6C00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9144-88DD-49EA-9958-1E92F37A73A7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1576-FA9F-4101-B323-BC20F9EBA999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30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396-B39B-4444-96AA-BA46535C35E8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91E8-1007-4481-A7FC-679B0DF438CC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07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0890-02DC-4661-9E6C-3BDAF369CED7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87E8-585D-4FB7-8118-6DF02CB2F4CE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365-C1AF-4F14-9DEF-4A32573A6128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19BA-AD03-4CAB-AE90-4CF05640B02D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0843-FD8F-4F47-9AB4-C7C77843A4F5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CDAE-A093-4197-82C2-CB928EE18646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0C53-424F-4C16-B00D-E0189BCC42F4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D68A-1736-4ABE-A815-A588AE8957A1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735F-9155-4757-BE97-431A0108F7AC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316-7368-476F-BB7B-6A448320EC3E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90FF-6D7B-4849-9B60-81113E12A8D8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42A6-C167-43DE-A5D3-9E0A2139E13D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– Interest Rates in More Detail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4-2c Ex Post vs. Ex 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Looking to the future OR Looking at the past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2" y="2990905"/>
            <a:ext cx="7816792" cy="14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0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4-3a Before- &amp; After-Tax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Wages &amp; Salaries are “labor income”</a:t>
            </a:r>
          </a:p>
          <a:p>
            <a:endParaRPr lang="en-US" sz="2800" dirty="0" smtClean="0"/>
          </a:p>
          <a:p>
            <a:r>
              <a:rPr lang="en-US" sz="2800" dirty="0" smtClean="0"/>
              <a:t>Interest earned from holding a bond is income that is subject to income tax</a:t>
            </a:r>
          </a:p>
          <a:p>
            <a:endParaRPr lang="en-US" sz="2800" dirty="0" smtClean="0"/>
          </a:p>
          <a:p>
            <a:r>
              <a:rPr lang="en-US" sz="2800" dirty="0" smtClean="0"/>
              <a:t>Progressive Income Tax:  the higher the level of income, the higher the marginal tax rate paid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16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4-3b Municipal Bonds &amp;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/>
          <a:lstStyle/>
          <a:p>
            <a:r>
              <a:rPr lang="en-US" sz="2400" dirty="0" smtClean="0"/>
              <a:t>Local municipalities and government agencies need to raise capital</a:t>
            </a:r>
          </a:p>
          <a:p>
            <a:r>
              <a:rPr lang="en-US" sz="2400" dirty="0" smtClean="0"/>
              <a:t>Interest paid on Muni-bonds is not currently subject to federal income tax</a:t>
            </a:r>
          </a:p>
          <a:p>
            <a:r>
              <a:rPr lang="en-US" sz="2400" dirty="0" smtClean="0"/>
              <a:t>2 bonds – a corporate bond and a muni bond: they are exactly the same except for the yields.</a:t>
            </a:r>
          </a:p>
          <a:p>
            <a:r>
              <a:rPr lang="en-US" sz="2400" dirty="0" smtClean="0"/>
              <a:t>J Doe, currently in a 28% tax bracket.  The interest earned on the corporate bond is 28% taxable income vs. 0 tax on the muni bond; which is more desirable?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20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 bonds vs Treasuries -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95" y="1270000"/>
            <a:ext cx="78676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Yields for bonds with different maturities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67" y="1755503"/>
            <a:ext cx="8528353" cy="50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0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245"/>
          </a:xfrm>
        </p:spPr>
        <p:txBody>
          <a:bodyPr/>
          <a:lstStyle/>
          <a:p>
            <a:r>
              <a:rPr lang="en-US" dirty="0" smtClean="0"/>
              <a:t>4-4a Yield Curve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Purchasing Bonds</a:t>
            </a:r>
          </a:p>
          <a:p>
            <a:r>
              <a:rPr lang="en-US" sz="2400" dirty="0" smtClean="0"/>
              <a:t>“Term structure of interest rates”</a:t>
            </a:r>
          </a:p>
          <a:p>
            <a:r>
              <a:rPr lang="en-US" sz="2400" dirty="0" smtClean="0"/>
              <a:t>Bonds or debt instruments that have different terms or lengths of maturity tend to have different interest rates.</a:t>
            </a:r>
          </a:p>
          <a:p>
            <a:r>
              <a:rPr lang="en-US" sz="2400" dirty="0" smtClean="0"/>
              <a:t>Each point on the curve shows length to maturity, it is not a measurement of time as in what interest rates will be in the future.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2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39871"/>
            <a:ext cx="9029982" cy="4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4-4c Pure Expectations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States the yields on long-term bonds are made up of the market expectations of what short-term yields will be in the future.</a:t>
            </a:r>
          </a:p>
          <a:p>
            <a:r>
              <a:rPr lang="en-US" sz="2400" dirty="0" smtClean="0"/>
              <a:t>If we know the 1 year bond rate today, and the 2year bond rate today we can solve the expected rate.</a:t>
            </a:r>
          </a:p>
          <a:p>
            <a:r>
              <a:rPr lang="en-US" sz="2400" dirty="0" smtClean="0"/>
              <a:t>An upward sloping yield curve tells us the market thinks short term rates are going to be higher in the future than what they currently are</a:t>
            </a:r>
          </a:p>
          <a:p>
            <a:r>
              <a:rPr lang="en-US" sz="2400" dirty="0" smtClean="0"/>
              <a:t>A downward sloping curve (inverted) suggests short-term interest rates will be lower than today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4-4e Segmented Market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Argues that the </a:t>
            </a:r>
            <a:r>
              <a:rPr lang="en-US" sz="2400" dirty="0"/>
              <a:t>market for short-term bonds is completely different </a:t>
            </a:r>
            <a:r>
              <a:rPr lang="en-US" sz="2400" dirty="0" smtClean="0"/>
              <a:t>from </a:t>
            </a:r>
            <a:r>
              <a:rPr lang="en-US" sz="2400" dirty="0"/>
              <a:t>the market for long-term bonds and that these two markets are different from the </a:t>
            </a:r>
            <a:r>
              <a:rPr lang="en-US" sz="2400" dirty="0" smtClean="0"/>
              <a:t>medium-term bonds market</a:t>
            </a:r>
          </a:p>
          <a:p>
            <a:r>
              <a:rPr lang="en-US" sz="2400" dirty="0"/>
              <a:t>Proponents of this theory </a:t>
            </a:r>
            <a:r>
              <a:rPr lang="en-US" sz="2400" dirty="0" smtClean="0"/>
              <a:t>point </a:t>
            </a:r>
            <a:r>
              <a:rPr lang="en-US" sz="2400" dirty="0"/>
              <a:t>out that the issuers of short-term bonds are different from the issuers of long-term bonds.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4-4d </a:t>
            </a:r>
            <a:r>
              <a:rPr lang="en-US" dirty="0" smtClean="0"/>
              <a:t>Term/Liquidity </a:t>
            </a:r>
            <a:r>
              <a:rPr lang="en-US" dirty="0" smtClean="0"/>
              <a:t>Premium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Short-term </a:t>
            </a:r>
            <a:r>
              <a:rPr lang="en-US" sz="2400" dirty="0"/>
              <a:t>bonds are more liquid. A bondholder can get money out of a short-term bond </a:t>
            </a:r>
            <a:r>
              <a:rPr lang="en-US" sz="2400" dirty="0" smtClean="0"/>
              <a:t>more quickly </a:t>
            </a:r>
            <a:r>
              <a:rPr lang="en-US" sz="2400" dirty="0"/>
              <a:t>and </a:t>
            </a:r>
            <a:r>
              <a:rPr lang="en-US" sz="2400" dirty="0" smtClean="0"/>
              <a:t>easily </a:t>
            </a:r>
            <a:r>
              <a:rPr lang="en-US" sz="2400" dirty="0"/>
              <a:t>than from a long-term </a:t>
            </a:r>
            <a:r>
              <a:rPr lang="en-US" sz="2400" dirty="0" smtClean="0"/>
              <a:t>bond</a:t>
            </a:r>
          </a:p>
          <a:p>
            <a:r>
              <a:rPr lang="en-US" sz="2400" dirty="0" smtClean="0"/>
              <a:t>Longer-term </a:t>
            </a:r>
            <a:r>
              <a:rPr lang="en-US" sz="2400" dirty="0"/>
              <a:t>bonds have a higher yield than shorter-term bonds. </a:t>
            </a:r>
            <a:endParaRPr lang="en-US" sz="2400" dirty="0" smtClean="0"/>
          </a:p>
          <a:p>
            <a:r>
              <a:rPr lang="en-US" sz="2400" dirty="0" smtClean="0"/>
              <a:t>Yield curves </a:t>
            </a:r>
            <a:r>
              <a:rPr lang="en-US" sz="2400" dirty="0"/>
              <a:t>generally slopes </a:t>
            </a:r>
            <a:r>
              <a:rPr lang="en-US" sz="2400" dirty="0" smtClean="0"/>
              <a:t>upward because </a:t>
            </a:r>
            <a:r>
              <a:rPr lang="en-US" sz="2400" dirty="0"/>
              <a:t>of the term premium that has to be paid to entice bond buyers to buy longer-term bonds.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70" y="1269924"/>
            <a:ext cx="7556595" cy="4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 Premium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374624" cy="3880773"/>
          </a:xfrm>
        </p:spPr>
        <p:txBody>
          <a:bodyPr/>
          <a:lstStyle/>
          <a:p>
            <a:r>
              <a:rPr lang="en-US" dirty="0" smtClean="0"/>
              <a:t>Explains why yield curve is upwardly sloped much more frequently than it is downwardly sloped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663" y="1479414"/>
            <a:ext cx="7459594" cy="50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7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4-5a Inverted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Inverted </a:t>
            </a:r>
            <a:r>
              <a:rPr lang="en-US" sz="2400" dirty="0"/>
              <a:t>yield curve occurs when longer-term interest rates are lower than shorter-term interest rates.</a:t>
            </a:r>
          </a:p>
          <a:p>
            <a:r>
              <a:rPr lang="en-US" sz="2400" dirty="0" smtClean="0"/>
              <a:t>From the perspective of pure </a:t>
            </a:r>
            <a:r>
              <a:rPr lang="en-US" sz="2400" dirty="0"/>
              <a:t>expectations theory, </a:t>
            </a:r>
            <a:r>
              <a:rPr lang="en-US" sz="2400" dirty="0" smtClean="0"/>
              <a:t>short-term </a:t>
            </a:r>
            <a:r>
              <a:rPr lang="en-US" sz="2400" dirty="0"/>
              <a:t>interest rates will be lower in the future than they are </a:t>
            </a:r>
            <a:r>
              <a:rPr lang="en-US" sz="2400" dirty="0" smtClean="0"/>
              <a:t>today</a:t>
            </a:r>
          </a:p>
          <a:p>
            <a:r>
              <a:rPr lang="en-US" sz="2400" dirty="0" smtClean="0"/>
              <a:t>From the perspective of segmented </a:t>
            </a:r>
            <a:r>
              <a:rPr lang="en-US" sz="2400" dirty="0"/>
              <a:t>market theory, a contractionary monetary policy pushes up short-term interest rates, creating an inverted yield curve.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4-5b Steep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79" y="1836124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Pure Expectation Theory suggests: A </a:t>
            </a:r>
            <a:r>
              <a:rPr lang="en-US" sz="2400" dirty="0"/>
              <a:t>steep yield curve suggests that short-term interest rates will be significantly higher in the future than what they are currently. There are two main reasons why this might occur: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(</a:t>
            </a:r>
            <a:r>
              <a:rPr lang="en-US" sz="2200" dirty="0"/>
              <a:t>a) High inflation rates in the future.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(</a:t>
            </a:r>
            <a:r>
              <a:rPr lang="en-US" sz="2200" dirty="0"/>
              <a:t>b) Faster economic growth. </a:t>
            </a:r>
            <a:endParaRPr lang="en-US" sz="2200" dirty="0" smtClean="0"/>
          </a:p>
          <a:p>
            <a:r>
              <a:rPr lang="en-US" sz="2400" dirty="0" smtClean="0"/>
              <a:t>Term </a:t>
            </a:r>
            <a:r>
              <a:rPr lang="en-US" sz="2400" dirty="0"/>
              <a:t>premium theory suggests: Savers currently have a better use for </a:t>
            </a:r>
            <a:r>
              <a:rPr lang="en-US" sz="2400" dirty="0" smtClean="0"/>
              <a:t>funds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Savers worry about the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4-5c Flat Yield Curve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sz="2400" dirty="0"/>
              <a:t>Pure expectations </a:t>
            </a:r>
            <a:r>
              <a:rPr lang="en-US" sz="2400" dirty="0" smtClean="0"/>
              <a:t>theory says a </a:t>
            </a:r>
            <a:r>
              <a:rPr lang="en-US" sz="2400" dirty="0"/>
              <a:t>flat yield curve suggests short-term interest rates in the future will be where they are well into the </a:t>
            </a:r>
            <a:r>
              <a:rPr lang="en-US" sz="2400" dirty="0" smtClean="0"/>
              <a:t>future. </a:t>
            </a:r>
          </a:p>
          <a:p>
            <a:r>
              <a:rPr lang="en-US" sz="2400" dirty="0" smtClean="0"/>
              <a:t>Term </a:t>
            </a:r>
            <a:r>
              <a:rPr lang="en-US" sz="2400" dirty="0"/>
              <a:t>premium </a:t>
            </a:r>
            <a:r>
              <a:rPr lang="en-US" sz="2400" dirty="0" smtClean="0"/>
              <a:t>theory says a </a:t>
            </a:r>
            <a:r>
              <a:rPr lang="en-US" sz="2400" dirty="0"/>
              <a:t>flat yield curve suggests that the term premium has gone to zero. Savers are indifferent </a:t>
            </a:r>
            <a:r>
              <a:rPr lang="en-US" sz="2400" dirty="0" smtClean="0"/>
              <a:t>to what kind of bonds they hold. </a:t>
            </a:r>
          </a:p>
          <a:p>
            <a:r>
              <a:rPr lang="en-US" sz="2400" dirty="0" smtClean="0"/>
              <a:t>Segmented </a:t>
            </a:r>
            <a:r>
              <a:rPr lang="en-US" sz="2400" dirty="0"/>
              <a:t>market </a:t>
            </a:r>
            <a:r>
              <a:rPr lang="en-US" sz="2400" dirty="0" smtClean="0"/>
              <a:t>theory says a flat </a:t>
            </a:r>
            <a:r>
              <a:rPr lang="en-US" sz="2400" dirty="0"/>
              <a:t>yield suggests things are going on in many markets at the same time.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7" y="1487255"/>
            <a:ext cx="8596105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918293" cy="1320800"/>
          </a:xfrm>
        </p:spPr>
        <p:txBody>
          <a:bodyPr/>
          <a:lstStyle/>
          <a:p>
            <a:r>
              <a:rPr lang="en-US" dirty="0" smtClean="0"/>
              <a:t>Yield curve slopes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25295" cy="3880773"/>
          </a:xfrm>
        </p:spPr>
        <p:txBody>
          <a:bodyPr/>
          <a:lstStyle/>
          <a:p>
            <a:r>
              <a:rPr lang="en-US" dirty="0" smtClean="0"/>
              <a:t>We need to add in a liquidity premium to interpret these properly.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27" y="262862"/>
            <a:ext cx="68008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96204" cy="3880773"/>
          </a:xfrm>
        </p:spPr>
        <p:txBody>
          <a:bodyPr/>
          <a:lstStyle/>
          <a:p>
            <a:r>
              <a:rPr lang="en-US" dirty="0" smtClean="0"/>
              <a:t>Recessions are (nearly) always preceded by an inverted yield curve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38" y="819397"/>
            <a:ext cx="7073346" cy="59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Default risk</a:t>
            </a:r>
          </a:p>
          <a:p>
            <a:r>
              <a:rPr lang="en-US" sz="2000" dirty="0" smtClean="0"/>
              <a:t>Tax treatment of bonds</a:t>
            </a:r>
          </a:p>
          <a:p>
            <a:r>
              <a:rPr lang="en-US" sz="2000" dirty="0" smtClean="0"/>
              <a:t>Yield curve</a:t>
            </a:r>
          </a:p>
          <a:p>
            <a:r>
              <a:rPr lang="en-US" sz="2000" dirty="0" smtClean="0"/>
              <a:t>Expectations theory of yield curve</a:t>
            </a:r>
          </a:p>
          <a:p>
            <a:r>
              <a:rPr lang="en-US" sz="2000" dirty="0" smtClean="0"/>
              <a:t>Preferred habitat theory</a:t>
            </a:r>
          </a:p>
          <a:p>
            <a:r>
              <a:rPr lang="en-US" sz="2000" dirty="0" smtClean="0"/>
              <a:t>Liquidity premium theory</a:t>
            </a:r>
          </a:p>
          <a:p>
            <a:r>
              <a:rPr lang="en-US" sz="2000" dirty="0" smtClean="0"/>
              <a:t>Usefulness of yield curve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4-1a Default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9135"/>
            <a:ext cx="8596668" cy="4232227"/>
          </a:xfrm>
        </p:spPr>
        <p:txBody>
          <a:bodyPr>
            <a:noAutofit/>
          </a:bodyPr>
          <a:lstStyle/>
          <a:p>
            <a:r>
              <a:rPr lang="en-US" sz="2400" dirty="0" smtClean="0"/>
              <a:t>Agreement between two parties: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The buyer of the bond agrees to lend some money to the bond issuer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The issuer of the bond agrees to pay over time interest payments as well as face value of the bond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The greater the default risk, the more the lender is going to be compensated for lending funds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03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-1a  Default risk: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639"/>
            <a:ext cx="8596668" cy="42617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Default or failure can occur under direct control of the borrower due to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A firm may expand too quickly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A household living beyond their means</a:t>
            </a:r>
          </a:p>
          <a:p>
            <a:endParaRPr lang="en-US" sz="2800" dirty="0" smtClean="0"/>
          </a:p>
          <a:p>
            <a:r>
              <a:rPr lang="en-US" sz="2800" dirty="0" smtClean="0"/>
              <a:t>Economy may enter into recession or a natural disaster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4-1b Calculating </a:t>
            </a:r>
            <a:r>
              <a:rPr lang="en-US" dirty="0" smtClean="0"/>
              <a:t>DRP (default risk premium)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639"/>
            <a:ext cx="8596668" cy="426172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Predicting the future – determining the probability that the  borrower will not pay as promised.</a:t>
            </a:r>
          </a:p>
          <a:p>
            <a:r>
              <a:rPr lang="en-US" sz="2800" dirty="0" smtClean="0"/>
              <a:t>A very difficult task – Look for shortcuts</a:t>
            </a:r>
          </a:p>
          <a:p>
            <a:r>
              <a:rPr lang="en-US" sz="2800" dirty="0" smtClean="0"/>
              <a:t>Borrower’s bond rating: dangerous to assume accurate rating</a:t>
            </a:r>
          </a:p>
          <a:p>
            <a:r>
              <a:rPr lang="en-US" sz="2800" dirty="0" smtClean="0"/>
              <a:t>Bond rating is not an accurate measure of default risk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84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370"/>
            <a:ext cx="8596668" cy="1320800"/>
          </a:xfrm>
        </p:spPr>
        <p:txBody>
          <a:bodyPr/>
          <a:lstStyle/>
          <a:p>
            <a:r>
              <a:rPr lang="en-US" dirty="0" smtClean="0"/>
              <a:t>4-1c Comparing default risk of different financial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18968"/>
            <a:ext cx="9404817" cy="4795587"/>
          </a:xfrm>
        </p:spPr>
        <p:txBody>
          <a:bodyPr/>
          <a:lstStyle/>
          <a:p>
            <a:r>
              <a:rPr lang="en-US" dirty="0" smtClean="0"/>
              <a:t>Corporate Bond vs. US Treasury </a:t>
            </a:r>
            <a:r>
              <a:rPr lang="en-US" dirty="0" smtClean="0"/>
              <a:t>Securities – assume exactly the same maturity date and currency</a:t>
            </a:r>
            <a:endParaRPr lang="en-US" dirty="0" smtClean="0"/>
          </a:p>
          <a:p>
            <a:r>
              <a:rPr lang="en-US" dirty="0" smtClean="0"/>
              <a:t>Inverse Relationship – Bond Price and Interest (Yield)</a:t>
            </a:r>
          </a:p>
          <a:p>
            <a:r>
              <a:rPr lang="en-US" dirty="0" smtClean="0"/>
              <a:t>Supply and Demand analysis useful to examine DRP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07" y="3463135"/>
            <a:ext cx="6581697" cy="31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9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risk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5" y="12700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4-2a Why we worry about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Inflation: the continuous increase in the general level of prices</a:t>
            </a:r>
          </a:p>
          <a:p>
            <a:r>
              <a:rPr lang="en-US" sz="2800" dirty="0" smtClean="0"/>
              <a:t>Price increase is caused by an increased rate of inflation</a:t>
            </a:r>
          </a:p>
          <a:p>
            <a:r>
              <a:rPr lang="en-US" sz="2800" dirty="0" smtClean="0"/>
              <a:t>Consumers who depend on wages and salaries for consumption see their consumption fall.</a:t>
            </a:r>
          </a:p>
          <a:p>
            <a:r>
              <a:rPr lang="en-US" sz="2800" dirty="0" smtClean="0"/>
              <a:t>Wealthy do not depend on wages and salaries, they depend on assets and investments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1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4-2b Real vs. Nominal Interest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3" y="1930401"/>
            <a:ext cx="9969909" cy="4110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Real Interest Rate =  Nominal Interest Rate – Inflation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interest rate that has been adjusted for inflation (real interest rate)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Nominal interest rate, expressed in terms of annual amounts currently charged for interest and not adjusted for inflation.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4638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1228</TotalTime>
  <Words>1243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Wingdings 3</vt:lpstr>
      <vt:lpstr>Facet</vt:lpstr>
      <vt:lpstr>Chapter 4 – Interest Rates in More Detail</vt:lpstr>
      <vt:lpstr>Interest rates</vt:lpstr>
      <vt:lpstr>4-1a Default Risk</vt:lpstr>
      <vt:lpstr>4-1a  Default risk: (continued)</vt:lpstr>
      <vt:lpstr>4-1b Calculating DRP (default risk premium)</vt:lpstr>
      <vt:lpstr>4-1c Comparing default risk of different financial instruments</vt:lpstr>
      <vt:lpstr>Default risk steps</vt:lpstr>
      <vt:lpstr>4-2a Why we worry about inflation</vt:lpstr>
      <vt:lpstr>4-2b Real vs. Nominal Interest Rates</vt:lpstr>
      <vt:lpstr>4-2c Ex Post vs. Ex Ante</vt:lpstr>
      <vt:lpstr>4-3a Before- &amp; After-Tax Returns</vt:lpstr>
      <vt:lpstr>4-3b Municipal Bonds &amp; Taxes</vt:lpstr>
      <vt:lpstr>Muni bonds vs Treasuries - steps</vt:lpstr>
      <vt:lpstr>Yields for bonds with different maturities</vt:lpstr>
      <vt:lpstr>4-4a Yield Curve Graph</vt:lpstr>
      <vt:lpstr>Treasury Yield Curve</vt:lpstr>
      <vt:lpstr>4-4c Pure Expectations Theory</vt:lpstr>
      <vt:lpstr>4-4e Segmented Market Theory</vt:lpstr>
      <vt:lpstr>4-4d Term/Liquidity Premium Theory</vt:lpstr>
      <vt:lpstr>Liquidity Premium theory</vt:lpstr>
      <vt:lpstr>4-5a Inverted Yield Curve</vt:lpstr>
      <vt:lpstr>4-5b Steep Yield Curve</vt:lpstr>
      <vt:lpstr>4-5c Flat Yield Curve </vt:lpstr>
      <vt:lpstr>Yield curve slopes</vt:lpstr>
      <vt:lpstr>Some examples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Markets -16</dc:title>
  <dc:creator>stephen priscella</dc:creator>
  <cp:lastModifiedBy>Crowley, Patrick</cp:lastModifiedBy>
  <cp:revision>66</cp:revision>
  <dcterms:created xsi:type="dcterms:W3CDTF">2016-01-23T20:53:51Z</dcterms:created>
  <dcterms:modified xsi:type="dcterms:W3CDTF">2018-01-31T22:07:06Z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-240378590</vt:i4>
  </property>
  <property fmtid="{D5CDD505-2E9C-101B-9397-08002B2CF9AE}" pid="3" name="_NewReviewCycle">
    <vt:lpwstr/>
  </property>
  <property fmtid="{D5CDD505-2E9C-101B-9397-08002B2CF9AE}" pid="4" name="_EmailSubject">
    <vt:lpwstr>Chapters 4 and 5 PPT</vt:lpwstr>
  </property>
  <property fmtid="{D5CDD505-2E9C-101B-9397-08002B2CF9AE}" pid="5" name="_AuthorEmail">
    <vt:lpwstr>Kristen.Meere@cengage.com</vt:lpwstr>
  </property>
  <property fmtid="{D5CDD505-2E9C-101B-9397-08002B2CF9AE}" pid="6" name="_AuthorEmailDisplayName">
    <vt:lpwstr>Meere, Kristen</vt:lpwstr>
  </property>
</Properties>
</file>