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73" r:id="rId9"/>
    <p:sldId id="263" r:id="rId10"/>
    <p:sldId id="264" r:id="rId11"/>
    <p:sldId id="265" r:id="rId12"/>
    <p:sldId id="266" r:id="rId13"/>
    <p:sldId id="267" r:id="rId14"/>
    <p:sldId id="274" r:id="rId15"/>
    <p:sldId id="275" r:id="rId16"/>
    <p:sldId id="268" r:id="rId17"/>
    <p:sldId id="269" r:id="rId18"/>
    <p:sldId id="270" r:id="rId19"/>
    <p:sldId id="271" r:id="rId20"/>
    <p:sldId id="272" r:id="rId21"/>
    <p:sldId id="276" r:id="rId22"/>
    <p:sldId id="277" r:id="rId2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00" autoAdjust="0"/>
    <p:restoredTop sz="94680" autoAdjust="0"/>
  </p:normalViewPr>
  <p:slideViewPr>
    <p:cSldViewPr snapToGrid="0">
      <p:cViewPr varScale="1">
        <p:scale>
          <a:sx n="81" d="100"/>
          <a:sy n="81" d="100"/>
        </p:scale>
        <p:origin x="120" y="5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018517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9089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88195807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54371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8000371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5778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45137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42447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7556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4576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51793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0452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1053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19663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809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500184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9A6E6F-38F3-4264-8E4C-13B6E0828ADC}" type="datetimeFigureOut">
              <a:rPr lang="en-US" smtClean="0"/>
              <a:t>1/24/2018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A91B4D77-56F4-4285-8DCF-41C07DF3F54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6232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Chapter 2 - Money, Money Supply, and Interest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  <p:pic>
        <p:nvPicPr>
          <p:cNvPr id="5" name="Picture 4"/>
          <p:cNvPicPr/>
          <p:nvPr/>
        </p:nvPicPr>
        <p:blipFill>
          <a:blip r:embed="rId2"/>
          <a:stretch>
            <a:fillRect/>
          </a:stretch>
        </p:blipFill>
        <p:spPr>
          <a:xfrm>
            <a:off x="3175" y="0"/>
            <a:ext cx="12188825" cy="6857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099905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2-2b </a:t>
            </a:r>
            <a:r>
              <a:rPr lang="en-US" dirty="0" smtClean="0"/>
              <a:t>Characteristics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080" y="1436914"/>
            <a:ext cx="8596668" cy="4343192"/>
          </a:xfrm>
        </p:spPr>
        <p:txBody>
          <a:bodyPr>
            <a:noAutofit/>
          </a:bodyPr>
          <a:lstStyle/>
          <a:p>
            <a:r>
              <a:rPr lang="en-US" sz="2800" dirty="0" smtClean="0"/>
              <a:t>For any asset to function as money, the following must be met:</a:t>
            </a:r>
          </a:p>
          <a:p>
            <a:pPr lvl="1"/>
            <a:r>
              <a:rPr lang="en-US" sz="2800" dirty="0" smtClean="0"/>
              <a:t>Easily standardized so prices of two units can be </a:t>
            </a:r>
            <a:r>
              <a:rPr lang="en-US" sz="2800" dirty="0" smtClean="0"/>
              <a:t>compared [“</a:t>
            </a:r>
            <a:r>
              <a:rPr lang="en-US" sz="2800" dirty="0" err="1" smtClean="0"/>
              <a:t>Standardizability</a:t>
            </a:r>
            <a:r>
              <a:rPr lang="en-US" sz="2800" dirty="0" smtClean="0"/>
              <a:t>”</a:t>
            </a:r>
            <a:endParaRPr lang="en-US" sz="2800" dirty="0" smtClean="0"/>
          </a:p>
          <a:p>
            <a:pPr lvl="1"/>
            <a:r>
              <a:rPr lang="en-US" sz="2800" dirty="0" smtClean="0"/>
              <a:t>Divisible [“Divisibility”]</a:t>
            </a:r>
            <a:endParaRPr lang="en-US" sz="2800" dirty="0" smtClean="0"/>
          </a:p>
          <a:p>
            <a:pPr lvl="1"/>
            <a:r>
              <a:rPr lang="en-US" sz="2800" dirty="0" smtClean="0"/>
              <a:t>Portable [“Portability”]</a:t>
            </a:r>
            <a:endParaRPr lang="en-US" sz="2800" dirty="0" smtClean="0"/>
          </a:p>
          <a:p>
            <a:pPr lvl="1"/>
            <a:r>
              <a:rPr lang="en-US" sz="2800" dirty="0" smtClean="0"/>
              <a:t>Physically </a:t>
            </a:r>
            <a:r>
              <a:rPr lang="en-US" sz="2800" dirty="0" smtClean="0"/>
              <a:t>durable [“Durability”]</a:t>
            </a:r>
          </a:p>
          <a:p>
            <a:pPr lvl="1"/>
            <a:r>
              <a:rPr lang="en-US" sz="2800" dirty="0" smtClean="0"/>
              <a:t>Recognizable [“</a:t>
            </a:r>
            <a:r>
              <a:rPr lang="en-US" sz="2800" dirty="0" err="1" smtClean="0"/>
              <a:t>Recognizability</a:t>
            </a:r>
            <a:r>
              <a:rPr lang="en-US" sz="2800" dirty="0" smtClean="0"/>
              <a:t>”]</a:t>
            </a:r>
            <a:endParaRPr lang="en-US" sz="2800" dirty="0" smtClean="0"/>
          </a:p>
          <a:p>
            <a:pPr lvl="1"/>
            <a:r>
              <a:rPr lang="en-US" sz="2800" dirty="0" smtClean="0"/>
              <a:t>Broadly </a:t>
            </a:r>
            <a:r>
              <a:rPr lang="en-US" sz="2800" dirty="0" smtClean="0"/>
              <a:t>demanded in society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3034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has functioned as money over time?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Cigarettes:</a:t>
            </a:r>
          </a:p>
          <a:p>
            <a:pPr lvl="1"/>
            <a:r>
              <a:rPr lang="en-US" sz="2200" dirty="0" smtClean="0"/>
              <a:t>Standardized – contained the same amount of quality of tobacco</a:t>
            </a:r>
          </a:p>
          <a:p>
            <a:pPr lvl="1"/>
            <a:r>
              <a:rPr lang="en-US" sz="2200" dirty="0" smtClean="0"/>
              <a:t>Easily divisible – 20 in a pack, “making change” was straightforward</a:t>
            </a:r>
          </a:p>
          <a:p>
            <a:pPr lvl="1"/>
            <a:r>
              <a:rPr lang="en-US" sz="2200" dirty="0" smtClean="0"/>
              <a:t>Portable – easy to carry around</a:t>
            </a:r>
          </a:p>
          <a:p>
            <a:pPr lvl="1"/>
            <a:r>
              <a:rPr lang="en-US" sz="2200" dirty="0" smtClean="0"/>
              <a:t>Long self life, as long as kept dry</a:t>
            </a:r>
          </a:p>
          <a:p>
            <a:pPr lvl="1"/>
            <a:r>
              <a:rPr lang="en-US" sz="2200" dirty="0" smtClean="0"/>
              <a:t>Always in demand</a:t>
            </a:r>
          </a:p>
          <a:p>
            <a:pPr lvl="1"/>
            <a:r>
              <a:rPr lang="en-US" sz="2200" dirty="0" smtClean="0"/>
              <a:t>Nazi POW </a:t>
            </a:r>
            <a:r>
              <a:rPr lang="en-US" sz="2200" dirty="0" smtClean="0"/>
              <a:t>camps: cigarettes were money</a:t>
            </a:r>
            <a:endParaRPr lang="en-US" sz="22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897274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Other Commodity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Russian </a:t>
            </a:r>
            <a:r>
              <a:rPr lang="en-US" sz="2400" dirty="0" err="1" smtClean="0"/>
              <a:t>Rouble</a:t>
            </a:r>
            <a:r>
              <a:rPr lang="en-US" sz="2400" dirty="0" smtClean="0"/>
              <a:t> </a:t>
            </a:r>
            <a:r>
              <a:rPr lang="en-US" sz="2400" dirty="0" smtClean="0"/>
              <a:t>Crisis of 1999 - people used different forms of commodity money, turned away from using the ruble.</a:t>
            </a:r>
          </a:p>
          <a:p>
            <a:endParaRPr lang="en-US" sz="2400" dirty="0" smtClean="0"/>
          </a:p>
          <a:p>
            <a:r>
              <a:rPr lang="en-US" sz="2400" dirty="0" smtClean="0"/>
              <a:t>In 1998, 50% to 75% of “exchange in industry” – some type of commodity money, including Russian Vodka</a:t>
            </a:r>
          </a:p>
          <a:p>
            <a:endParaRPr lang="en-US" sz="2400" dirty="0" smtClean="0"/>
          </a:p>
          <a:p>
            <a:r>
              <a:rPr lang="en-US" sz="2400" dirty="0" smtClean="0"/>
              <a:t>Currency issued by a country’s government has a direct relationship with that country’s function of money.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823042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Challenges with Commodity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2400" dirty="0" smtClean="0"/>
              <a:t>Two widely used types through time:</a:t>
            </a:r>
          </a:p>
          <a:p>
            <a:pPr lvl="1"/>
            <a:r>
              <a:rPr lang="en-US" sz="2200" dirty="0" smtClean="0"/>
              <a:t>Gold</a:t>
            </a:r>
          </a:p>
          <a:p>
            <a:pPr lvl="1"/>
            <a:r>
              <a:rPr lang="en-US" sz="2200" dirty="0" smtClean="0"/>
              <a:t>Silver</a:t>
            </a:r>
          </a:p>
          <a:p>
            <a:r>
              <a:rPr lang="en-US" sz="2400" dirty="0" smtClean="0"/>
              <a:t>Enough in circulation meets the transaction needs of the people</a:t>
            </a:r>
          </a:p>
          <a:p>
            <a:r>
              <a:rPr lang="en-US" sz="2400" dirty="0" smtClean="0"/>
              <a:t>NOT enough in circulation could slide a country into recession or an economic depression</a:t>
            </a:r>
          </a:p>
          <a:p>
            <a:r>
              <a:rPr lang="en-US" sz="2400" dirty="0" smtClean="0"/>
              <a:t>If the supply increases too </a:t>
            </a:r>
            <a:r>
              <a:rPr lang="en-US" sz="2400" dirty="0" smtClean="0"/>
              <a:t>rapidly (</a:t>
            </a:r>
            <a:r>
              <a:rPr lang="en-US" sz="2400" dirty="0" err="1" smtClean="0"/>
              <a:t>e.g.due</a:t>
            </a:r>
            <a:r>
              <a:rPr lang="en-US" sz="2400" dirty="0" smtClean="0"/>
              <a:t> to new discoveries), </a:t>
            </a:r>
            <a:r>
              <a:rPr lang="en-US" sz="2400" dirty="0" smtClean="0"/>
              <a:t>it triggers inflation (too much money chases too few goods)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53617681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Fiat money vs Commodity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Commodity money – value as money is the same as value as a commodity</a:t>
            </a:r>
          </a:p>
          <a:p>
            <a:r>
              <a:rPr lang="en-US" dirty="0" smtClean="0"/>
              <a:t>Fiat money – value as money is different from value as a commodity</a:t>
            </a:r>
          </a:p>
          <a:p>
            <a:pPr marL="0" indent="0">
              <a:buNone/>
            </a:pPr>
            <a:r>
              <a:rPr lang="en-US" dirty="0" smtClean="0"/>
              <a:t>e.g. Gold coin is commodity money if its value as a gold coin is the same as the value of the gold that goes into the coin.</a:t>
            </a:r>
          </a:p>
          <a:p>
            <a:pPr marL="0" indent="0">
              <a:buNone/>
            </a:pPr>
            <a:r>
              <a:rPr lang="en-US" dirty="0" smtClean="0"/>
              <a:t>Our currency ( = notes and coins) is fiat money as: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1 cent costs more than one cent to produce (so US mint makes a loss)</a:t>
            </a:r>
          </a:p>
          <a:p>
            <a:pPr marL="0" indent="0">
              <a:buNone/>
            </a:pPr>
            <a:r>
              <a:rPr lang="en-US" dirty="0"/>
              <a:t>	</a:t>
            </a:r>
            <a:r>
              <a:rPr lang="en-US" dirty="0" smtClean="0"/>
              <a:t>$1 note costs less than $1 to produce (so Federal Reserve makes a profit)</a:t>
            </a:r>
          </a:p>
          <a:p>
            <a:pPr marL="0" indent="0">
              <a:buNone/>
            </a:pPr>
            <a:r>
              <a:rPr lang="en-US" dirty="0" smtClean="0"/>
              <a:t>Profits and losses from production of money are called “</a:t>
            </a:r>
            <a:r>
              <a:rPr lang="en-US" dirty="0" err="1" smtClean="0"/>
              <a:t>Seigniorage</a:t>
            </a:r>
            <a:r>
              <a:rPr lang="en-US" dirty="0" smtClean="0"/>
              <a:t>”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97685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75758"/>
            <a:ext cx="8596668" cy="1320800"/>
          </a:xfrm>
        </p:spPr>
        <p:txBody>
          <a:bodyPr/>
          <a:lstStyle/>
          <a:p>
            <a:r>
              <a:rPr lang="en-US" dirty="0" err="1" smtClean="0"/>
              <a:t>Seigniorage</a:t>
            </a:r>
            <a:r>
              <a:rPr lang="en-US" dirty="0" smtClean="0"/>
              <a:t> of US mint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94207" y="5794438"/>
            <a:ext cx="8596668" cy="867619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Source: https</a:t>
            </a:r>
            <a:r>
              <a:rPr lang="en-US" dirty="0"/>
              <a:t>://www.usmint.gov/wordpress/wp-content/uploads/2018/01/2017-annual-report.pdf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7334" y="1136158"/>
            <a:ext cx="8970261" cy="46582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80873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Definition M1 and money supply 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M1 – The narrowest definition of the money supply is M1</a:t>
            </a:r>
          </a:p>
          <a:p>
            <a:r>
              <a:rPr lang="en-US" sz="2400" dirty="0" smtClean="0"/>
              <a:t>It consists of two components:</a:t>
            </a:r>
          </a:p>
          <a:p>
            <a:pPr lvl="1"/>
            <a:r>
              <a:rPr lang="en-US" sz="2200" dirty="0" smtClean="0"/>
              <a:t>Currency (coins and paper money) in the hands of the public</a:t>
            </a:r>
          </a:p>
          <a:p>
            <a:pPr lvl="1"/>
            <a:r>
              <a:rPr lang="en-US" sz="2200" dirty="0" smtClean="0"/>
              <a:t>All checkable deposits: all deposits in commercial banks and “ thrift” or savings institutions on which check of any size can be drawn</a:t>
            </a:r>
          </a:p>
          <a:p>
            <a:r>
              <a:rPr lang="en-US" sz="2400" dirty="0" smtClean="0"/>
              <a:t>Money, M1 = currency + checkable deposits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66548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Money Definition M2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800" dirty="0" smtClean="0"/>
              <a:t>M1 + savings deposits, including money market deposit accounts + small – denominated (less than $100,000) time deposits + money market mutual fund held by individuals</a:t>
            </a:r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20660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2-4a Time Value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79639"/>
            <a:ext cx="8596668" cy="4261723"/>
          </a:xfrm>
        </p:spPr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en-US" sz="2400" dirty="0" smtClean="0"/>
              <a:t>Greatly prefer current consumption to future consumption; you have “high time preference”</a:t>
            </a:r>
          </a:p>
          <a:p>
            <a:pPr>
              <a:lnSpc>
                <a:spcPct val="120000"/>
              </a:lnSpc>
            </a:pPr>
            <a:r>
              <a:rPr lang="en-US" sz="2400" dirty="0" smtClean="0"/>
              <a:t>If you are indifferent between consuming now or in the future, you have a “low time preference”.</a:t>
            </a:r>
          </a:p>
          <a:p>
            <a:pPr>
              <a:lnSpc>
                <a:spcPct val="110000"/>
              </a:lnSpc>
            </a:pPr>
            <a:r>
              <a:rPr lang="en-US" sz="2400" dirty="0" smtClean="0"/>
              <a:t>Deferring your consumption to the future (something you don’t want to do), I have to compensate you.</a:t>
            </a:r>
          </a:p>
          <a:p>
            <a:r>
              <a:rPr lang="en-US" sz="2400" dirty="0" smtClean="0"/>
              <a:t>The compensation is called interest.  The higher your rate of time preference, the higher rate I must pay you to defer your consumption.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095818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2-4b Present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Someone lends you $1000.00 for one year.  You are asking that person to defer their consumption for one year, so this person will want to be compensated.</a:t>
            </a:r>
          </a:p>
          <a:p>
            <a:r>
              <a:rPr lang="en-US" sz="2800" dirty="0" smtClean="0"/>
              <a:t>$100.00 of interest on the loan, or 10%</a:t>
            </a:r>
          </a:p>
          <a:p>
            <a:r>
              <a:rPr lang="en-US" sz="2800" dirty="0" smtClean="0"/>
              <a:t>Payback at the end of the year = $1,100</a:t>
            </a:r>
            <a:endParaRPr lang="en-US" sz="28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9286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2-1 The Concept of Money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Just what is money?  </a:t>
            </a:r>
          </a:p>
          <a:p>
            <a:endParaRPr lang="en-US" sz="2400" dirty="0"/>
          </a:p>
          <a:p>
            <a:r>
              <a:rPr lang="en-US" sz="2400" dirty="0" smtClean="0"/>
              <a:t>Money does, in fact, make the world go around. How?</a:t>
            </a:r>
          </a:p>
          <a:p>
            <a:endParaRPr lang="en-US" sz="2400" dirty="0"/>
          </a:p>
          <a:p>
            <a:r>
              <a:rPr lang="en-US" sz="2400" dirty="0" smtClean="0"/>
              <a:t>Why do interest rates exist?</a:t>
            </a:r>
          </a:p>
          <a:p>
            <a:endParaRPr lang="en-US" sz="2400" dirty="0"/>
          </a:p>
          <a:p>
            <a:r>
              <a:rPr lang="en-US" sz="2400" dirty="0" smtClean="0"/>
              <a:t>The Value of Money – Value today we will receive in the future vs. the value in the future vs that we have today.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3002560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2-4b Future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Nominal value of an asset, at some point in time in the future.</a:t>
            </a:r>
          </a:p>
          <a:p>
            <a:r>
              <a:rPr lang="en-US" sz="2400" dirty="0" smtClean="0"/>
              <a:t>The concept of time value of money from a saver’s perspective</a:t>
            </a:r>
          </a:p>
          <a:p>
            <a:r>
              <a:rPr lang="en-US" sz="2400" dirty="0" smtClean="0"/>
              <a:t>See example in this section of the book: at the end of 15 years you would have</a:t>
            </a:r>
          </a:p>
          <a:p>
            <a:pPr lvl="1"/>
            <a:r>
              <a:rPr lang="en-US" sz="2200" dirty="0" smtClean="0"/>
              <a:t>$22, 203.66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84778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Compounding vs Discounting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With compounding, you pay someone into the future for deferring consumption now</a:t>
            </a:r>
          </a:p>
          <a:p>
            <a:r>
              <a:rPr lang="en-US" sz="2400" dirty="0" smtClean="0"/>
              <a:t>$1 becomes $1.05 next year if the interest rate is 5%</a:t>
            </a:r>
          </a:p>
          <a:p>
            <a:r>
              <a:rPr lang="en-US" sz="2400" dirty="0" smtClean="0"/>
              <a:t>Then $1x(1+0.05)x(1+0.05) in year 2</a:t>
            </a:r>
          </a:p>
          <a:p>
            <a:endParaRPr lang="en-US" sz="2400" dirty="0"/>
          </a:p>
          <a:p>
            <a:r>
              <a:rPr lang="en-US" sz="2400" dirty="0" smtClean="0"/>
              <a:t>If you do the opposite (bring consumption in the future back to the present), you are said to discount.</a:t>
            </a:r>
          </a:p>
          <a:p>
            <a:r>
              <a:rPr lang="en-US" sz="2400" dirty="0" smtClean="0"/>
              <a:t>$1 a year in the future becomes $1/(1+0.05) = $0.952 now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59557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781299"/>
            <a:ext cx="8596668" cy="42600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Definition of Money</a:t>
            </a:r>
          </a:p>
          <a:p>
            <a:r>
              <a:rPr lang="en-US" sz="2400" dirty="0" smtClean="0"/>
              <a:t>Barter</a:t>
            </a:r>
          </a:p>
          <a:p>
            <a:r>
              <a:rPr lang="en-US" sz="2400" dirty="0" smtClean="0"/>
              <a:t>Functions of money</a:t>
            </a:r>
          </a:p>
          <a:p>
            <a:r>
              <a:rPr lang="en-US" sz="2400" dirty="0" smtClean="0"/>
              <a:t>Commodity money</a:t>
            </a:r>
          </a:p>
          <a:p>
            <a:r>
              <a:rPr lang="en-US" sz="2400" dirty="0" smtClean="0"/>
              <a:t>Fiat money</a:t>
            </a:r>
          </a:p>
          <a:p>
            <a:r>
              <a:rPr lang="en-US" sz="2400" dirty="0" err="1" smtClean="0"/>
              <a:t>Seigniorage</a:t>
            </a:r>
            <a:endParaRPr lang="en-US" sz="2400" dirty="0" smtClean="0"/>
          </a:p>
          <a:p>
            <a:r>
              <a:rPr lang="en-US" sz="2400" dirty="0" smtClean="0"/>
              <a:t>Money Supply</a:t>
            </a:r>
          </a:p>
          <a:p>
            <a:r>
              <a:rPr lang="en-US" sz="2400" dirty="0" smtClean="0"/>
              <a:t>Monetary Aggregates</a:t>
            </a:r>
          </a:p>
          <a:p>
            <a:r>
              <a:rPr lang="en-US" sz="2400" dirty="0" smtClean="0"/>
              <a:t>Time Value of Money</a:t>
            </a:r>
          </a:p>
          <a:p>
            <a:endParaRPr lang="en-US" dirty="0" smtClean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860252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2-1a Money Defined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“Generally accepted” in exchange for goods and services</a:t>
            </a:r>
          </a:p>
          <a:p>
            <a:endParaRPr lang="en-US" sz="2400" dirty="0"/>
          </a:p>
          <a:p>
            <a:r>
              <a:rPr lang="en-US" sz="2400" dirty="0" smtClean="0"/>
              <a:t>Russian Ruble Crisis of 1999: people stopped using the official ruble in exchange for goods and services.</a:t>
            </a:r>
          </a:p>
          <a:p>
            <a:pPr marL="0" indent="0">
              <a:buNone/>
            </a:pPr>
            <a:endParaRPr lang="en-US" sz="2400" dirty="0" smtClean="0"/>
          </a:p>
          <a:p>
            <a:r>
              <a:rPr lang="en-US" sz="2400" dirty="0" smtClean="0"/>
              <a:t>Are currencies are considered money all the time? NO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02559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2-1a Money Defined (continued)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18968"/>
            <a:ext cx="9274188" cy="4854963"/>
          </a:xfrm>
        </p:spPr>
        <p:txBody>
          <a:bodyPr>
            <a:normAutofit fontScale="92500"/>
          </a:bodyPr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Currency substitution – Use of another country’s currency in private transactions.  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The local currency remains legal tender and continues to circulate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Legal Tender – Paper money is a valid and legal means of payment of any debt that was contracted in </a:t>
            </a:r>
            <a:r>
              <a:rPr lang="en-US" sz="2400" dirty="0" smtClean="0"/>
              <a:t>dollars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US" sz="2200" dirty="0"/>
              <a:t>the Coinage Act of 1965, specifically Section 31 U.S.C. 5103, entitled "Legal tender," which states: "United States coins and currency (including Federal reserve notes and circulating notes of Federal reserve banks and national banks) are legal tender for all debts, public charges, taxes, and dues</a:t>
            </a:r>
            <a:r>
              <a:rPr lang="en-US" sz="2200" dirty="0" smtClean="0"/>
              <a:t>.“  No compunction to accept though….</a:t>
            </a:r>
            <a:endParaRPr lang="en-US" sz="2200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 smtClean="0"/>
              <a:t>“Official semi-dollarization” – another country’s currency is legal tender, but the country also issues its own currency.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67018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2-1b </a:t>
            </a:r>
            <a:r>
              <a:rPr lang="en-US" b="1" dirty="0" smtClean="0"/>
              <a:t>Functions of </a:t>
            </a:r>
            <a:r>
              <a:rPr lang="en-US" b="1" dirty="0" smtClean="0"/>
              <a:t>Money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/>
              <a:t>	</a:t>
            </a:r>
            <a:r>
              <a:rPr lang="en-US" dirty="0" smtClean="0"/>
              <a:t>Medium of exchange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 smtClean="0"/>
              <a:t>Medium of Exchange – usable for buying and selling goods and services.  </a:t>
            </a:r>
          </a:p>
          <a:p>
            <a:r>
              <a:rPr lang="en-US" sz="2400" dirty="0" smtClean="0"/>
              <a:t>Money allows society to escape the complications of barter.</a:t>
            </a:r>
          </a:p>
          <a:p>
            <a:r>
              <a:rPr lang="en-US" sz="2400" dirty="0" smtClean="0"/>
              <a:t>Money enables society to gain the advantages of geographic and human specialization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839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Unit of Account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809135"/>
            <a:ext cx="8596668" cy="4232227"/>
          </a:xfrm>
        </p:spPr>
        <p:txBody>
          <a:bodyPr>
            <a:noAutofit/>
          </a:bodyPr>
          <a:lstStyle/>
          <a:p>
            <a:r>
              <a:rPr lang="en-US" sz="2400" dirty="0" smtClean="0"/>
              <a:t>Society uses monetary units – As a yardstick for measuring the relative worth of a wide variety of goods, services and resources.</a:t>
            </a:r>
            <a:endParaRPr lang="en-US" sz="2400" dirty="0"/>
          </a:p>
          <a:p>
            <a:endParaRPr lang="en-US" sz="2400" dirty="0" smtClean="0"/>
          </a:p>
          <a:p>
            <a:r>
              <a:rPr lang="en-US" sz="2400" dirty="0" smtClean="0"/>
              <a:t>We gauge the value of goods in dollars</a:t>
            </a:r>
          </a:p>
          <a:p>
            <a:endParaRPr lang="en-US" sz="2400" dirty="0"/>
          </a:p>
          <a:p>
            <a:r>
              <a:rPr lang="en-US" sz="2400" dirty="0" smtClean="0"/>
              <a:t>Money aids rational decision making by enabling buyers and sellers to easily compare the prices of various goods, services and resources.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05663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Store of Value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334" y="1930401"/>
            <a:ext cx="8596668" cy="411096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Enables people to transfer purchasing power from the present to the future.</a:t>
            </a:r>
          </a:p>
          <a:p>
            <a:r>
              <a:rPr lang="en-US" sz="2400" dirty="0" smtClean="0"/>
              <a:t>People do not spend all of their income on the day they receive it.</a:t>
            </a:r>
          </a:p>
          <a:p>
            <a:r>
              <a:rPr lang="en-US" sz="2400" dirty="0" smtClean="0"/>
              <a:t>To buy things later, they store some of their wealth as money.</a:t>
            </a:r>
          </a:p>
          <a:p>
            <a:r>
              <a:rPr lang="en-US" sz="2400" dirty="0" smtClean="0"/>
              <a:t>Money does lose its store of value.  Inflation reduces the “purchasing power” of money.</a:t>
            </a:r>
            <a:endParaRPr lang="en-US" sz="2400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9209437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Standard of Deferred Payment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Money is used to settle obligations into the future and therefore to write contracts going forward in time</a:t>
            </a:r>
          </a:p>
          <a:p>
            <a:r>
              <a:rPr lang="en-US" sz="2400" dirty="0" smtClean="0"/>
              <a:t>This function holds if the previous 3 properties hold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296506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2-2a </a:t>
            </a:r>
            <a:r>
              <a:rPr lang="en-US" dirty="0" smtClean="0"/>
              <a:t>Money Supply</a:t>
            </a:r>
            <a:br>
              <a:rPr lang="en-US" dirty="0" smtClean="0"/>
            </a:br>
            <a:r>
              <a:rPr lang="en-US" dirty="0" smtClean="0"/>
              <a:t>The </a:t>
            </a:r>
            <a:r>
              <a:rPr lang="en-US" dirty="0" smtClean="0"/>
              <a:t>Amount of Money Matters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16094" y="1930400"/>
            <a:ext cx="8596668" cy="4487865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Inflation occurs due to the money supply grows too quickly.</a:t>
            </a:r>
          </a:p>
          <a:p>
            <a:endParaRPr lang="en-US" sz="2400" dirty="0"/>
          </a:p>
          <a:p>
            <a:r>
              <a:rPr lang="en-US" sz="2400" dirty="0" smtClean="0"/>
              <a:t>When the money supply increases too quickly, there is too much money chasing too few goods.</a:t>
            </a:r>
          </a:p>
          <a:p>
            <a:endParaRPr lang="en-US" sz="2400" dirty="0"/>
          </a:p>
          <a:p>
            <a:r>
              <a:rPr lang="en-US" sz="2400" dirty="0" smtClean="0"/>
              <a:t>If the money supply does not grow fast enough, there is not enough money for transactions to take place.</a:t>
            </a:r>
          </a:p>
          <a:p>
            <a:endParaRPr lang="en-US" sz="2400" dirty="0" smtClean="0"/>
          </a:p>
          <a:p>
            <a:r>
              <a:rPr lang="en-US" sz="2400" dirty="0" smtClean="0"/>
              <a:t>Economy could slide into a recession or even worse a depression.</a:t>
            </a:r>
          </a:p>
          <a:p>
            <a:endParaRPr lang="en-US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1522" y="166253"/>
            <a:ext cx="2240478" cy="153191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677334" y="6041362"/>
            <a:ext cx="6297612" cy="365125"/>
          </a:xfrm>
        </p:spPr>
        <p:txBody>
          <a:bodyPr/>
          <a:lstStyle/>
          <a:p>
            <a:r>
              <a:rPr lang="en-US" dirty="0" smtClean="0"/>
              <a:t>Money and Banking – Michael Brandl ©2017 Cengage Learning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05598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239</TotalTime>
  <Words>1370</Words>
  <Application>Microsoft Office PowerPoint</Application>
  <PresentationFormat>Widescreen</PresentationFormat>
  <Paragraphs>182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7" baseType="lpstr">
      <vt:lpstr>Arial</vt:lpstr>
      <vt:lpstr>Trebuchet MS</vt:lpstr>
      <vt:lpstr>Wingdings</vt:lpstr>
      <vt:lpstr>Wingdings 3</vt:lpstr>
      <vt:lpstr>Facet</vt:lpstr>
      <vt:lpstr>Chapter 2 - Money, Money Supply, and Interest</vt:lpstr>
      <vt:lpstr>2-1 The Concept of Money</vt:lpstr>
      <vt:lpstr>2-1a Money Defined</vt:lpstr>
      <vt:lpstr>2-1a Money Defined (continued)</vt:lpstr>
      <vt:lpstr>2-1b Functions of Money  Medium of exchange</vt:lpstr>
      <vt:lpstr>Unit of Account</vt:lpstr>
      <vt:lpstr>Store of Value</vt:lpstr>
      <vt:lpstr>Standard of Deferred Payment</vt:lpstr>
      <vt:lpstr>2-2a Money Supply The Amount of Money Matters</vt:lpstr>
      <vt:lpstr>2-2b Characteristics of Money</vt:lpstr>
      <vt:lpstr>What has functioned as money over time?</vt:lpstr>
      <vt:lpstr>Other Commodity Money</vt:lpstr>
      <vt:lpstr>Challenges with Commodity Money</vt:lpstr>
      <vt:lpstr>Fiat money vs Commodity money</vt:lpstr>
      <vt:lpstr>Seigniorage of US mint</vt:lpstr>
      <vt:lpstr>Money Definition M1 and money supply M2</vt:lpstr>
      <vt:lpstr>Money Definition M2</vt:lpstr>
      <vt:lpstr>2-4a Time Value of Money</vt:lpstr>
      <vt:lpstr>2-4b Present Value</vt:lpstr>
      <vt:lpstr>2-4b Future Value</vt:lpstr>
      <vt:lpstr>Compounding vs Discounting</vt:lpstr>
      <vt:lpstr>Summary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Money, Money Supply, and Interest</dc:title>
  <dc:creator>stephen priscella</dc:creator>
  <cp:lastModifiedBy>Crowley, Patrick</cp:lastModifiedBy>
  <cp:revision>35</cp:revision>
  <dcterms:created xsi:type="dcterms:W3CDTF">2016-01-12T18:06:23Z</dcterms:created>
  <dcterms:modified xsi:type="dcterms:W3CDTF">2018-01-24T22:10:13Z</dcterms:modified>
</cp:coreProperties>
</file>