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102"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CC1F3-8F16-4E2C-A875-C6FB5556FAB3}" type="datetimeFigureOut">
              <a:rPr lang="en-US" smtClean="0"/>
              <a:t>3/30/2016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C7686-03BB-4832-BE60-A3FB716BF4D6}" type="slidenum">
              <a:rPr lang="en-US" smtClean="0"/>
              <a:t>‹#›</a:t>
            </a:fld>
            <a:endParaRPr lang="en-US"/>
          </a:p>
        </p:txBody>
      </p:sp>
    </p:spTree>
    <p:extLst>
      <p:ext uri="{BB962C8B-B14F-4D97-AF65-F5344CB8AC3E}">
        <p14:creationId xmlns:p14="http://schemas.microsoft.com/office/powerpoint/2010/main" val="598213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C7686-03BB-4832-BE60-A3FB716BF4D6}" type="slidenum">
              <a:rPr lang="en-US" smtClean="0"/>
              <a:t>1</a:t>
            </a:fld>
            <a:endParaRPr lang="en-US"/>
          </a:p>
        </p:txBody>
      </p:sp>
    </p:spTree>
    <p:extLst>
      <p:ext uri="{BB962C8B-B14F-4D97-AF65-F5344CB8AC3E}">
        <p14:creationId xmlns:p14="http://schemas.microsoft.com/office/powerpoint/2010/main" val="15544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C40CED-AA7E-44C9-8230-D44AC77479D4}"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179590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5A6B3B-0977-4FA3-AC47-778732B6362E}"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11363378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5A6B3B-0977-4FA3-AC47-778732B6362E}"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9789141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5A6B3B-0977-4FA3-AC47-778732B6362E}"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197199127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5A6B3B-0977-4FA3-AC47-778732B6362E}"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616062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5A6B3B-0977-4FA3-AC47-778732B6362E}"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406660271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E43550-07DF-445B-9CC4-828816E9926C}"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295159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8A53A-A06D-475A-8AC0-BECE20441D98}"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336279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5BB75-5D3E-4723-9FCD-BA8F2CAFAC91}"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133688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83DD4E-2296-4DEB-9EFC-AD076E2C1DE8}"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17820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51DC59-71B6-4C51-8368-5CB69B0DDCAD}"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Money and Banking – Michael Brandl    ©2017 Cengage Learning</a:t>
            </a:r>
            <a:endParaRPr lang="en-US"/>
          </a:p>
        </p:txBody>
      </p:sp>
      <p:sp>
        <p:nvSpPr>
          <p:cNvPr id="7" name="Slide Number Placeholder 6"/>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369255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965D91-4DF3-480D-8AC6-C44BBBAF147F}" type="datetime1">
              <a:rPr lang="en-US" smtClean="0"/>
              <a:t>3/30/2016</a:t>
            </a:fld>
            <a:endParaRPr lang="en-US"/>
          </a:p>
        </p:txBody>
      </p:sp>
      <p:sp>
        <p:nvSpPr>
          <p:cNvPr id="8" name="Footer Placeholder 7"/>
          <p:cNvSpPr>
            <a:spLocks noGrp="1"/>
          </p:cNvSpPr>
          <p:nvPr>
            <p:ph type="ftr" sz="quarter" idx="11"/>
          </p:nvPr>
        </p:nvSpPr>
        <p:spPr/>
        <p:txBody>
          <a:bodyPr/>
          <a:lstStyle/>
          <a:p>
            <a:r>
              <a:rPr lang="en-US" smtClean="0"/>
              <a:t>Money and Banking – Michael Brandl    ©2017 Cengage Learning</a:t>
            </a:r>
            <a:endParaRPr lang="en-US"/>
          </a:p>
        </p:txBody>
      </p:sp>
      <p:sp>
        <p:nvSpPr>
          <p:cNvPr id="9" name="Slide Number Placeholder 8"/>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278357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535D3F-1340-4EC2-AD8B-BB7C56AC8D63}" type="datetime1">
              <a:rPr lang="en-US" smtClean="0"/>
              <a:t>3/30/2016</a:t>
            </a:fld>
            <a:endParaRPr lang="en-US"/>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sp>
        <p:nvSpPr>
          <p:cNvPr id="5" name="Slide Number Placeholder 4"/>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341372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30EA3-9423-482A-BC50-03A2F133FEC5}" type="datetime1">
              <a:rPr lang="en-US" smtClean="0"/>
              <a:t>3/30/2016</a:t>
            </a:fld>
            <a:endParaRPr lang="en-US"/>
          </a:p>
        </p:txBody>
      </p:sp>
      <p:sp>
        <p:nvSpPr>
          <p:cNvPr id="3" name="Footer Placeholder 2"/>
          <p:cNvSpPr>
            <a:spLocks noGrp="1"/>
          </p:cNvSpPr>
          <p:nvPr>
            <p:ph type="ftr" sz="quarter" idx="11"/>
          </p:nvPr>
        </p:nvSpPr>
        <p:spPr/>
        <p:txBody>
          <a:bodyPr/>
          <a:lstStyle/>
          <a:p>
            <a:r>
              <a:rPr lang="en-US" smtClean="0"/>
              <a:t>Money and Banking – Michael Brandl    ©2017 Cengage Learning</a:t>
            </a:r>
            <a:endParaRPr lang="en-US"/>
          </a:p>
        </p:txBody>
      </p:sp>
      <p:sp>
        <p:nvSpPr>
          <p:cNvPr id="4" name="Slide Number Placeholder 3"/>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206886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F75B6-8F06-4FE1-B6C6-618DD2BACC5B}"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Money and Banking – Michael Brandl    ©2017 Cengage Learning</a:t>
            </a:r>
            <a:endParaRPr lang="en-US"/>
          </a:p>
        </p:txBody>
      </p:sp>
      <p:sp>
        <p:nvSpPr>
          <p:cNvPr id="7" name="Slide Number Placeholder 6"/>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270173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79BFE-3811-4B20-A2E7-7BBCC6267BA0}"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Money and Banking – Michael Brandl    ©2017 Cengage Learning</a:t>
            </a:r>
            <a:endParaRPr lang="en-US"/>
          </a:p>
        </p:txBody>
      </p:sp>
      <p:sp>
        <p:nvSpPr>
          <p:cNvPr id="7" name="Slide Number Placeholder 6"/>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14722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5A6B3B-0977-4FA3-AC47-778732B6362E}" type="datetime1">
              <a:rPr lang="en-US" smtClean="0"/>
              <a:t>3/30/2016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Money and Banking – Michael Brandl    ©2017 Cengage Learning</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D550F6-2D5B-4F24-B641-23380D9E86F2}" type="slidenum">
              <a:rPr lang="en-US" smtClean="0"/>
              <a:t>‹#›</a:t>
            </a:fld>
            <a:endParaRPr lang="en-US"/>
          </a:p>
        </p:txBody>
      </p:sp>
    </p:spTree>
    <p:extLst>
      <p:ext uri="{BB962C8B-B14F-4D97-AF65-F5344CB8AC3E}">
        <p14:creationId xmlns:p14="http://schemas.microsoft.com/office/powerpoint/2010/main" val="307893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2404534"/>
            <a:ext cx="8089217" cy="1646302"/>
          </a:xfrm>
        </p:spPr>
        <p:txBody>
          <a:bodyPr/>
          <a:lstStyle/>
          <a:p>
            <a:r>
              <a:rPr lang="en-US" dirty="0" smtClean="0"/>
              <a:t>Chapter 13 </a:t>
            </a:r>
            <a:r>
              <a:rPr lang="en-US" dirty="0" smtClean="0"/>
              <a:t>– Bank Risk Management &amp; </a:t>
            </a:r>
            <a:r>
              <a:rPr lang="en-US" dirty="0"/>
              <a:t>P</a:t>
            </a:r>
            <a:r>
              <a:rPr lang="en-US" dirty="0" smtClean="0"/>
              <a:t>erformance</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a:picLocks noChangeAspect="1"/>
          </p:cNvPicPr>
          <p:nvPr/>
        </p:nvPicPr>
        <p:blipFill>
          <a:blip r:embed="rId3"/>
          <a:stretch>
            <a:fillRect/>
          </a:stretch>
        </p:blipFill>
        <p:spPr>
          <a:xfrm>
            <a:off x="0" y="0"/>
            <a:ext cx="12186960" cy="6858594"/>
          </a:xfrm>
          <a:prstGeom prst="rect">
            <a:avLst/>
          </a:prstGeom>
        </p:spPr>
      </p:pic>
    </p:spTree>
    <p:extLst>
      <p:ext uri="{BB962C8B-B14F-4D97-AF65-F5344CB8AC3E}">
        <p14:creationId xmlns:p14="http://schemas.microsoft.com/office/powerpoint/2010/main" val="59036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13-3b Solutions to lack of Liquidity</a:t>
            </a:r>
            <a:endParaRPr lang="en-US" dirty="0"/>
          </a:p>
        </p:txBody>
      </p:sp>
      <p:sp>
        <p:nvSpPr>
          <p:cNvPr id="3" name="Content Placeholder 2"/>
          <p:cNvSpPr>
            <a:spLocks noGrp="1"/>
          </p:cNvSpPr>
          <p:nvPr>
            <p:ph idx="1"/>
          </p:nvPr>
        </p:nvSpPr>
        <p:spPr/>
        <p:txBody>
          <a:bodyPr>
            <a:normAutofit/>
          </a:bodyPr>
          <a:lstStyle/>
          <a:p>
            <a:r>
              <a:rPr lang="en-US" sz="2400" dirty="0" smtClean="0"/>
              <a:t>Some </a:t>
            </a:r>
            <a:r>
              <a:rPr lang="en-US" sz="2400" dirty="0"/>
              <a:t>of the downsides to these solutions can be very costly indeed. </a:t>
            </a:r>
            <a:endParaRPr lang="en-US" sz="2400" dirty="0" smtClean="0"/>
          </a:p>
          <a:p>
            <a:pPr lvl="1">
              <a:buFont typeface="Wingdings" panose="05000000000000000000" pitchFamily="2" charset="2"/>
              <a:buChar char="Ø"/>
            </a:pPr>
            <a:r>
              <a:rPr lang="en-US" sz="2200" dirty="0" smtClean="0"/>
              <a:t>Borrow federal funds</a:t>
            </a:r>
          </a:p>
          <a:p>
            <a:pPr lvl="1">
              <a:buFont typeface="Wingdings" panose="05000000000000000000" pitchFamily="2" charset="2"/>
              <a:buChar char="Ø"/>
            </a:pPr>
            <a:r>
              <a:rPr lang="en-US" sz="2200" dirty="0" smtClean="0"/>
              <a:t>Borrow </a:t>
            </a:r>
            <a:r>
              <a:rPr lang="en-US" sz="2200" dirty="0" smtClean="0"/>
              <a:t>from the </a:t>
            </a:r>
            <a:r>
              <a:rPr lang="en-US" sz="2200" dirty="0" smtClean="0"/>
              <a:t>FED</a:t>
            </a:r>
          </a:p>
          <a:p>
            <a:pPr lvl="1">
              <a:buFont typeface="Wingdings" panose="05000000000000000000" pitchFamily="2" charset="2"/>
              <a:buChar char="Ø"/>
            </a:pPr>
            <a:r>
              <a:rPr lang="en-US" sz="2200" dirty="0" smtClean="0"/>
              <a:t>Increase deposits</a:t>
            </a:r>
          </a:p>
          <a:p>
            <a:pPr lvl="1">
              <a:buFont typeface="Wingdings" panose="05000000000000000000" pitchFamily="2" charset="2"/>
              <a:buChar char="Ø"/>
            </a:pPr>
            <a:r>
              <a:rPr lang="en-US" sz="2200" dirty="0" smtClean="0"/>
              <a:t>Sell liquid assets</a:t>
            </a:r>
          </a:p>
          <a:p>
            <a:pPr lvl="1">
              <a:buFont typeface="Wingdings" panose="05000000000000000000" pitchFamily="2" charset="2"/>
              <a:buChar char="Ø"/>
            </a:pPr>
            <a:r>
              <a:rPr lang="en-US" sz="2200" dirty="0" smtClean="0"/>
              <a:t>Issue </a:t>
            </a:r>
            <a:r>
              <a:rPr lang="en-US" sz="2200" dirty="0" smtClean="0"/>
              <a:t>commercial paper</a:t>
            </a:r>
            <a:endParaRPr lang="en-US" sz="2200" dirty="0"/>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Tree>
    <p:extLst>
      <p:ext uri="{BB962C8B-B14F-4D97-AF65-F5344CB8AC3E}">
        <p14:creationId xmlns:p14="http://schemas.microsoft.com/office/powerpoint/2010/main" val="212648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13-3c How </a:t>
            </a:r>
            <a:r>
              <a:rPr lang="en-US" dirty="0" smtClean="0"/>
              <a:t>Much </a:t>
            </a:r>
            <a:r>
              <a:rPr lang="en-US" dirty="0" smtClean="0"/>
              <a:t>Liquidity is </a:t>
            </a:r>
            <a:r>
              <a:rPr lang="en-US" dirty="0" smtClean="0"/>
              <a:t>Enough?</a:t>
            </a:r>
            <a:endParaRPr lang="en-US" dirty="0"/>
          </a:p>
        </p:txBody>
      </p:sp>
      <p:sp>
        <p:nvSpPr>
          <p:cNvPr id="3" name="Content Placeholder 2"/>
          <p:cNvSpPr>
            <a:spLocks noGrp="1"/>
          </p:cNvSpPr>
          <p:nvPr>
            <p:ph idx="1"/>
          </p:nvPr>
        </p:nvSpPr>
        <p:spPr/>
        <p:txBody>
          <a:bodyPr>
            <a:normAutofit/>
          </a:bodyPr>
          <a:lstStyle/>
          <a:p>
            <a:r>
              <a:rPr lang="en-US" sz="2400" dirty="0" smtClean="0"/>
              <a:t>Liquidity </a:t>
            </a:r>
            <a:r>
              <a:rPr lang="en-US" sz="2400" dirty="0" smtClean="0"/>
              <a:t>coverage ratio: </a:t>
            </a:r>
            <a:r>
              <a:rPr lang="en-US" sz="2400" dirty="0" smtClean="0"/>
              <a:t>compares </a:t>
            </a:r>
            <a:r>
              <a:rPr lang="en-US" sz="2400" dirty="0"/>
              <a:t>the level of easy-to-sell liquid assets to the total cash outflows that are expected over the next 30 calendar </a:t>
            </a:r>
            <a:r>
              <a:rPr lang="en-US" sz="2400" dirty="0" smtClean="0"/>
              <a:t>days</a:t>
            </a:r>
            <a:endParaRPr lang="en-US" sz="2400" dirty="0" smtClean="0"/>
          </a:p>
          <a:p>
            <a:r>
              <a:rPr lang="en-US" sz="2400" dirty="0" smtClean="0"/>
              <a:t>Basel III - This </a:t>
            </a:r>
            <a:r>
              <a:rPr lang="en-US" sz="2400" dirty="0"/>
              <a:t>requires banks to maintain a certain level of stable funding that depends on the liquidity of their assets and the extent of off-balance exposures over the next 12 </a:t>
            </a:r>
            <a:r>
              <a:rPr lang="en-US" sz="2400" dirty="0" smtClean="0"/>
              <a:t>months. </a:t>
            </a:r>
            <a:r>
              <a:rPr lang="en-US" sz="2400" dirty="0"/>
              <a:t>The goal is a ratio equal to or greater than 1. </a:t>
            </a:r>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Tree>
    <p:extLst>
      <p:ext uri="{BB962C8B-B14F-4D97-AF65-F5344CB8AC3E}">
        <p14:creationId xmlns:p14="http://schemas.microsoft.com/office/powerpoint/2010/main" val="118102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13-4 Other Risks</a:t>
            </a:r>
            <a:endParaRPr lang="en-US" dirty="0"/>
          </a:p>
        </p:txBody>
      </p:sp>
      <p:sp>
        <p:nvSpPr>
          <p:cNvPr id="3" name="Content Placeholder 2"/>
          <p:cNvSpPr>
            <a:spLocks noGrp="1"/>
          </p:cNvSpPr>
          <p:nvPr>
            <p:ph idx="1"/>
          </p:nvPr>
        </p:nvSpPr>
        <p:spPr/>
        <p:txBody>
          <a:bodyPr>
            <a:normAutofit/>
          </a:bodyPr>
          <a:lstStyle/>
          <a:p>
            <a:r>
              <a:rPr lang="en-US" sz="3200" dirty="0" smtClean="0"/>
              <a:t>Operational risk</a:t>
            </a:r>
          </a:p>
          <a:p>
            <a:r>
              <a:rPr lang="en-US" sz="3200" dirty="0" smtClean="0"/>
              <a:t>Foreign exchange and country risk</a:t>
            </a:r>
          </a:p>
          <a:p>
            <a:r>
              <a:rPr lang="en-US" sz="3200" dirty="0" smtClean="0"/>
              <a:t>Market risk</a:t>
            </a:r>
            <a:endParaRPr lang="en-US" sz="3200" dirty="0"/>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spTree>
    <p:extLst>
      <p:ext uri="{BB962C8B-B14F-4D97-AF65-F5344CB8AC3E}">
        <p14:creationId xmlns:p14="http://schemas.microsoft.com/office/powerpoint/2010/main" val="306274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13-5a Income Statement</a:t>
            </a:r>
            <a:endParaRPr lang="en-US" dirty="0"/>
          </a:p>
        </p:txBody>
      </p:sp>
      <p:sp>
        <p:nvSpPr>
          <p:cNvPr id="3" name="Content Placeholder 2"/>
          <p:cNvSpPr>
            <a:spLocks noGrp="1"/>
          </p:cNvSpPr>
          <p:nvPr>
            <p:ph idx="1"/>
          </p:nvPr>
        </p:nvSpPr>
        <p:spPr>
          <a:xfrm>
            <a:off x="677334" y="1789471"/>
            <a:ext cx="8596668" cy="4251891"/>
          </a:xfrm>
        </p:spPr>
        <p:txBody>
          <a:bodyPr>
            <a:normAutofit/>
          </a:bodyPr>
          <a:lstStyle/>
          <a:p>
            <a:r>
              <a:rPr lang="en-US" sz="2000" dirty="0" smtClean="0"/>
              <a:t>A </a:t>
            </a:r>
            <a:r>
              <a:rPr lang="en-US" sz="2000" dirty="0"/>
              <a:t>bank’s income statement looks at explicit revenues and expenses over a specific time period, usually a year</a:t>
            </a:r>
            <a:r>
              <a:rPr lang="en-US" sz="2000" dirty="0" smtClean="0"/>
              <a:t>.</a:t>
            </a:r>
          </a:p>
          <a:p>
            <a:r>
              <a:rPr lang="en-US" sz="2000" dirty="0" smtClean="0"/>
              <a:t>The </a:t>
            </a:r>
            <a:r>
              <a:rPr lang="en-US" sz="2000" dirty="0"/>
              <a:t>different parts of an income statement are: </a:t>
            </a:r>
            <a:endParaRPr lang="en-US" sz="2000" dirty="0" smtClean="0"/>
          </a:p>
          <a:p>
            <a:pPr lvl="1"/>
            <a:r>
              <a:rPr lang="en-US" sz="1800" dirty="0"/>
              <a:t>Gross interest </a:t>
            </a:r>
            <a:r>
              <a:rPr lang="en-US" sz="1800" dirty="0" smtClean="0"/>
              <a:t>income</a:t>
            </a:r>
          </a:p>
          <a:p>
            <a:pPr lvl="1"/>
            <a:r>
              <a:rPr lang="en-US" sz="1800" dirty="0" smtClean="0"/>
              <a:t>Gross </a:t>
            </a:r>
            <a:r>
              <a:rPr lang="en-US" sz="1800" dirty="0"/>
              <a:t>interest </a:t>
            </a:r>
            <a:r>
              <a:rPr lang="en-US" sz="1800" dirty="0" smtClean="0"/>
              <a:t>expense</a:t>
            </a:r>
          </a:p>
          <a:p>
            <a:pPr lvl="1"/>
            <a:r>
              <a:rPr lang="en-US" sz="1800" dirty="0" smtClean="0"/>
              <a:t> </a:t>
            </a:r>
          </a:p>
          <a:p>
            <a:r>
              <a:rPr lang="en-US" sz="2000" dirty="0" smtClean="0"/>
              <a:t>Noninterest income</a:t>
            </a:r>
          </a:p>
          <a:p>
            <a:r>
              <a:rPr lang="en-US" sz="2000" dirty="0" smtClean="0"/>
              <a:t>Noninterest expense</a:t>
            </a:r>
            <a:endParaRPr lang="en-US" sz="2000" dirty="0"/>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pic>
        <p:nvPicPr>
          <p:cNvPr id="6" name="Picture 5"/>
          <p:cNvPicPr>
            <a:picLocks noChangeAspect="1"/>
          </p:cNvPicPr>
          <p:nvPr/>
        </p:nvPicPr>
        <p:blipFill>
          <a:blip r:embed="rId3"/>
          <a:stretch>
            <a:fillRect/>
          </a:stretch>
        </p:blipFill>
        <p:spPr>
          <a:xfrm>
            <a:off x="1437573" y="3797273"/>
            <a:ext cx="7076190" cy="361905"/>
          </a:xfrm>
          <a:prstGeom prst="rect">
            <a:avLst/>
          </a:prstGeom>
        </p:spPr>
      </p:pic>
    </p:spTree>
    <p:extLst>
      <p:ext uri="{BB962C8B-B14F-4D97-AF65-F5344CB8AC3E}">
        <p14:creationId xmlns:p14="http://schemas.microsoft.com/office/powerpoint/2010/main" val="216526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13-5c Balance Sheet</a:t>
            </a:r>
            <a:endParaRPr lang="en-US" dirty="0"/>
          </a:p>
        </p:txBody>
      </p:sp>
      <p:sp>
        <p:nvSpPr>
          <p:cNvPr id="3" name="Content Placeholder 2"/>
          <p:cNvSpPr>
            <a:spLocks noGrp="1"/>
          </p:cNvSpPr>
          <p:nvPr>
            <p:ph idx="1"/>
          </p:nvPr>
        </p:nvSpPr>
        <p:spPr>
          <a:xfrm>
            <a:off x="677334" y="1698171"/>
            <a:ext cx="8596668" cy="4343192"/>
          </a:xfrm>
        </p:spPr>
        <p:txBody>
          <a:bodyPr>
            <a:normAutofit/>
          </a:bodyPr>
          <a:lstStyle/>
          <a:p>
            <a:r>
              <a:rPr lang="en-US" sz="2400" dirty="0" smtClean="0"/>
              <a:t>Return </a:t>
            </a:r>
            <a:r>
              <a:rPr lang="en-US" sz="2400" dirty="0"/>
              <a:t>on assets (</a:t>
            </a:r>
            <a:r>
              <a:rPr lang="en-US" sz="2400" dirty="0" smtClean="0"/>
              <a:t>ROA)</a:t>
            </a:r>
          </a:p>
          <a:p>
            <a:endParaRPr lang="en-US" sz="2400" dirty="0" smtClean="0"/>
          </a:p>
          <a:p>
            <a:r>
              <a:rPr lang="en-US" sz="2400" dirty="0" smtClean="0"/>
              <a:t>Return </a:t>
            </a:r>
            <a:r>
              <a:rPr lang="en-US" sz="2400" dirty="0"/>
              <a:t>on equity (ROE</a:t>
            </a:r>
            <a:r>
              <a:rPr lang="en-US" sz="2400" dirty="0" smtClean="0"/>
              <a:t>) </a:t>
            </a:r>
            <a:endParaRPr lang="en-US" sz="2400" dirty="0" smtClean="0"/>
          </a:p>
          <a:p>
            <a:endParaRPr lang="en-US" sz="2400" dirty="0" smtClean="0"/>
          </a:p>
          <a:p>
            <a:r>
              <a:rPr lang="en-US" sz="2400" dirty="0" smtClean="0"/>
              <a:t>A </a:t>
            </a:r>
            <a:r>
              <a:rPr lang="en-US" sz="2400" dirty="0"/>
              <a:t>higher ROA suggests </a:t>
            </a:r>
            <a:r>
              <a:rPr lang="en-US" sz="2400" dirty="0" smtClean="0"/>
              <a:t>that </a:t>
            </a:r>
            <a:r>
              <a:rPr lang="en-US" sz="2400" dirty="0"/>
              <a:t>the bank is generating more net income</a:t>
            </a:r>
            <a:endParaRPr lang="en-US" sz="2400" dirty="0" smtClean="0"/>
          </a:p>
          <a:p>
            <a:r>
              <a:rPr lang="en-US" sz="2400" dirty="0" smtClean="0"/>
              <a:t>A higher </a:t>
            </a:r>
            <a:r>
              <a:rPr lang="en-US" sz="2400" dirty="0"/>
              <a:t>ROE suggests </a:t>
            </a:r>
            <a:r>
              <a:rPr lang="en-US" sz="2400" dirty="0" smtClean="0"/>
              <a:t>that the </a:t>
            </a:r>
            <a:r>
              <a:rPr lang="en-US" sz="2400" dirty="0"/>
              <a:t>bank is generating more net income</a:t>
            </a:r>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pic>
        <p:nvPicPr>
          <p:cNvPr id="6" name="Picture 5"/>
          <p:cNvPicPr>
            <a:picLocks noChangeAspect="1"/>
          </p:cNvPicPr>
          <p:nvPr/>
        </p:nvPicPr>
        <p:blipFill>
          <a:blip r:embed="rId3"/>
          <a:stretch>
            <a:fillRect/>
          </a:stretch>
        </p:blipFill>
        <p:spPr>
          <a:xfrm>
            <a:off x="4835291" y="1649010"/>
            <a:ext cx="1990476" cy="561905"/>
          </a:xfrm>
          <a:prstGeom prst="rect">
            <a:avLst/>
          </a:prstGeom>
        </p:spPr>
      </p:pic>
      <p:pic>
        <p:nvPicPr>
          <p:cNvPr id="7" name="Picture 6"/>
          <p:cNvPicPr>
            <a:picLocks noChangeAspect="1"/>
          </p:cNvPicPr>
          <p:nvPr/>
        </p:nvPicPr>
        <p:blipFill>
          <a:blip r:embed="rId4"/>
          <a:stretch>
            <a:fillRect/>
          </a:stretch>
        </p:blipFill>
        <p:spPr>
          <a:xfrm>
            <a:off x="4835291" y="2604202"/>
            <a:ext cx="2180952" cy="571429"/>
          </a:xfrm>
          <a:prstGeom prst="rect">
            <a:avLst/>
          </a:prstGeom>
        </p:spPr>
      </p:pic>
    </p:spTree>
    <p:extLst>
      <p:ext uri="{BB962C8B-B14F-4D97-AF65-F5344CB8AC3E}">
        <p14:creationId xmlns:p14="http://schemas.microsoft.com/office/powerpoint/2010/main" val="37466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13-1a Credit Risk in General</a:t>
            </a:r>
            <a:endParaRPr lang="en-US" dirty="0"/>
          </a:p>
        </p:txBody>
      </p:sp>
      <p:sp>
        <p:nvSpPr>
          <p:cNvPr id="3" name="Content Placeholder 2"/>
          <p:cNvSpPr>
            <a:spLocks noGrp="1"/>
          </p:cNvSpPr>
          <p:nvPr>
            <p:ph idx="1"/>
          </p:nvPr>
        </p:nvSpPr>
        <p:spPr/>
        <p:txBody>
          <a:bodyPr/>
          <a:lstStyle/>
          <a:p>
            <a:r>
              <a:rPr lang="en-US" sz="2400" dirty="0" smtClean="0"/>
              <a:t>How </a:t>
            </a:r>
            <a:r>
              <a:rPr lang="en-US" sz="2400" dirty="0" smtClean="0"/>
              <a:t>do lenders evaluate credit risk?</a:t>
            </a:r>
          </a:p>
          <a:p>
            <a:r>
              <a:rPr lang="en-US" sz="2400" dirty="0" smtClean="0"/>
              <a:t>The 5C’s of credit risk</a:t>
            </a:r>
          </a:p>
          <a:p>
            <a:pPr lvl="1">
              <a:buFont typeface="Wingdings" panose="05000000000000000000" pitchFamily="2" charset="2"/>
              <a:buChar char="Ø"/>
            </a:pPr>
            <a:r>
              <a:rPr lang="en-US" sz="2200" dirty="0" smtClean="0"/>
              <a:t>Character </a:t>
            </a:r>
            <a:endParaRPr lang="en-US" sz="2200" dirty="0" smtClean="0"/>
          </a:p>
          <a:p>
            <a:pPr lvl="1">
              <a:buFont typeface="Wingdings" panose="05000000000000000000" pitchFamily="2" charset="2"/>
              <a:buChar char="Ø"/>
            </a:pPr>
            <a:r>
              <a:rPr lang="en-US" sz="2200" dirty="0" smtClean="0"/>
              <a:t>Capacity</a:t>
            </a:r>
          </a:p>
          <a:p>
            <a:pPr lvl="1">
              <a:buFont typeface="Wingdings" panose="05000000000000000000" pitchFamily="2" charset="2"/>
              <a:buChar char="Ø"/>
            </a:pPr>
            <a:r>
              <a:rPr lang="en-US" sz="2200" dirty="0" smtClean="0"/>
              <a:t>Capital</a:t>
            </a:r>
          </a:p>
          <a:p>
            <a:pPr lvl="1">
              <a:buFont typeface="Wingdings" panose="05000000000000000000" pitchFamily="2" charset="2"/>
              <a:buChar char="Ø"/>
            </a:pPr>
            <a:r>
              <a:rPr lang="en-US" sz="2200" dirty="0" smtClean="0"/>
              <a:t>Collateral</a:t>
            </a:r>
          </a:p>
          <a:p>
            <a:pPr lvl="1">
              <a:buFont typeface="Wingdings" panose="05000000000000000000" pitchFamily="2" charset="2"/>
              <a:buChar char="Ø"/>
            </a:pPr>
            <a:r>
              <a:rPr lang="en-US" sz="2200" dirty="0" smtClean="0"/>
              <a:t>Conditions</a:t>
            </a:r>
            <a:endParaRPr lang="en-US" sz="2200" dirty="0" smtClean="0"/>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Tree>
    <p:extLst>
      <p:ext uri="{BB962C8B-B14F-4D97-AF65-F5344CB8AC3E}">
        <p14:creationId xmlns:p14="http://schemas.microsoft.com/office/powerpoint/2010/main" val="1076473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13-1b Credit Risk with Consumers</a:t>
            </a:r>
            <a:endParaRPr lang="en-US" dirty="0"/>
          </a:p>
        </p:txBody>
      </p:sp>
      <p:sp>
        <p:nvSpPr>
          <p:cNvPr id="3" name="Content Placeholder 2"/>
          <p:cNvSpPr>
            <a:spLocks noGrp="1"/>
          </p:cNvSpPr>
          <p:nvPr>
            <p:ph idx="1"/>
          </p:nvPr>
        </p:nvSpPr>
        <p:spPr>
          <a:xfrm>
            <a:off x="677334" y="1698171"/>
            <a:ext cx="8596668" cy="4343192"/>
          </a:xfrm>
        </p:spPr>
        <p:txBody>
          <a:bodyPr>
            <a:normAutofit/>
          </a:bodyPr>
          <a:lstStyle/>
          <a:p>
            <a:r>
              <a:rPr lang="en-US" dirty="0" smtClean="0"/>
              <a:t>3 major </a:t>
            </a:r>
            <a:r>
              <a:rPr lang="en-US" dirty="0" smtClean="0"/>
              <a:t>credit bureaus in the United States</a:t>
            </a:r>
          </a:p>
          <a:p>
            <a:pPr lvl="1">
              <a:buFont typeface="Wingdings" panose="05000000000000000000" pitchFamily="2" charset="2"/>
              <a:buChar char="Ø"/>
            </a:pPr>
            <a:r>
              <a:rPr lang="en-US" dirty="0" smtClean="0"/>
              <a:t>Equifax</a:t>
            </a:r>
          </a:p>
          <a:p>
            <a:pPr lvl="1">
              <a:buFont typeface="Wingdings" panose="05000000000000000000" pitchFamily="2" charset="2"/>
              <a:buChar char="Ø"/>
            </a:pPr>
            <a:r>
              <a:rPr lang="en-US" dirty="0" smtClean="0"/>
              <a:t>Experian</a:t>
            </a:r>
          </a:p>
          <a:p>
            <a:pPr lvl="1">
              <a:buFont typeface="Wingdings" panose="05000000000000000000" pitchFamily="2" charset="2"/>
              <a:buChar char="Ø"/>
            </a:pPr>
            <a:r>
              <a:rPr lang="en-US" dirty="0" smtClean="0"/>
              <a:t>TransUnion</a:t>
            </a:r>
          </a:p>
          <a:p>
            <a:r>
              <a:rPr lang="en-US" dirty="0" smtClean="0"/>
              <a:t>Credit report = credit history</a:t>
            </a:r>
          </a:p>
          <a:p>
            <a:r>
              <a:rPr lang="en-US" dirty="0" smtClean="0"/>
              <a:t>Credit score = numerical value that is a measurement of how an individual has used credit in the past</a:t>
            </a:r>
            <a:endParaRPr lang="en-US" dirty="0" smtClean="0"/>
          </a:p>
          <a:p>
            <a:r>
              <a:rPr lang="en-US" dirty="0" smtClean="0"/>
              <a:t>FICO Scores</a:t>
            </a:r>
          </a:p>
          <a:p>
            <a:pPr lvl="1"/>
            <a:r>
              <a:rPr lang="en-US" dirty="0" smtClean="0"/>
              <a:t>Fair</a:t>
            </a:r>
            <a:r>
              <a:rPr lang="en-US" dirty="0" smtClean="0"/>
              <a:t>, Isaac and </a:t>
            </a:r>
            <a:r>
              <a:rPr lang="en-US" dirty="0" smtClean="0"/>
              <a:t>Company: </a:t>
            </a:r>
            <a:r>
              <a:rPr lang="en-US" dirty="0" smtClean="0"/>
              <a:t>the entity that first created these </a:t>
            </a:r>
            <a:r>
              <a:rPr lang="en-US" dirty="0" smtClean="0"/>
              <a:t>scores</a:t>
            </a:r>
          </a:p>
          <a:p>
            <a:pPr lvl="1"/>
            <a:r>
              <a:rPr lang="en-US" dirty="0" smtClean="0"/>
              <a:t>FICO </a:t>
            </a:r>
            <a:r>
              <a:rPr lang="en-US" dirty="0"/>
              <a:t>score range:  300-800</a:t>
            </a:r>
          </a:p>
          <a:p>
            <a:pPr lvl="1"/>
            <a:r>
              <a:rPr lang="en-US" dirty="0"/>
              <a:t>The higher the </a:t>
            </a:r>
            <a:r>
              <a:rPr lang="en-US" dirty="0" smtClean="0"/>
              <a:t>FICO </a:t>
            </a:r>
            <a:r>
              <a:rPr lang="en-US" dirty="0"/>
              <a:t>score, the lower the borrower’s credit risk</a:t>
            </a:r>
          </a:p>
          <a:p>
            <a:pPr lvl="1"/>
            <a:endParaRPr lang="en-US" dirty="0"/>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Tree>
    <p:extLst>
      <p:ext uri="{BB962C8B-B14F-4D97-AF65-F5344CB8AC3E}">
        <p14:creationId xmlns:p14="http://schemas.microsoft.com/office/powerpoint/2010/main" val="103574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28782" cy="1320800"/>
          </a:xfrm>
        </p:spPr>
        <p:txBody>
          <a:bodyPr/>
          <a:lstStyle/>
          <a:p>
            <a:r>
              <a:rPr lang="en-US" dirty="0" smtClean="0"/>
              <a:t>13-1c Credit Risk with Business Borrowers</a:t>
            </a:r>
            <a:endParaRPr lang="en-US" dirty="0"/>
          </a:p>
        </p:txBody>
      </p:sp>
      <p:sp>
        <p:nvSpPr>
          <p:cNvPr id="3" name="Content Placeholder 2"/>
          <p:cNvSpPr>
            <a:spLocks noGrp="1"/>
          </p:cNvSpPr>
          <p:nvPr>
            <p:ph idx="1"/>
          </p:nvPr>
        </p:nvSpPr>
        <p:spPr>
          <a:xfrm>
            <a:off x="677334" y="1930401"/>
            <a:ext cx="8596668" cy="4110962"/>
          </a:xfrm>
        </p:spPr>
        <p:txBody>
          <a:bodyPr/>
          <a:lstStyle/>
          <a:p>
            <a:r>
              <a:rPr lang="en-US" sz="2400" dirty="0" smtClean="0"/>
              <a:t>Lenders </a:t>
            </a:r>
            <a:r>
              <a:rPr lang="en-US" sz="2400" dirty="0" smtClean="0"/>
              <a:t>attempt to minimize credit risk using the following techniques:</a:t>
            </a:r>
          </a:p>
          <a:p>
            <a:pPr lvl="1">
              <a:buFont typeface="Wingdings" panose="05000000000000000000" pitchFamily="2" charset="2"/>
              <a:buChar char="Ø"/>
            </a:pPr>
            <a:r>
              <a:rPr lang="en-US" sz="2200" dirty="0" smtClean="0"/>
              <a:t>Specialized lending</a:t>
            </a:r>
          </a:p>
          <a:p>
            <a:pPr lvl="1">
              <a:buFont typeface="Wingdings" panose="05000000000000000000" pitchFamily="2" charset="2"/>
              <a:buChar char="Ø"/>
            </a:pPr>
            <a:r>
              <a:rPr lang="en-US" sz="2200" dirty="0" smtClean="0"/>
              <a:t>Understanding cash flows</a:t>
            </a:r>
          </a:p>
          <a:p>
            <a:pPr lvl="1">
              <a:buFont typeface="Wingdings" panose="05000000000000000000" pitchFamily="2" charset="2"/>
              <a:buChar char="Ø"/>
            </a:pPr>
            <a:r>
              <a:rPr lang="en-US" sz="2200" dirty="0" smtClean="0"/>
              <a:t>Secondary sources of repayment</a:t>
            </a:r>
          </a:p>
          <a:p>
            <a:pPr lvl="2">
              <a:buFont typeface="Wingdings" panose="05000000000000000000" pitchFamily="2" charset="2"/>
              <a:buChar char="v"/>
            </a:pPr>
            <a:r>
              <a:rPr lang="en-US" sz="2000" dirty="0" smtClean="0"/>
              <a:t>Collateral</a:t>
            </a:r>
          </a:p>
          <a:p>
            <a:pPr lvl="2">
              <a:buFont typeface="Wingdings" panose="05000000000000000000" pitchFamily="2" charset="2"/>
              <a:buChar char="v"/>
            </a:pPr>
            <a:r>
              <a:rPr lang="en-US" sz="2000" dirty="0" smtClean="0"/>
              <a:t>Compensating Balance</a:t>
            </a:r>
          </a:p>
          <a:p>
            <a:pPr lvl="2">
              <a:buFont typeface="Wingdings" panose="05000000000000000000" pitchFamily="2" charset="2"/>
              <a:buChar char="v"/>
            </a:pPr>
            <a:r>
              <a:rPr lang="en-US" sz="2000" dirty="0" smtClean="0"/>
              <a:t>Personal Guarantees</a:t>
            </a:r>
          </a:p>
          <a:p>
            <a:pPr lvl="1">
              <a:buFont typeface="Wingdings" panose="05000000000000000000" pitchFamily="2" charset="2"/>
              <a:buChar char="Ø"/>
            </a:pPr>
            <a:r>
              <a:rPr lang="en-US" sz="2200" dirty="0" smtClean="0"/>
              <a:t>Close </a:t>
            </a:r>
            <a:r>
              <a:rPr lang="en-US" sz="2200" dirty="0" smtClean="0"/>
              <a:t>monitoring</a:t>
            </a:r>
            <a:endParaRPr lang="en-US" sz="2200" dirty="0"/>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Tree>
    <p:extLst>
      <p:ext uri="{BB962C8B-B14F-4D97-AF65-F5344CB8AC3E}">
        <p14:creationId xmlns:p14="http://schemas.microsoft.com/office/powerpoint/2010/main" val="24722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13-2a Managing Interest Rate Risk</a:t>
            </a:r>
            <a:endParaRPr lang="en-US" dirty="0"/>
          </a:p>
        </p:txBody>
      </p:sp>
      <p:sp>
        <p:nvSpPr>
          <p:cNvPr id="3" name="Content Placeholder 2"/>
          <p:cNvSpPr>
            <a:spLocks noGrp="1"/>
          </p:cNvSpPr>
          <p:nvPr>
            <p:ph idx="1"/>
          </p:nvPr>
        </p:nvSpPr>
        <p:spPr/>
        <p:txBody>
          <a:bodyPr>
            <a:normAutofit/>
          </a:bodyPr>
          <a:lstStyle/>
          <a:p>
            <a:r>
              <a:rPr lang="en-US" sz="2800" dirty="0" smtClean="0"/>
              <a:t>As </a:t>
            </a:r>
            <a:r>
              <a:rPr lang="en-US" sz="2800" dirty="0" smtClean="0"/>
              <a:t>interest rates change, bank assets and other investments change</a:t>
            </a:r>
          </a:p>
          <a:p>
            <a:r>
              <a:rPr lang="en-US" sz="2800" dirty="0" smtClean="0"/>
              <a:t>Interest rates do not remain </a:t>
            </a:r>
            <a:r>
              <a:rPr lang="en-US" sz="2800" dirty="0" smtClean="0"/>
              <a:t>constant</a:t>
            </a:r>
          </a:p>
          <a:p>
            <a:endParaRPr lang="en-US" sz="2800" dirty="0" smtClean="0"/>
          </a:p>
          <a:p>
            <a:r>
              <a:rPr lang="en-US" sz="2800" dirty="0"/>
              <a:t> </a:t>
            </a:r>
            <a:endParaRPr lang="en-US" sz="2800" dirty="0"/>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pic>
        <p:nvPicPr>
          <p:cNvPr id="6" name="Picture 5"/>
          <p:cNvPicPr>
            <a:picLocks noChangeAspect="1"/>
          </p:cNvPicPr>
          <p:nvPr/>
        </p:nvPicPr>
        <p:blipFill>
          <a:blip r:embed="rId3"/>
          <a:stretch>
            <a:fillRect/>
          </a:stretch>
        </p:blipFill>
        <p:spPr>
          <a:xfrm>
            <a:off x="1036746" y="4003817"/>
            <a:ext cx="5938200" cy="1098884"/>
          </a:xfrm>
          <a:prstGeom prst="rect">
            <a:avLst/>
          </a:prstGeom>
        </p:spPr>
      </p:pic>
    </p:spTree>
    <p:extLst>
      <p:ext uri="{BB962C8B-B14F-4D97-AF65-F5344CB8AC3E}">
        <p14:creationId xmlns:p14="http://schemas.microsoft.com/office/powerpoint/2010/main" val="5309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7084"/>
          </a:xfrm>
        </p:spPr>
        <p:txBody>
          <a:bodyPr/>
          <a:lstStyle/>
          <a:p>
            <a:r>
              <a:rPr lang="en-US" dirty="0" smtClean="0"/>
              <a:t>13-2b Gap Analysis</a:t>
            </a:r>
            <a:endParaRPr lang="en-US" dirty="0"/>
          </a:p>
        </p:txBody>
      </p:sp>
      <p:sp>
        <p:nvSpPr>
          <p:cNvPr id="3" name="Content Placeholder 2"/>
          <p:cNvSpPr>
            <a:spLocks noGrp="1"/>
          </p:cNvSpPr>
          <p:nvPr>
            <p:ph idx="1"/>
          </p:nvPr>
        </p:nvSpPr>
        <p:spPr>
          <a:xfrm>
            <a:off x="677334" y="1838633"/>
            <a:ext cx="8596668" cy="4202730"/>
          </a:xfrm>
        </p:spPr>
        <p:txBody>
          <a:bodyPr>
            <a:normAutofit/>
          </a:bodyPr>
          <a:lstStyle/>
          <a:p>
            <a:r>
              <a:rPr lang="en-US" sz="2000" dirty="0" smtClean="0"/>
              <a:t>Measure </a:t>
            </a:r>
            <a:r>
              <a:rPr lang="en-US" sz="2000" dirty="0" smtClean="0"/>
              <a:t>interest rate exposure:</a:t>
            </a:r>
          </a:p>
          <a:p>
            <a:pPr lvl="1">
              <a:buFont typeface="Wingdings" panose="05000000000000000000" pitchFamily="2" charset="2"/>
              <a:buChar char="Ø"/>
            </a:pPr>
            <a:r>
              <a:rPr lang="en-US" sz="1800" dirty="0" smtClean="0"/>
              <a:t>Compare amount </a:t>
            </a:r>
            <a:r>
              <a:rPr lang="en-US" sz="1800" dirty="0" smtClean="0"/>
              <a:t>of interest </a:t>
            </a:r>
            <a:r>
              <a:rPr lang="en-US" sz="1800" dirty="0" smtClean="0"/>
              <a:t>rate–sensitive </a:t>
            </a:r>
            <a:r>
              <a:rPr lang="en-US" sz="1800" dirty="0" smtClean="0"/>
              <a:t>assets a bank has </a:t>
            </a:r>
            <a:r>
              <a:rPr lang="en-US" sz="1800" dirty="0" smtClean="0"/>
              <a:t>with </a:t>
            </a:r>
            <a:r>
              <a:rPr lang="en-US" sz="1800" dirty="0" smtClean="0"/>
              <a:t>the amount of interest </a:t>
            </a:r>
            <a:r>
              <a:rPr lang="en-US" sz="1800" dirty="0" smtClean="0"/>
              <a:t>rate–sensitive liabilities</a:t>
            </a:r>
          </a:p>
          <a:p>
            <a:pPr lvl="1">
              <a:buFont typeface="Wingdings" panose="05000000000000000000" pitchFamily="2" charset="2"/>
              <a:buChar char="Ø"/>
            </a:pPr>
            <a:r>
              <a:rPr lang="en-US" sz="1800" dirty="0" smtClean="0"/>
              <a:t>Gap = IRSA - IRSL</a:t>
            </a:r>
            <a:endParaRPr lang="en-US" sz="1800" dirty="0" smtClean="0"/>
          </a:p>
          <a:p>
            <a:r>
              <a:rPr lang="en-US" sz="2000" dirty="0" smtClean="0"/>
              <a:t>They </a:t>
            </a:r>
            <a:r>
              <a:rPr lang="en-US" sz="2000" dirty="0"/>
              <a:t>want to hold more interest rate–sensitive assets than interest rate–sensitive liabilities because as interest rates increase, they will experience an increase in their income (more interest-sensitive assets) more than an increase in their interest expense. </a:t>
            </a:r>
            <a:endParaRPr lang="en-US" sz="2000" dirty="0" smtClean="0"/>
          </a:p>
          <a:p>
            <a:r>
              <a:rPr lang="en-US" sz="2000" dirty="0" smtClean="0"/>
              <a:t> </a:t>
            </a:r>
            <a:endParaRPr lang="en-US" sz="2000" dirty="0" smtClean="0"/>
          </a:p>
          <a:p>
            <a:endParaRPr lang="en-US" sz="2000" dirty="0" smtClean="0"/>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pic>
        <p:nvPicPr>
          <p:cNvPr id="6" name="Picture 5"/>
          <p:cNvPicPr>
            <a:picLocks noChangeAspect="1"/>
          </p:cNvPicPr>
          <p:nvPr/>
        </p:nvPicPr>
        <p:blipFill>
          <a:blip r:embed="rId3"/>
          <a:stretch>
            <a:fillRect/>
          </a:stretch>
        </p:blipFill>
        <p:spPr>
          <a:xfrm>
            <a:off x="1166663" y="4685099"/>
            <a:ext cx="4640976" cy="840630"/>
          </a:xfrm>
          <a:prstGeom prst="rect">
            <a:avLst/>
          </a:prstGeom>
        </p:spPr>
      </p:pic>
    </p:spTree>
    <p:extLst>
      <p:ext uri="{BB962C8B-B14F-4D97-AF65-F5344CB8AC3E}">
        <p14:creationId xmlns:p14="http://schemas.microsoft.com/office/powerpoint/2010/main" val="23777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13-2c Duration Analysis</a:t>
            </a:r>
            <a:endParaRPr lang="en-US" dirty="0"/>
          </a:p>
        </p:txBody>
      </p:sp>
      <p:sp>
        <p:nvSpPr>
          <p:cNvPr id="3" name="Content Placeholder 2"/>
          <p:cNvSpPr>
            <a:spLocks noGrp="1"/>
          </p:cNvSpPr>
          <p:nvPr>
            <p:ph idx="1"/>
          </p:nvPr>
        </p:nvSpPr>
        <p:spPr>
          <a:xfrm>
            <a:off x="677334" y="1698171"/>
            <a:ext cx="8596668" cy="4343192"/>
          </a:xfrm>
        </p:spPr>
        <p:txBody>
          <a:bodyPr>
            <a:normAutofit/>
          </a:bodyPr>
          <a:lstStyle/>
          <a:p>
            <a:r>
              <a:rPr lang="en-US" sz="2400" dirty="0" smtClean="0"/>
              <a:t>Duration </a:t>
            </a:r>
            <a:r>
              <a:rPr lang="en-US" sz="2400" dirty="0"/>
              <a:t>measures the time it takes for the bondholder or debt holder to recover the price paid for the bond or amount lent from all of the discounted future cash flows from the bond or debt instrument. </a:t>
            </a:r>
            <a:endParaRPr lang="en-US" sz="2400" dirty="0" smtClean="0"/>
          </a:p>
          <a:p>
            <a:r>
              <a:rPr lang="en-US" sz="2400" dirty="0" smtClean="0"/>
              <a:t>The </a:t>
            </a:r>
            <a:r>
              <a:rPr lang="en-US" sz="2400" dirty="0"/>
              <a:t>discount rate for calculating the present value of the cash flow is the bond’s or debt instrument’s yield. So, if the bond price and yield changes, so does </a:t>
            </a:r>
            <a:r>
              <a:rPr lang="en-US" sz="2400" dirty="0" smtClean="0"/>
              <a:t>its </a:t>
            </a:r>
            <a:r>
              <a:rPr lang="en-US" sz="2400" dirty="0" smtClean="0"/>
              <a:t>duration.</a:t>
            </a:r>
          </a:p>
          <a:p>
            <a:endParaRPr lang="en-US" sz="2400" dirty="0" smtClean="0"/>
          </a:p>
          <a:p>
            <a:r>
              <a:rPr lang="en-US" sz="2400" dirty="0"/>
              <a:t> </a:t>
            </a:r>
            <a:endParaRPr lang="en-US" sz="2400" dirty="0" smtClean="0"/>
          </a:p>
          <a:p>
            <a:endParaRPr lang="en-US" sz="2400" dirty="0" smtClean="0"/>
          </a:p>
        </p:txBody>
      </p:sp>
      <p:sp>
        <p:nvSpPr>
          <p:cNvPr id="4" name="Footer Placeholder 3"/>
          <p:cNvSpPr>
            <a:spLocks noGrp="1"/>
          </p:cNvSpPr>
          <p:nvPr>
            <p:ph type="ftr" sz="quarter" idx="11"/>
          </p:nvPr>
        </p:nvSpPr>
        <p:spPr/>
        <p:txBody>
          <a:bodyPr/>
          <a:lstStyle/>
          <a:p>
            <a:r>
              <a:rPr lang="en-US" dirty="0" smtClean="0"/>
              <a:t>Money and Banking – Michael Brandl    ©2017 Cengage Learning</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pic>
        <p:nvPicPr>
          <p:cNvPr id="6" name="Picture 5"/>
          <p:cNvPicPr>
            <a:picLocks noChangeAspect="1"/>
          </p:cNvPicPr>
          <p:nvPr/>
        </p:nvPicPr>
        <p:blipFill>
          <a:blip r:embed="rId3"/>
          <a:stretch>
            <a:fillRect/>
          </a:stretch>
        </p:blipFill>
        <p:spPr>
          <a:xfrm>
            <a:off x="1353266" y="4601838"/>
            <a:ext cx="2373160" cy="1327839"/>
          </a:xfrm>
          <a:prstGeom prst="rect">
            <a:avLst/>
          </a:prstGeom>
        </p:spPr>
      </p:pic>
    </p:spTree>
    <p:extLst>
      <p:ext uri="{BB962C8B-B14F-4D97-AF65-F5344CB8AC3E}">
        <p14:creationId xmlns:p14="http://schemas.microsoft.com/office/powerpoint/2010/main" val="374169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19" y="609600"/>
            <a:ext cx="9094839" cy="963561"/>
          </a:xfrm>
        </p:spPr>
        <p:txBody>
          <a:bodyPr/>
          <a:lstStyle/>
          <a:p>
            <a:r>
              <a:rPr lang="en-US" dirty="0" smtClean="0"/>
              <a:t>13-2d </a:t>
            </a:r>
            <a:r>
              <a:rPr lang="en-US" dirty="0" smtClean="0"/>
              <a:t>Banks, </a:t>
            </a:r>
            <a:r>
              <a:rPr lang="en-US" dirty="0" smtClean="0"/>
              <a:t>Duration, &amp; Interest Rate Risk</a:t>
            </a:r>
            <a:endParaRPr lang="en-US" dirty="0"/>
          </a:p>
        </p:txBody>
      </p:sp>
      <p:sp>
        <p:nvSpPr>
          <p:cNvPr id="3" name="Content Placeholder 2"/>
          <p:cNvSpPr>
            <a:spLocks noGrp="1"/>
          </p:cNvSpPr>
          <p:nvPr>
            <p:ph idx="1"/>
          </p:nvPr>
        </p:nvSpPr>
        <p:spPr>
          <a:xfrm>
            <a:off x="677334" y="1698171"/>
            <a:ext cx="8596668" cy="4343192"/>
          </a:xfrm>
        </p:spPr>
        <p:txBody>
          <a:bodyPr>
            <a:normAutofit/>
          </a:bodyPr>
          <a:lstStyle/>
          <a:p>
            <a:r>
              <a:rPr lang="en-US" sz="2000" dirty="0" smtClean="0"/>
              <a:t>The </a:t>
            </a:r>
            <a:r>
              <a:rPr lang="en-US" sz="2000" dirty="0"/>
              <a:t>duration gap is the difference between the weighted (by the assets) duration of the bank’s assets and the weighted (by the liabilities) duration of the liabilities, adjusted for the bank’s asset size</a:t>
            </a:r>
            <a:r>
              <a:rPr lang="en-US" sz="2000" dirty="0" smtClean="0"/>
              <a:t>.</a:t>
            </a:r>
          </a:p>
          <a:p>
            <a:r>
              <a:rPr lang="en-US" sz="2000" dirty="0" smtClean="0"/>
              <a:t>If </a:t>
            </a:r>
            <a:r>
              <a:rPr lang="en-US" sz="2000" dirty="0"/>
              <a:t>the duration gap is zero, interest rate changes affect the value of the bank’s assets and liabilities equally, leaving the value of the bank unchanged. </a:t>
            </a:r>
            <a:endParaRPr lang="en-US" sz="2000" dirty="0" smtClean="0"/>
          </a:p>
          <a:p>
            <a:r>
              <a:rPr lang="en-US" sz="2000" dirty="0" smtClean="0"/>
              <a:t>Thus</a:t>
            </a:r>
            <a:r>
              <a:rPr lang="en-US" sz="2000" dirty="0"/>
              <a:t>, bank management has to make a decision about the size of the duration gap it wants. By doing so, bank management is deciding how much interest rate risk they want to </a:t>
            </a:r>
            <a:r>
              <a:rPr lang="en-US" sz="2000" dirty="0" smtClean="0"/>
              <a:t>face.</a:t>
            </a:r>
            <a:endParaRPr lang="en-US" sz="2000" dirty="0"/>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Tree>
    <p:extLst>
      <p:ext uri="{BB962C8B-B14F-4D97-AF65-F5344CB8AC3E}">
        <p14:creationId xmlns:p14="http://schemas.microsoft.com/office/powerpoint/2010/main" val="418379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13-3a Sources of Liquidity</a:t>
            </a:r>
            <a:endParaRPr lang="en-US" dirty="0"/>
          </a:p>
        </p:txBody>
      </p:sp>
      <p:sp>
        <p:nvSpPr>
          <p:cNvPr id="3" name="Content Placeholder 2"/>
          <p:cNvSpPr>
            <a:spLocks noGrp="1"/>
          </p:cNvSpPr>
          <p:nvPr>
            <p:ph idx="1"/>
          </p:nvPr>
        </p:nvSpPr>
        <p:spPr>
          <a:xfrm>
            <a:off x="677334" y="1818969"/>
            <a:ext cx="8596668" cy="4222394"/>
          </a:xfrm>
        </p:spPr>
        <p:txBody>
          <a:bodyPr>
            <a:normAutofit/>
          </a:bodyPr>
          <a:lstStyle/>
          <a:p>
            <a:r>
              <a:rPr lang="en-US" sz="2400" dirty="0" smtClean="0"/>
              <a:t>Liquidity risk is one of the oldest risks in factional reserve banking.</a:t>
            </a:r>
          </a:p>
          <a:p>
            <a:r>
              <a:rPr lang="en-US" sz="2400" dirty="0" smtClean="0"/>
              <a:t>Sources of Liquidity</a:t>
            </a:r>
          </a:p>
          <a:p>
            <a:pPr lvl="1">
              <a:buFont typeface="Wingdings" panose="05000000000000000000" pitchFamily="2" charset="2"/>
              <a:buChar char="Ø"/>
            </a:pPr>
            <a:r>
              <a:rPr lang="en-US" sz="2200" dirty="0" smtClean="0"/>
              <a:t>Primary Reserves</a:t>
            </a:r>
          </a:p>
          <a:p>
            <a:pPr lvl="1">
              <a:buFont typeface="Wingdings" panose="05000000000000000000" pitchFamily="2" charset="2"/>
              <a:buChar char="Ø"/>
            </a:pPr>
            <a:r>
              <a:rPr lang="en-US" sz="2200" dirty="0" smtClean="0"/>
              <a:t>Secondary Reserves</a:t>
            </a:r>
          </a:p>
          <a:p>
            <a:pPr lvl="1">
              <a:buFont typeface="Wingdings" panose="05000000000000000000" pitchFamily="2" charset="2"/>
              <a:buChar char="Ø"/>
            </a:pPr>
            <a:r>
              <a:rPr lang="en-US" sz="2200" dirty="0" smtClean="0"/>
              <a:t>Bank </a:t>
            </a:r>
            <a:r>
              <a:rPr lang="en-US" sz="2200" dirty="0" smtClean="0"/>
              <a:t>loan securities</a:t>
            </a:r>
          </a:p>
          <a:p>
            <a:r>
              <a:rPr lang="en-US" sz="2400" dirty="0"/>
              <a:t>To lower liquidity risk, a bank has to accept lower returns. But those lower returns could hurt its profitability and thus its ability to continue in business. </a:t>
            </a:r>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Tree>
    <p:extLst>
      <p:ext uri="{BB962C8B-B14F-4D97-AF65-F5344CB8AC3E}">
        <p14:creationId xmlns:p14="http://schemas.microsoft.com/office/powerpoint/2010/main" val="37714321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90</TotalTime>
  <Words>823</Words>
  <Application>Microsoft Office PowerPoint</Application>
  <PresentationFormat>Widescreen</PresentationFormat>
  <Paragraphs>100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Trebuchet MS</vt:lpstr>
      <vt:lpstr>Wingdings</vt:lpstr>
      <vt:lpstr>Wingdings 3</vt:lpstr>
      <vt:lpstr>Facet</vt:lpstr>
      <vt:lpstr>Chapter 13 – Bank Risk Management &amp; Performance</vt:lpstr>
      <vt:lpstr>13-1a Credit Risk in General</vt:lpstr>
      <vt:lpstr>13-1b Credit Risk with Consumers</vt:lpstr>
      <vt:lpstr>13-1c Credit Risk with Business Borrowers</vt:lpstr>
      <vt:lpstr>13-2a Managing Interest Rate Risk</vt:lpstr>
      <vt:lpstr>13-2b Gap Analysis</vt:lpstr>
      <vt:lpstr>13-2c Duration Analysis</vt:lpstr>
      <vt:lpstr>13-2d Banks, Duration, &amp; Interest Rate Risk</vt:lpstr>
      <vt:lpstr>13-3a Sources of Liquidity</vt:lpstr>
      <vt:lpstr>13-3b Solutions to lack of Liquidity</vt:lpstr>
      <vt:lpstr>13-3c How Much Liquidity is Enough?</vt:lpstr>
      <vt:lpstr>13-4 Other Risks</vt:lpstr>
      <vt:lpstr>13-5a Income Statement</vt:lpstr>
      <vt:lpstr>13-5c Balance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 Monetary Policy and Debates</dc:title>
  <dc:creator>stephen priscella</dc:creator>
  <cp:lastModifiedBy>Meere, Kristen</cp:lastModifiedBy>
  <cp:revision>17</cp:revision>
  <dcterms:created xsi:type="dcterms:W3CDTF">2016-03-27T14:50:58Z</dcterms:created>
  <dcterms:modified xsi:type="dcterms:W3CDTF">2016-03-30T13:59:12Z</dcterms:modified>
</cp:coreProperties>
</file>