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3" r:id="rId2"/>
    <p:sldId id="257" r:id="rId3"/>
    <p:sldId id="258" r:id="rId4"/>
    <p:sldId id="279" r:id="rId5"/>
    <p:sldId id="259" r:id="rId6"/>
    <p:sldId id="278" r:id="rId7"/>
    <p:sldId id="260" r:id="rId8"/>
    <p:sldId id="261" r:id="rId9"/>
    <p:sldId id="280" r:id="rId10"/>
    <p:sldId id="262" r:id="rId11"/>
    <p:sldId id="276" r:id="rId12"/>
    <p:sldId id="277" r:id="rId13"/>
    <p:sldId id="263" r:id="rId14"/>
    <p:sldId id="275" r:id="rId15"/>
    <p:sldId id="264" r:id="rId16"/>
    <p:sldId id="265" r:id="rId17"/>
    <p:sldId id="26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34087-18C3-4807-A2DF-23D1EBE28B96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FF-7033-43BD-B6CA-DB6EDDBB9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EE6A-110E-425B-9D8E-88E5EB1C6C00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9144-88DD-49EA-9958-1E92F37A73A7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1576-FA9F-4101-B323-BC20F9EBA999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30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396-B39B-4444-96AA-BA46535C35E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91E8-1007-4481-A7FC-679B0DF438CC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07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0890-02DC-4661-9E6C-3BDAF369CED7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87E8-585D-4FB7-8118-6DF02CB2F4CE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1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3365-C1AF-4F14-9DEF-4A32573A6128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4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19BA-AD03-4CAB-AE90-4CF05640B02D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0843-FD8F-4F47-9AB4-C7C77843A4F5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CDAE-A093-4197-82C2-CB928EE18646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0C53-424F-4C16-B00D-E0189BCC42F4}" type="datetime1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4D68A-1736-4ABE-A815-A588AE8957A1}" type="datetime1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735F-9155-4757-BE97-431A0108F7AC}" type="datetime1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9316-7368-476F-BB7B-6A448320EC3E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90FF-6D7B-4849-9B60-81113E12A8D8}" type="datetime1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42A6-C167-43DE-A5D3-9E0A2139E13D}" type="datetime1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E9C1B7-A497-458C-89D9-3B7DD656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– Central Banks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8-3a Responsibilities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9135"/>
            <a:ext cx="8596668" cy="42322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Financial market oversight:  It makes periodic examinations to access bank profitability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Acting as fiscal agents:  The Fed acts as the provider of financial services for the Federal Government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Consumer Protection:  Writing and enforcing financial market regulations as well as implementing the consumer protection laws passed by congress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646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District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79" y="1531918"/>
            <a:ext cx="10770478" cy="579686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Clear checks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Issue new currency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Withdraw damaged currency from circulation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Administer and make discount loans to banks in their districts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Evaluate proposed mergers and applications for banks to expand their </a:t>
            </a:r>
            <a:r>
              <a:rPr lang="en-US" altLang="en-US" sz="2000" dirty="0" smtClean="0">
                <a:ea typeface="ヒラギノ角ゴ Pro W3" pitchFamily="-84" charset="-128"/>
              </a:rPr>
              <a:t>activities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ea typeface="ヒラギノ角ゴ Pro W3" pitchFamily="-84" charset="-128"/>
              </a:rPr>
              <a:t>Act as liaisons between the business community and the Federal Reserve System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ea typeface="ヒラギノ角ゴ Pro W3" pitchFamily="-84" charset="-128"/>
              </a:rPr>
              <a:t>Examine bank holding companies and state-chartered member banks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ea typeface="ヒラギノ角ゴ Pro W3" pitchFamily="-84" charset="-128"/>
              </a:rPr>
              <a:t>Collect data on local business conditions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000" dirty="0">
                <a:ea typeface="ヒラギノ角ゴ Pro W3" pitchFamily="-84" charset="-128"/>
              </a:rPr>
              <a:t>Use staffs of professional economists to research topics related to the conduct of monetary </a:t>
            </a:r>
            <a:r>
              <a:rPr lang="en-US" altLang="en-US" sz="2000" dirty="0" smtClean="0">
                <a:ea typeface="ヒラギノ角ゴ Pro W3" pitchFamily="-84" charset="-128"/>
              </a:rPr>
              <a:t>policy</a:t>
            </a:r>
            <a:endParaRPr lang="en-US" altLang="en-US" sz="2000" dirty="0">
              <a:ea typeface="ヒラギノ角ゴ Pro W3" pitchFamily="-84" charset="-128"/>
            </a:endParaRP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banks and monetary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0671"/>
            <a:ext cx="8596668" cy="439069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ea typeface="ヒラギノ角ゴ Pro W3" pitchFamily="-84" charset="-128"/>
              </a:rPr>
              <a:t>Directors </a:t>
            </a:r>
            <a:r>
              <a:rPr lang="ja-JP" altLang="en-US" sz="2400" dirty="0">
                <a:ea typeface="ヒラギノ角ゴ Pro W3" pitchFamily="-84" charset="-128"/>
              </a:rPr>
              <a:t>“</a:t>
            </a:r>
            <a:r>
              <a:rPr lang="en-US" altLang="ja-JP" sz="2400" dirty="0">
                <a:ea typeface="ヒラギノ角ゴ Pro W3" pitchFamily="-84" charset="-128"/>
              </a:rPr>
              <a:t>establish</a:t>
            </a:r>
            <a:r>
              <a:rPr lang="ja-JP" altLang="en-US" sz="2400" dirty="0">
                <a:ea typeface="ヒラギノ角ゴ Pro W3" pitchFamily="-84" charset="-128"/>
              </a:rPr>
              <a:t>”</a:t>
            </a:r>
            <a:r>
              <a:rPr lang="en-US" altLang="ja-JP" sz="2400" dirty="0">
                <a:ea typeface="ヒラギノ角ゴ Pro W3" pitchFamily="-84" charset="-128"/>
              </a:rPr>
              <a:t> the discount rate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ea typeface="ヒラギノ角ゴ Pro W3" pitchFamily="-84" charset="-128"/>
              </a:rPr>
              <a:t>Decide which banks can obtain discount loans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ea typeface="ヒラギノ角ゴ Pro W3" pitchFamily="-84" charset="-128"/>
              </a:rPr>
              <a:t>Directors select one commercial banker from each district to serve on the Federal Advisory Council which consults with the Board of Governors and provides information to help conduct monetary policy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ea typeface="ヒラギノ角ゴ Pro W3" pitchFamily="-84" charset="-128"/>
              </a:rPr>
              <a:t>Five of the 12 bank presidents have a vote in the Federal Open Market Committee (FOMC)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6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8-3b The Fed’s 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4671"/>
            <a:ext cx="8596668" cy="4556691"/>
          </a:xfrm>
        </p:spPr>
        <p:txBody>
          <a:bodyPr/>
          <a:lstStyle/>
          <a:p>
            <a:r>
              <a:rPr lang="en-US" dirty="0" smtClean="0"/>
              <a:t>Offers a window to see the biggest economic crisis since the Great Depression and global financial markets.</a:t>
            </a:r>
          </a:p>
          <a:p>
            <a:r>
              <a:rPr lang="en-US" dirty="0" smtClean="0"/>
              <a:t>Assets the Fed holds:</a:t>
            </a:r>
          </a:p>
          <a:p>
            <a:pPr lvl="1"/>
            <a:r>
              <a:rPr lang="en-US" dirty="0" smtClean="0"/>
              <a:t>Securities</a:t>
            </a:r>
          </a:p>
          <a:p>
            <a:pPr lvl="1"/>
            <a:r>
              <a:rPr lang="en-US" dirty="0" smtClean="0"/>
              <a:t>Repurchase Agreements</a:t>
            </a:r>
          </a:p>
          <a:p>
            <a:pPr lvl="1"/>
            <a:r>
              <a:rPr lang="en-US" dirty="0" smtClean="0"/>
              <a:t>Term Auction Credit</a:t>
            </a:r>
          </a:p>
          <a:p>
            <a:pPr lvl="1"/>
            <a:r>
              <a:rPr lang="en-US" dirty="0" smtClean="0"/>
              <a:t>Gold and Special Drawing Rights</a:t>
            </a:r>
          </a:p>
          <a:p>
            <a:pPr lvl="1"/>
            <a:r>
              <a:rPr lang="en-US" dirty="0" smtClean="0"/>
              <a:t>Coin</a:t>
            </a:r>
          </a:p>
          <a:p>
            <a:pPr lvl="1"/>
            <a:r>
              <a:rPr lang="en-US" dirty="0" smtClean="0"/>
              <a:t>Discount Loans</a:t>
            </a:r>
          </a:p>
          <a:p>
            <a:pPr lvl="1"/>
            <a:r>
              <a:rPr lang="en-US" dirty="0" smtClean="0"/>
              <a:t>Currency Outstanding</a:t>
            </a:r>
          </a:p>
          <a:p>
            <a:pPr lvl="1"/>
            <a:r>
              <a:rPr lang="en-US" dirty="0" smtClean="0"/>
              <a:t>Treasury Deposits</a:t>
            </a:r>
          </a:p>
          <a:p>
            <a:pPr lvl="1"/>
            <a:r>
              <a:rPr lang="en-US" dirty="0" smtClean="0"/>
              <a:t>As well as others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760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965918" cy="1320800"/>
          </a:xfrm>
        </p:spPr>
        <p:txBody>
          <a:bodyPr/>
          <a:lstStyle/>
          <a:p>
            <a:r>
              <a:rPr lang="en-US" dirty="0" smtClean="0"/>
              <a:t>Structure of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Tools of the Fed:</a:t>
            </a:r>
          </a:p>
          <a:p>
            <a:r>
              <a:rPr lang="en-US" dirty="0" smtClean="0"/>
              <a:t>Reserve requirements</a:t>
            </a:r>
          </a:p>
          <a:p>
            <a:r>
              <a:rPr lang="en-US" dirty="0" smtClean="0"/>
              <a:t>OMOs</a:t>
            </a:r>
          </a:p>
          <a:p>
            <a:r>
              <a:rPr lang="en-US" dirty="0" smtClean="0"/>
              <a:t>Discount 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76" y="478537"/>
            <a:ext cx="8112524" cy="62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8-4a Bank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38633"/>
            <a:ext cx="8596668" cy="4202730"/>
          </a:xfrm>
        </p:spPr>
        <p:txBody>
          <a:bodyPr/>
          <a:lstStyle/>
          <a:p>
            <a:r>
              <a:rPr lang="en-US" sz="2800" dirty="0" smtClean="0"/>
              <a:t>Founded in 1882</a:t>
            </a:r>
          </a:p>
          <a:p>
            <a:r>
              <a:rPr lang="en-US" sz="2800" dirty="0" smtClean="0"/>
              <a:t>1998 The Bank of Japan Act -  became an independent central bank</a:t>
            </a:r>
          </a:p>
          <a:p>
            <a:r>
              <a:rPr lang="en-US" sz="2800" dirty="0" smtClean="0"/>
              <a:t>Responsibilities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Issue bank notes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Financial market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Monetary Policy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16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8-5a European Central Bank (ECB)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Created in 1998</a:t>
            </a:r>
          </a:p>
          <a:p>
            <a:r>
              <a:rPr lang="en-US" sz="2800" dirty="0" smtClean="0"/>
              <a:t>Euro launched on January 1, 1999</a:t>
            </a:r>
          </a:p>
          <a:p>
            <a:r>
              <a:rPr lang="en-US" sz="2800" dirty="0" smtClean="0"/>
              <a:t>Headquarters in Frankfurt, Germany</a:t>
            </a:r>
          </a:p>
          <a:p>
            <a:r>
              <a:rPr lang="en-US" sz="2800" dirty="0" smtClean="0"/>
              <a:t>2014 Euro Zone was created with 18 member countries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20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8-5b Bank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Formed in 1867</a:t>
            </a:r>
          </a:p>
          <a:p>
            <a:r>
              <a:rPr lang="en-US" sz="3200" dirty="0" smtClean="0"/>
              <a:t>Bank of Montreal acted as the government’s banker</a:t>
            </a:r>
          </a:p>
          <a:p>
            <a:r>
              <a:rPr lang="en-US" sz="3200" dirty="0" smtClean="0"/>
              <a:t>Canadian banks would expand and contract their lending with the rise and fall of global economic activity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52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Fed</a:t>
            </a:r>
          </a:p>
          <a:p>
            <a:r>
              <a:rPr lang="en-US" dirty="0" smtClean="0"/>
              <a:t>Current Fed setup</a:t>
            </a:r>
          </a:p>
          <a:p>
            <a:r>
              <a:rPr lang="en-US" dirty="0" smtClean="0"/>
              <a:t>Bank of Japan</a:t>
            </a:r>
          </a:p>
          <a:p>
            <a:r>
              <a:rPr lang="en-US" dirty="0" smtClean="0"/>
              <a:t>ECB</a:t>
            </a:r>
          </a:p>
          <a:p>
            <a:r>
              <a:rPr lang="en-US" dirty="0" smtClean="0"/>
              <a:t>Bank of Canada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8-1a Evolution of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98171"/>
            <a:ext cx="9174589" cy="434319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central bank and monetary authority of the United States but significantly changed from 1913</a:t>
            </a:r>
          </a:p>
          <a:p>
            <a:r>
              <a:rPr lang="en-US" sz="2800" dirty="0" smtClean="0"/>
              <a:t>Began as 12 Independent regional banks</a:t>
            </a:r>
          </a:p>
          <a:p>
            <a:r>
              <a:rPr lang="en-US" sz="2800" dirty="0" smtClean="0"/>
              <a:t>Main purpose was to maintain the Gold Standard &amp; be the lender of last resort to commercial banks</a:t>
            </a:r>
          </a:p>
          <a:p>
            <a:r>
              <a:rPr lang="en-US" sz="2800" dirty="0" smtClean="0"/>
              <a:t>Regional Banks would lend to Commercial Banks only when Commercial Banks provided “Eligible paper” or “real bills” as </a:t>
            </a:r>
            <a:r>
              <a:rPr lang="en-US" sz="2800" dirty="0" smtClean="0"/>
              <a:t>collateral</a:t>
            </a:r>
          </a:p>
          <a:p>
            <a:r>
              <a:rPr lang="en-US" sz="2800" dirty="0" smtClean="0"/>
              <a:t> = “Real bills doctrine”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03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8-2a Current Structure of the FED: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The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chairperson of the board of governors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Currently </a:t>
            </a:r>
            <a:r>
              <a:rPr lang="en-US" sz="2600" dirty="0" smtClean="0"/>
              <a:t>Jay Powell (formally Dr. Janet Yellen)</a:t>
            </a:r>
            <a:endParaRPr lang="en-US" sz="2600" dirty="0" smtClean="0"/>
          </a:p>
          <a:p>
            <a:r>
              <a:rPr lang="en-US" sz="2800" dirty="0" smtClean="0"/>
              <a:t>Appointed by The President of the United States with the confirmation of the U.S. senate (only). </a:t>
            </a:r>
          </a:p>
          <a:p>
            <a:r>
              <a:rPr lang="en-US" sz="2800" dirty="0" smtClean="0"/>
              <a:t>Serves a 4 year renewable term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219" y="166253"/>
            <a:ext cx="3066554" cy="2261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524" y="4482836"/>
            <a:ext cx="342624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Chairman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altLang="en-US" sz="2800" dirty="0">
                <a:ea typeface="ヒラギノ角ゴ Pro W3" pitchFamily="-84" charset="-128"/>
              </a:rPr>
              <a:t>Advises the president on economic policy</a:t>
            </a:r>
          </a:p>
          <a:p>
            <a:pPr>
              <a:spcBef>
                <a:spcPct val="40000"/>
              </a:spcBef>
            </a:pPr>
            <a:r>
              <a:rPr lang="en-US" altLang="en-US" sz="2800" dirty="0">
                <a:ea typeface="ヒラギノ角ゴ Pro W3" pitchFamily="-84" charset="-128"/>
              </a:rPr>
              <a:t>Testifies in Congress</a:t>
            </a:r>
          </a:p>
          <a:p>
            <a:pPr>
              <a:spcBef>
                <a:spcPct val="40000"/>
              </a:spcBef>
            </a:pPr>
            <a:r>
              <a:rPr lang="en-US" altLang="en-US" sz="2800" dirty="0">
                <a:ea typeface="ヒラギノ角ゴ Pro W3" pitchFamily="-84" charset="-128"/>
              </a:rPr>
              <a:t>Speaks for the Federal Reserve System to the media</a:t>
            </a:r>
          </a:p>
          <a:p>
            <a:pPr>
              <a:spcBef>
                <a:spcPct val="40000"/>
              </a:spcBef>
            </a:pPr>
            <a:r>
              <a:rPr lang="en-US" altLang="en-US" sz="2800" dirty="0">
                <a:ea typeface="ヒラギノ角ゴ Pro W3" pitchFamily="-84" charset="-128"/>
              </a:rPr>
              <a:t>May represent the U.S. in negotiations with foreign governments on economic matters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3226"/>
          </a:xfrm>
        </p:spPr>
        <p:txBody>
          <a:bodyPr/>
          <a:lstStyle/>
          <a:p>
            <a:r>
              <a:rPr lang="en-US" dirty="0" smtClean="0"/>
              <a:t>8-2b Board of Governors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9807"/>
            <a:ext cx="8596668" cy="42715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Six governors appointed by the President and confirmed by the US Senate</a:t>
            </a:r>
          </a:p>
          <a:p>
            <a:r>
              <a:rPr lang="en-US" sz="2800" dirty="0" smtClean="0"/>
              <a:t>Governors serve 14 year, non-renewable terms</a:t>
            </a:r>
          </a:p>
          <a:p>
            <a:r>
              <a:rPr lang="en-US" sz="2800" dirty="0" smtClean="0"/>
              <a:t>Governors’ focus: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Operation of the Fed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Commercial Bank regulation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Monetary Policy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84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</a:t>
            </a:r>
            <a:r>
              <a:rPr lang="en-US" dirty="0" err="1" smtClean="0"/>
              <a:t>BoG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0" y="1578698"/>
            <a:ext cx="8596668" cy="3880773"/>
          </a:xfrm>
        </p:spPr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Votes on conduct of open market operations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Sets reserve requirements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Controls the discount rate through </a:t>
            </a:r>
            <a:r>
              <a:rPr lang="ja-JP" altLang="en-US" sz="2000" dirty="0">
                <a:ea typeface="ヒラギノ角ゴ Pro W3" pitchFamily="-84" charset="-128"/>
              </a:rPr>
              <a:t>“</a:t>
            </a:r>
            <a:r>
              <a:rPr lang="en-US" altLang="ja-JP" sz="2000" dirty="0">
                <a:ea typeface="ヒラギノ角ゴ Pro W3" pitchFamily="-84" charset="-128"/>
              </a:rPr>
              <a:t>review and determination</a:t>
            </a:r>
            <a:r>
              <a:rPr lang="ja-JP" altLang="en-US" sz="2000" dirty="0">
                <a:ea typeface="ヒラギノ角ゴ Pro W3" pitchFamily="-84" charset="-128"/>
              </a:rPr>
              <a:t>”</a:t>
            </a:r>
            <a:r>
              <a:rPr lang="en-US" altLang="ja-JP" sz="2000" dirty="0">
                <a:ea typeface="ヒラギノ角ゴ Pro W3" pitchFamily="-84" charset="-128"/>
              </a:rPr>
              <a:t> process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Sets margin requirements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Sets salaries of president and officers of each Federal Reserve Bank and reviews each bank</a:t>
            </a:r>
            <a:r>
              <a:rPr lang="ja-JP" altLang="en-US" sz="2000" dirty="0">
                <a:ea typeface="ヒラギノ角ゴ Pro W3" pitchFamily="-84" charset="-128"/>
              </a:rPr>
              <a:t>’</a:t>
            </a:r>
            <a:r>
              <a:rPr lang="en-US" altLang="ja-JP" sz="2000" dirty="0">
                <a:ea typeface="ヒラギノ角ゴ Pro W3" pitchFamily="-84" charset="-128"/>
              </a:rPr>
              <a:t>s budget</a:t>
            </a:r>
            <a:endParaRPr lang="en-US" altLang="en-US" sz="2000" dirty="0">
              <a:ea typeface="ヒラギノ角ゴ Pro W3" pitchFamily="-84" charset="-128"/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Approves bank mergers and applications for new activities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Specifies the permissible activities of bank holding companies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ea typeface="ヒラギノ角ゴ Pro W3" pitchFamily="-84" charset="-128"/>
              </a:rPr>
              <a:t>Supervises the activities of foreign banks operating in the U.S.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8-2c Federal Reserve District Banks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4" y="1363873"/>
            <a:ext cx="5816330" cy="46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9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3394"/>
          </a:xfrm>
        </p:spPr>
        <p:txBody>
          <a:bodyPr/>
          <a:lstStyle/>
          <a:p>
            <a:r>
              <a:rPr lang="en-US" dirty="0" smtClean="0"/>
              <a:t>8-2d Federal Open Market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8969"/>
            <a:ext cx="8596668" cy="42223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Aids the Board of Governors on conducting monetary policy</a:t>
            </a:r>
          </a:p>
          <a:p>
            <a:r>
              <a:rPr lang="en-US" sz="2800" dirty="0" smtClean="0"/>
              <a:t>FOMC is made up of 12 individuals</a:t>
            </a:r>
          </a:p>
          <a:p>
            <a:r>
              <a:rPr lang="en-US" sz="2800" dirty="0" smtClean="0"/>
              <a:t>The seven member of the Board of Governors</a:t>
            </a:r>
          </a:p>
          <a:p>
            <a:r>
              <a:rPr lang="en-US" sz="2800" dirty="0" smtClean="0"/>
              <a:t>The President of the N.Y. Federal Reserve Bank</a:t>
            </a:r>
          </a:p>
          <a:p>
            <a:r>
              <a:rPr lang="en-US" sz="2800" dirty="0" smtClean="0"/>
              <a:t>Four of the remaining presidents of Federal Reserve Banks on a 1 year rotating basis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1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pitchFamily="-84" charset="-128"/>
              </a:rPr>
              <a:t>Meets eight times a year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pitchFamily="-84" charset="-128"/>
              </a:rPr>
              <a:t>Consists of seven members of the Board of Governors, the president of the Federal Reserve Bank of New York and the presidents of four other Federal Reserve banks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pitchFamily="-84" charset="-128"/>
              </a:rPr>
              <a:t>Chairman of the Board of Governors is also chair of FOMC</a:t>
            </a:r>
          </a:p>
          <a:p>
            <a:pPr>
              <a:spcBef>
                <a:spcPts val="1200"/>
              </a:spcBef>
            </a:pPr>
            <a:r>
              <a:rPr lang="en-US" altLang="en-US" sz="2400" dirty="0">
                <a:ea typeface="ヒラギノ角ゴ Pro W3" pitchFamily="-84" charset="-128"/>
              </a:rPr>
              <a:t>Issues directives to the trading desk at the Federal Reserve Bank of New York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Money and Banking – Michael Brandl    ©2017 Cengage Learning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75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936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ヒラギノ角ゴ Pro W3</vt:lpstr>
      <vt:lpstr>Arial</vt:lpstr>
      <vt:lpstr>Calibri</vt:lpstr>
      <vt:lpstr>Trebuchet MS</vt:lpstr>
      <vt:lpstr>Wingdings</vt:lpstr>
      <vt:lpstr>Wingdings 3</vt:lpstr>
      <vt:lpstr>Facet</vt:lpstr>
      <vt:lpstr>Chapter 8 – Central Banks</vt:lpstr>
      <vt:lpstr>8-1a Evolution of the Federal Reserve</vt:lpstr>
      <vt:lpstr>8-2a Current Structure of the FED:     The Chair</vt:lpstr>
      <vt:lpstr>Duties of Chairman</vt:lpstr>
      <vt:lpstr>8-2b Board of Governors</vt:lpstr>
      <vt:lpstr>Duties of BoG</vt:lpstr>
      <vt:lpstr>8-2c Federal Reserve District Banks</vt:lpstr>
      <vt:lpstr>8-2d Federal Open Market Committee</vt:lpstr>
      <vt:lpstr>FOMC</vt:lpstr>
      <vt:lpstr>8-3a Responsibilities of the Fed</vt:lpstr>
      <vt:lpstr>Responsibilities of District Banks</vt:lpstr>
      <vt:lpstr>District banks and monetary policy</vt:lpstr>
      <vt:lpstr>8-3b The Fed’s Balance Sheet</vt:lpstr>
      <vt:lpstr>Structure of Fed</vt:lpstr>
      <vt:lpstr>8-4a Bank of Japan</vt:lpstr>
      <vt:lpstr>8-5a European Central Bank (ECB)</vt:lpstr>
      <vt:lpstr>8-5b Bank of Canada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 Markets -16</dc:title>
  <dc:creator>stephen priscella</dc:creator>
  <cp:lastModifiedBy>Crowley, Patrick</cp:lastModifiedBy>
  <cp:revision>44</cp:revision>
  <dcterms:created xsi:type="dcterms:W3CDTF">2016-01-23T20:53:51Z</dcterms:created>
  <dcterms:modified xsi:type="dcterms:W3CDTF">2018-02-14T22:13:22Z</dcterms:modified>
</cp:coreProperties>
</file>