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3" r:id="rId2"/>
    <p:sldId id="257" r:id="rId3"/>
    <p:sldId id="274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5" r:id="rId20"/>
    <p:sldId id="271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34087-18C3-4807-A2DF-23D1EBE28B96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FF-7033-43BD-B6CA-DB6EDDBB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EE6A-110E-425B-9D8E-88E5EB1C6C00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9144-88DD-49EA-9958-1E92F37A73A7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1576-FA9F-4101-B323-BC20F9EBA99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30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396-B39B-4444-96AA-BA46535C35E8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91E8-1007-4481-A7FC-679B0DF438CC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07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0890-02DC-4661-9E6C-3BDAF369CED7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87E8-585D-4FB7-8118-6DF02CB2F4CE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365-C1AF-4F14-9DEF-4A32573A6128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BA-AD03-4CAB-AE90-4CF05640B02D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0843-FD8F-4F47-9AB4-C7C77843A4F5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CDAE-A093-4197-82C2-CB928EE18646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0C53-424F-4C16-B00D-E0189BCC42F4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D68A-1736-4ABE-A815-A588AE8957A1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735F-9155-4757-BE97-431A0108F7AC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316-7368-476F-BB7B-6A448320EC3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90FF-6D7B-4849-9B60-81113E12A8D8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42A6-C167-43DE-A5D3-9E0A2139E13D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pr.org/2015/07/01/419240752/how-mississippi-defaulted-on-7-million-worth-of-bonds-in-184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– Bonds and Loanable Funds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3-3b Changes in the Supply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2995"/>
            <a:ext cx="8596668" cy="44583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 in Supply vs. Change in Quantity Supplied</a:t>
            </a:r>
          </a:p>
          <a:p>
            <a:r>
              <a:rPr lang="en-US" sz="2400" dirty="0" smtClean="0"/>
              <a:t>A change in supply means a SHIFT of the Curve</a:t>
            </a:r>
          </a:p>
          <a:p>
            <a:r>
              <a:rPr lang="en-US" sz="2400" dirty="0" smtClean="0"/>
              <a:t>A change in quantity supplied means a movement from one point to another on a fixed supply curve</a:t>
            </a:r>
          </a:p>
          <a:p>
            <a:r>
              <a:rPr lang="en-US" sz="2400" dirty="0" smtClean="0"/>
              <a:t>The cause of such a movement is a change in PRICE of a specific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3940836"/>
            <a:ext cx="5818260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0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3-3c The Demand for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Price is a quantity relationship from the buyer’s perspective</a:t>
            </a:r>
          </a:p>
          <a:p>
            <a:endParaRPr lang="en-US" sz="2800" dirty="0" smtClean="0"/>
          </a:p>
          <a:p>
            <a:r>
              <a:rPr lang="en-US" sz="2800" dirty="0" smtClean="0"/>
              <a:t>As price of bonds decreases, quantity of demand increases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1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3-3d Changes in the Demand for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0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Inverse Relationship between bond prices and yields (interest rate):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10" y="2812762"/>
            <a:ext cx="6964214" cy="3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3-3e Equilibrium in the Bond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7418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Quantity Supplied is &gt; Quantity Demanded = Surplus</a:t>
            </a:r>
          </a:p>
          <a:p>
            <a:r>
              <a:rPr lang="en-US" sz="2400" dirty="0" smtClean="0"/>
              <a:t>When Quantity Demanded is &gt; Quantity Supplied = Shortage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13" y="3166503"/>
            <a:ext cx="4175142" cy="3118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73" y="3164819"/>
            <a:ext cx="4179801" cy="31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3-3f New Equilibrium in the Bond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777"/>
            <a:ext cx="8596668" cy="44045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the demand for Bonds is falling but at the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same </a:t>
            </a:r>
            <a:r>
              <a:rPr lang="en-US" dirty="0"/>
              <a:t>time the supply of bonds is increasing</a:t>
            </a:r>
            <a:r>
              <a:rPr lang="en-US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direction of the change in equilibrium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quantity </a:t>
            </a:r>
            <a:r>
              <a:rPr lang="en-US" dirty="0"/>
              <a:t>depends on the relative size of the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changes </a:t>
            </a:r>
            <a:r>
              <a:rPr lang="en-US" dirty="0"/>
              <a:t>in the supply and demand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decrease in demand for bonds is GREATER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than </a:t>
            </a:r>
            <a:r>
              <a:rPr lang="en-US" dirty="0"/>
              <a:t>the increase in </a:t>
            </a:r>
            <a:r>
              <a:rPr lang="en-US" dirty="0" smtClean="0"/>
              <a:t>supply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We can conclude Equilibrium price will fall,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Equilibrium </a:t>
            </a:r>
            <a:r>
              <a:rPr lang="en-US" dirty="0"/>
              <a:t>Q supplied will increase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257846"/>
            <a:ext cx="5579364" cy="54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market and Loanable funds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6919"/>
            <a:ext cx="8596668" cy="44144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Bond market can be seen as a type of “loanable fund” market</a:t>
            </a:r>
          </a:p>
          <a:p>
            <a:r>
              <a:rPr lang="en-US" sz="2000" dirty="0" smtClean="0"/>
              <a:t>“Loanable fund” market can be used in a macro context to denote all markets where funds from savers are channeled to borrowers</a:t>
            </a:r>
          </a:p>
          <a:p>
            <a:r>
              <a:rPr lang="en-US" sz="2000" dirty="0" smtClean="0"/>
              <a:t>This can either be:</a:t>
            </a:r>
          </a:p>
          <a:p>
            <a:pPr lvl="1"/>
            <a:r>
              <a:rPr lang="en-US" sz="2000" dirty="0" smtClean="0"/>
              <a:t>“Direct finance” – where lenders know identity of borrowers; or</a:t>
            </a:r>
          </a:p>
          <a:p>
            <a:pPr lvl="1"/>
            <a:r>
              <a:rPr lang="en-US" sz="2000" dirty="0" smtClean="0"/>
              <a:t>“Indirect finance” – where lenders do not know identity of borrowers so that there is a financial “intermediary” in place</a:t>
            </a:r>
          </a:p>
          <a:p>
            <a:pPr lvl="1"/>
            <a:r>
              <a:rPr lang="en-US" sz="2000" dirty="0" smtClean="0"/>
              <a:t>e.g. Bond market is direct finance</a:t>
            </a:r>
          </a:p>
          <a:p>
            <a:pPr lvl="1"/>
            <a:r>
              <a:rPr lang="en-US" sz="2000" dirty="0" smtClean="0"/>
              <a:t>e.g. bank lending is indirect finance</a:t>
            </a:r>
          </a:p>
          <a:p>
            <a:pPr lvl="1"/>
            <a:r>
              <a:rPr lang="en-US" sz="2000" dirty="0" smtClean="0"/>
              <a:t>Q: What kind of finance is done in the </a:t>
            </a:r>
            <a:r>
              <a:rPr lang="en-US" sz="2000" dirty="0" err="1" smtClean="0"/>
              <a:t>stockmarket</a:t>
            </a:r>
            <a:r>
              <a:rPr lang="en-US" sz="2000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Money and Banking – Michael </a:t>
            </a:r>
            <a:r>
              <a:rPr lang="en-US" dirty="0" err="1" smtClean="0"/>
              <a:t>Brandl</a:t>
            </a:r>
            <a:r>
              <a:rPr lang="en-US" dirty="0" smtClean="0"/>
              <a:t>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3-4a The Supply of Loanable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489"/>
            <a:ext cx="8596668" cy="442287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supply curve of loanable funds slopes upward, consider two points, A and B.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As </a:t>
            </a:r>
            <a:r>
              <a:rPr lang="en-US" dirty="0"/>
              <a:t>interest rates increase, we observe an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increase </a:t>
            </a:r>
            <a:r>
              <a:rPr lang="en-US" dirty="0"/>
              <a:t>in the quantity of loanable funds </a:t>
            </a:r>
            <a:r>
              <a:rPr lang="en-US" dirty="0" smtClean="0"/>
              <a:t>supplied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Bring more funds to the pool of loanable </a:t>
            </a:r>
            <a:r>
              <a:rPr lang="en-US" dirty="0" smtClean="0"/>
              <a:t>funds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Households</a:t>
            </a:r>
            <a:r>
              <a:rPr lang="en-US" dirty="0"/>
              <a:t>, Firms, Governments, &amp; Rest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of </a:t>
            </a:r>
            <a:r>
              <a:rPr lang="en-US" dirty="0"/>
              <a:t>World supply this market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18" y="2491854"/>
            <a:ext cx="6097382" cy="34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3-4b The Demand for Loanable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Factors </a:t>
            </a:r>
            <a:r>
              <a:rPr lang="en-US" sz="2000" dirty="0"/>
              <a:t>that can cause a shift in the demand for  loanable funds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•	Household expected income levels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•	Firms’ confidence in the future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•</a:t>
            </a:r>
            <a:r>
              <a:rPr lang="en-US" sz="2000" dirty="0"/>
              <a:t>	Amounts of government deficits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•</a:t>
            </a:r>
            <a:r>
              <a:rPr lang="en-US" sz="2000" dirty="0"/>
              <a:t>	Rest of the world’s borrowing needs and relative interest rates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•	Expected rate of inflation (future inflation worries increase the demand for loanable funds)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5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3-4c New Equilibrium in the Loanable Funds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5465"/>
            <a:ext cx="8596668" cy="424589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list shown in Table 3.3 provides factors that can and do bring about changes in the supply/or demand for loanable funds.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67575"/>
            <a:ext cx="6297612" cy="365125"/>
          </a:xfrm>
        </p:spPr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2518924"/>
            <a:ext cx="5387340" cy="37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3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8791"/>
            <a:ext cx="8596668" cy="459257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Take definition of real interest rate:</a:t>
            </a:r>
          </a:p>
          <a:p>
            <a:pPr lvl="1"/>
            <a:r>
              <a:rPr lang="en-US" sz="2000" i="1" dirty="0" smtClean="0"/>
              <a:t>r =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– </a:t>
            </a:r>
            <a:r>
              <a:rPr lang="el-GR" sz="2000" i="1" dirty="0" smtClean="0"/>
              <a:t>π</a:t>
            </a:r>
            <a:r>
              <a:rPr lang="en-US" sz="2000" i="1" baseline="30000" dirty="0" smtClean="0"/>
              <a:t>e</a:t>
            </a:r>
            <a:endParaRPr lang="en-US" sz="2000" i="1" dirty="0" smtClean="0"/>
          </a:p>
          <a:p>
            <a:pPr lvl="1"/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nominal interest rate</a:t>
            </a:r>
          </a:p>
          <a:p>
            <a:pPr lvl="1"/>
            <a:r>
              <a:rPr lang="el-GR" sz="2000" i="1" dirty="0" smtClean="0"/>
              <a:t>π</a:t>
            </a:r>
            <a:r>
              <a:rPr lang="en-US" sz="2000" i="1" baseline="30000" dirty="0" smtClean="0"/>
              <a:t>e</a:t>
            </a:r>
            <a:r>
              <a:rPr lang="en-US" sz="2000" dirty="0" smtClean="0"/>
              <a:t> = expected rate of inflation</a:t>
            </a:r>
          </a:p>
          <a:p>
            <a:pPr lvl="1"/>
            <a:r>
              <a:rPr lang="en-US" sz="2000" dirty="0" smtClean="0"/>
              <a:t>So if </a:t>
            </a:r>
            <a:r>
              <a:rPr lang="el-GR" sz="2000" i="1" dirty="0"/>
              <a:t>π</a:t>
            </a:r>
            <a:r>
              <a:rPr lang="en-US" sz="2000" i="1" baseline="30000" dirty="0" smtClean="0"/>
              <a:t>e </a:t>
            </a:r>
            <a:r>
              <a:rPr lang="en-US" sz="2000" dirty="0" smtClean="0"/>
              <a:t>goes up then real cost of borrowing goes down.  Therefore bond demand goes down and bond supply goes up</a:t>
            </a:r>
          </a:p>
          <a:p>
            <a:r>
              <a:rPr lang="en-US" sz="2000" i="1" dirty="0" smtClean="0"/>
              <a:t>Now rearrange:</a:t>
            </a:r>
          </a:p>
          <a:p>
            <a:pPr lvl="1"/>
            <a:r>
              <a:rPr lang="en-US" sz="2000" i="1" dirty="0" err="1"/>
              <a:t>i</a:t>
            </a:r>
            <a:r>
              <a:rPr lang="en-US" sz="2000" i="1" dirty="0" smtClean="0"/>
              <a:t> = r + </a:t>
            </a:r>
            <a:r>
              <a:rPr lang="el-GR" sz="2000" i="1" dirty="0" smtClean="0"/>
              <a:t>π</a:t>
            </a:r>
            <a:r>
              <a:rPr lang="en-US" sz="2000" i="1" baseline="30000" dirty="0" smtClean="0"/>
              <a:t>e</a:t>
            </a:r>
            <a:r>
              <a:rPr lang="en-US" sz="2000" i="1" dirty="0" smtClean="0"/>
              <a:t> ;</a:t>
            </a:r>
          </a:p>
          <a:p>
            <a:pPr lvl="1"/>
            <a:r>
              <a:rPr lang="en-US" sz="2000" dirty="0" smtClean="0"/>
              <a:t>Assume </a:t>
            </a:r>
            <a:r>
              <a:rPr lang="en-US" sz="2000" i="1" dirty="0" smtClean="0"/>
              <a:t>r</a:t>
            </a:r>
            <a:r>
              <a:rPr lang="en-US" sz="2000" dirty="0" smtClean="0"/>
              <a:t> stays relatively constant, then:</a:t>
            </a:r>
          </a:p>
          <a:p>
            <a:pPr lvl="1"/>
            <a:r>
              <a:rPr lang="en-US" sz="2000" dirty="0" smtClean="0"/>
              <a:t>An increase in expected inflation should increase nominal interest rates</a:t>
            </a:r>
          </a:p>
          <a:p>
            <a:pPr lvl="1"/>
            <a:r>
              <a:rPr lang="en-US" sz="2000" dirty="0" smtClean="0"/>
              <a:t>This is the “Fisher effect”</a:t>
            </a:r>
          </a:p>
          <a:p>
            <a:pPr lvl="1"/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3-1a Bonds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488613"/>
            <a:ext cx="9008531" cy="3880773"/>
          </a:xfrm>
        </p:spPr>
        <p:txBody>
          <a:bodyPr/>
          <a:lstStyle/>
          <a:p>
            <a:r>
              <a:rPr lang="en-US" sz="2400" dirty="0" smtClean="0"/>
              <a:t>Financial Markets:  A place where savers and borrowers come together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History: During the old days corporations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or governments who issued bonds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 They would print a physical promise to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repay a bond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Today: Most bonds are issued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electronically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0" y="2122424"/>
            <a:ext cx="5543024" cy="42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en-US" dirty="0" smtClean="0"/>
              <a:t>3-5a The Fisher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2497"/>
            <a:ext cx="8596668" cy="4358866"/>
          </a:xfrm>
        </p:spPr>
        <p:txBody>
          <a:bodyPr/>
          <a:lstStyle/>
          <a:p>
            <a:r>
              <a:rPr lang="en-US" dirty="0" smtClean="0"/>
              <a:t>Occurs in both the loanable funds market as well as the bond market</a:t>
            </a:r>
          </a:p>
          <a:p>
            <a:r>
              <a:rPr lang="en-US" dirty="0" smtClean="0"/>
              <a:t>Both graphs show interest rates increasing due to an increase in inflation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331151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28" y="2603853"/>
            <a:ext cx="6847332" cy="35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3168"/>
          </a:xfrm>
        </p:spPr>
        <p:txBody>
          <a:bodyPr/>
          <a:lstStyle/>
          <a:p>
            <a:r>
              <a:rPr lang="en-US" dirty="0" smtClean="0"/>
              <a:t>3-5b Business Cycles and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1758"/>
            <a:ext cx="9106746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Interest Rates move along with the economy or business cycle (</a:t>
            </a:r>
            <a:r>
              <a:rPr lang="en-US" sz="2400" dirty="0" err="1" smtClean="0"/>
              <a:t>procyclical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Business confidence increases, borrowing and spending increase resulting in an expanding economy. </a:t>
            </a:r>
            <a:r>
              <a:rPr lang="en-US" sz="2400" dirty="0"/>
              <a:t>When business confidence falls, the opposite occurs</a:t>
            </a:r>
            <a:endParaRPr lang="en-US" sz="2400" dirty="0" smtClean="0"/>
          </a:p>
          <a:p>
            <a:r>
              <a:rPr lang="en-US" sz="2400" dirty="0" smtClean="0"/>
              <a:t> Reduced borrowing leads to a decrease in the demand for loanable funds.</a:t>
            </a:r>
          </a:p>
          <a:p>
            <a:r>
              <a:rPr lang="en-US" sz="2400" dirty="0" smtClean="0"/>
              <a:t>The bond market is </a:t>
            </a:r>
            <a:r>
              <a:rPr lang="en-US" sz="2400" dirty="0" smtClean="0"/>
              <a:t>therefore a </a:t>
            </a:r>
            <a:r>
              <a:rPr lang="en-US" sz="2400" dirty="0" smtClean="0"/>
              <a:t>subsector of the loanable funds market.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5045"/>
            <a:ext cx="8596668" cy="4426318"/>
          </a:xfrm>
        </p:spPr>
        <p:txBody>
          <a:bodyPr/>
          <a:lstStyle/>
          <a:p>
            <a:r>
              <a:rPr lang="en-US" sz="2000" dirty="0" smtClean="0"/>
              <a:t>Characteristics of bonds</a:t>
            </a:r>
          </a:p>
          <a:p>
            <a:r>
              <a:rPr lang="en-US" sz="2000" dirty="0" smtClean="0"/>
              <a:t>Pricing of bonds</a:t>
            </a:r>
          </a:p>
          <a:p>
            <a:r>
              <a:rPr lang="en-US" sz="2000" dirty="0" smtClean="0"/>
              <a:t>Bond market</a:t>
            </a:r>
          </a:p>
          <a:p>
            <a:r>
              <a:rPr lang="en-US" sz="2000" dirty="0" smtClean="0"/>
              <a:t>Loanable funds theory</a:t>
            </a:r>
          </a:p>
          <a:p>
            <a:r>
              <a:rPr lang="en-US" sz="2000" dirty="0" smtClean="0"/>
              <a:t>Direct vs indirect finance</a:t>
            </a:r>
          </a:p>
          <a:p>
            <a:r>
              <a:rPr lang="en-US" sz="2000" dirty="0" smtClean="0"/>
              <a:t>Fisher effect</a:t>
            </a:r>
          </a:p>
          <a:p>
            <a:r>
              <a:rPr lang="en-US" sz="2000" dirty="0" smtClean="0"/>
              <a:t>Business cycles and loanable funds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1917"/>
            <a:ext cx="8596668" cy="43788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Maturity = time to redemption</a:t>
            </a:r>
          </a:p>
          <a:p>
            <a:r>
              <a:rPr lang="en-US" sz="2400" dirty="0" smtClean="0"/>
              <a:t>Redemption = date at which IOU is repaid (Capital)</a:t>
            </a:r>
          </a:p>
          <a:p>
            <a:r>
              <a:rPr lang="en-US" sz="2400" dirty="0" smtClean="0"/>
              <a:t>Face value = amount that bond will be redeemed for</a:t>
            </a:r>
          </a:p>
          <a:p>
            <a:r>
              <a:rPr lang="en-US" sz="2400" dirty="0" smtClean="0"/>
              <a:t>Coupon rate = % of face value that lenders are paid to hold bond</a:t>
            </a:r>
          </a:p>
          <a:p>
            <a:r>
              <a:rPr lang="en-US" sz="2400" dirty="0" smtClean="0"/>
              <a:t>Yield = coupon payment + change in price of bond to face value</a:t>
            </a:r>
          </a:p>
          <a:p>
            <a:r>
              <a:rPr lang="en-US" sz="2400" dirty="0" smtClean="0"/>
              <a:t>Default = inability to make coupon payments</a:t>
            </a:r>
          </a:p>
          <a:p>
            <a:r>
              <a:rPr lang="en-US" sz="2400" dirty="0" smtClean="0"/>
              <a:t>Sovereign bond = bond issued by a government </a:t>
            </a:r>
          </a:p>
          <a:p>
            <a:r>
              <a:rPr lang="en-US" sz="2400" dirty="0" smtClean="0"/>
              <a:t>Corporate bond = bond issued by a private corporation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0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3-1a Bonds Defined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0"/>
            <a:ext cx="8596668" cy="434319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Pacific Railroad bond was used to fund the construction of the Western Pacific Railroad.</a:t>
            </a:r>
          </a:p>
          <a:p>
            <a:endParaRPr lang="en-US" sz="2400" dirty="0"/>
          </a:p>
          <a:p>
            <a:r>
              <a:rPr lang="en-US" sz="2400" dirty="0" smtClean="0"/>
              <a:t>Historic event:  The Pacific Railroad bond was used to raise money to fund the construction of the Western Pacific Railroad.</a:t>
            </a:r>
          </a:p>
          <a:p>
            <a:endParaRPr lang="en-US" sz="2400" dirty="0"/>
          </a:p>
          <a:p>
            <a:r>
              <a:rPr lang="en-US" sz="2400" dirty="0" smtClean="0"/>
              <a:t>Coupons – the owner of the bond would clip off and send in each May and November and receive in return their interest payment:  $35.00 (2x’s a year)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 Bond Prices and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8465"/>
            <a:ext cx="8596668" cy="41928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Bond – A promise to </a:t>
            </a:r>
            <a:r>
              <a:rPr lang="en-US" sz="2400" dirty="0" smtClean="0"/>
              <a:t>repay (IOU), </a:t>
            </a:r>
            <a:r>
              <a:rPr lang="en-US" sz="2400" dirty="0" smtClean="0"/>
              <a:t>with interest that is issued by corporations, government agencies and governments</a:t>
            </a:r>
          </a:p>
          <a:p>
            <a:r>
              <a:rPr lang="en-US" sz="2400" dirty="0" smtClean="0"/>
              <a:t>Issuer – receives face value and promises to pay that amount at maturity</a:t>
            </a:r>
          </a:p>
          <a:p>
            <a:r>
              <a:rPr lang="en-US" sz="2400" dirty="0" smtClean="0"/>
              <a:t>Issuer – pays interest at the coupon rate to the holder of the bond</a:t>
            </a:r>
          </a:p>
          <a:p>
            <a:r>
              <a:rPr lang="en-US" sz="2400" dirty="0" smtClean="0"/>
              <a:t>Interest rates and bond prices are inversely related.  When the interest rate increases, bond prices fall; when the interest rate falls, bond prices rise.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84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www.npr.org/2015/07/01/419240752/how-mississippi-defaulted-on-7-million-worth-of-bonds-in-1841</a:t>
            </a:r>
            <a:endParaRPr lang="en-US" dirty="0" smtClean="0"/>
          </a:p>
          <a:p>
            <a:r>
              <a:rPr lang="en-US" dirty="0" smtClean="0"/>
              <a:t>Example of Russian bond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08" y="3040082"/>
            <a:ext cx="3827486" cy="3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3-2a Prices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8465"/>
            <a:ext cx="8596668" cy="419289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Pbond</a:t>
            </a:r>
            <a:r>
              <a:rPr lang="en-US" sz="2400" dirty="0" smtClean="0"/>
              <a:t>:  Present Value of the cash flow the bond owner can expect to receive over the life of the bond.</a:t>
            </a:r>
          </a:p>
          <a:p>
            <a:r>
              <a:rPr lang="en-US" sz="2400" dirty="0" smtClean="0"/>
              <a:t>Cash Flows represent interest payments based on</a:t>
            </a:r>
          </a:p>
          <a:p>
            <a:pPr lvl="1"/>
            <a:r>
              <a:rPr lang="en-US" sz="2200" dirty="0" smtClean="0"/>
              <a:t>Coupon rate </a:t>
            </a:r>
          </a:p>
          <a:p>
            <a:pPr lvl="1"/>
            <a:r>
              <a:rPr lang="en-US" sz="2200" dirty="0" smtClean="0"/>
              <a:t>Principal or face value of bond at </a:t>
            </a:r>
            <a:r>
              <a:rPr lang="en-US" sz="2200" dirty="0" smtClean="0"/>
              <a:t>maturity</a:t>
            </a:r>
          </a:p>
          <a:p>
            <a:pPr lvl="1"/>
            <a:r>
              <a:rPr lang="en-US" sz="2200" dirty="0" smtClean="0"/>
              <a:t>Solve for k, where k = bond yield</a:t>
            </a: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80" y="4526415"/>
            <a:ext cx="9189617" cy="12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3-2a Price of Bonds –(continued)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51992"/>
            <a:ext cx="8596668" cy="321635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k= </a:t>
            </a:r>
            <a:r>
              <a:rPr lang="en-US" sz="2200" dirty="0" smtClean="0"/>
              <a:t>interest rate per period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n= </a:t>
            </a:r>
            <a:r>
              <a:rPr lang="en-US" sz="2200" dirty="0" smtClean="0"/>
              <a:t># of periods</a:t>
            </a:r>
          </a:p>
          <a:p>
            <a:endParaRPr lang="en-US" sz="2400" dirty="0"/>
          </a:p>
          <a:p>
            <a:r>
              <a:rPr lang="en-US" sz="2400" dirty="0" smtClean="0"/>
              <a:t>Please note: Par = When market price of a bond equals the face value of the </a:t>
            </a:r>
            <a:r>
              <a:rPr lang="en-US" sz="2400" dirty="0" smtClean="0"/>
              <a:t>bond</a:t>
            </a:r>
          </a:p>
          <a:p>
            <a:r>
              <a:rPr lang="en-US" sz="2400" dirty="0" smtClean="0"/>
              <a:t>Par occurs when coupon rate = yield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5" y="1531192"/>
            <a:ext cx="9189617" cy="12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3-3a The Supply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9471"/>
            <a:ext cx="8596668" cy="42518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Supply Curve:  Direct relationship between Price and Quantity Supplied.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upward slope of the curve reflects the law of supply – suppliers offer more of a good, service, or resource for sale as its price rises.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4638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1261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Chapter 3 – Bonds and Loanable Funds</vt:lpstr>
      <vt:lpstr>3-1a Bonds Defined</vt:lpstr>
      <vt:lpstr>Bond terminology</vt:lpstr>
      <vt:lpstr>3-1a Bonds Defined (continued)</vt:lpstr>
      <vt:lpstr>3-2 Bond Prices and Yields</vt:lpstr>
      <vt:lpstr>Media</vt:lpstr>
      <vt:lpstr>3-2a Prices of Bonds</vt:lpstr>
      <vt:lpstr>3-2a Price of Bonds –(continued)</vt:lpstr>
      <vt:lpstr>3-3a The Supply of Bonds</vt:lpstr>
      <vt:lpstr>3-3b Changes in the Supply of Bonds</vt:lpstr>
      <vt:lpstr>3-3c The Demand for Bonds</vt:lpstr>
      <vt:lpstr>3-3d Changes in the Demand for Bonds</vt:lpstr>
      <vt:lpstr>3-3e Equilibrium in the Bond Market</vt:lpstr>
      <vt:lpstr>3-3f New Equilibrium in the Bond Market</vt:lpstr>
      <vt:lpstr>Bond market and Loanable funds market</vt:lpstr>
      <vt:lpstr>3-4a The Supply of Loanable Funds</vt:lpstr>
      <vt:lpstr>3-4b The Demand for Loanable Funds</vt:lpstr>
      <vt:lpstr>3-4c New Equilibrium in the Loanable Funds Market</vt:lpstr>
      <vt:lpstr>Fisher effect</vt:lpstr>
      <vt:lpstr>3-5a The Fisher Effect</vt:lpstr>
      <vt:lpstr>3-5b Business Cycles and Confidence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Markets -16</dc:title>
  <dc:creator>stephen priscella</dc:creator>
  <cp:lastModifiedBy>Crowley, Patrick</cp:lastModifiedBy>
  <cp:revision>50</cp:revision>
  <dcterms:created xsi:type="dcterms:W3CDTF">2016-01-23T20:53:51Z</dcterms:created>
  <dcterms:modified xsi:type="dcterms:W3CDTF">2018-01-31T21:36:59Z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1255254026</vt:i4>
  </property>
  <property fmtid="{D5CDD505-2E9C-101B-9397-08002B2CF9AE}" pid="3" name="_NewReviewCycle">
    <vt:lpwstr/>
  </property>
  <property fmtid="{D5CDD505-2E9C-101B-9397-08002B2CF9AE}" pid="4" name="_EmailSubject">
    <vt:lpwstr>Chapter 3 PPTs</vt:lpwstr>
  </property>
  <property fmtid="{D5CDD505-2E9C-101B-9397-08002B2CF9AE}" pid="5" name="_AuthorEmail">
    <vt:lpwstr>Kristen.Meere@cengage.com</vt:lpwstr>
  </property>
  <property fmtid="{D5CDD505-2E9C-101B-9397-08002B2CF9AE}" pid="6" name="_AuthorEmailDisplayName">
    <vt:lpwstr>Meere, Kristen</vt:lpwstr>
  </property>
</Properties>
</file>